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7.xml" ContentType="application/vnd.openxmlformats-officedocument.drawingml.chart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Default Extension="xlsx" ContentType="application/vnd.openxmlformats-officedocument.spreadsheetml.sheet"/>
  <Override PartName="/ppt/charts/chart3.xml" ContentType="application/vnd.openxmlformats-officedocument.drawingml.chart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8.xml" ContentType="application/vnd.openxmlformats-officedocument.drawingml.chart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6.xml" ContentType="application/vnd.openxmlformats-officedocument.drawingml.chart+xml"/>
  <Override PartName="/ppt/charts/chart10.xml" ContentType="application/vnd.openxmlformats-officedocument.drawingml.chart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charts/chart9.xml" ContentType="application/vnd.openxmlformats-officedocument.drawingml.chart+xml"/>
  <Override PartName="/ppt/notesSlides/notesSlide32.xml" ContentType="application/vnd.openxmlformats-officedocument.presentationml.notesSlide+xml"/>
  <Override PartName="/ppt/charts/chart11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267" r:id="rId2"/>
    <p:sldId id="268" r:id="rId3"/>
    <p:sldId id="276" r:id="rId4"/>
    <p:sldId id="270" r:id="rId5"/>
    <p:sldId id="271" r:id="rId6"/>
    <p:sldId id="359" r:id="rId7"/>
    <p:sldId id="358" r:id="rId8"/>
    <p:sldId id="347" r:id="rId9"/>
    <p:sldId id="328" r:id="rId10"/>
    <p:sldId id="344" r:id="rId11"/>
    <p:sldId id="342" r:id="rId12"/>
    <p:sldId id="345" r:id="rId13"/>
    <p:sldId id="346" r:id="rId14"/>
    <p:sldId id="258" r:id="rId15"/>
    <p:sldId id="385" r:id="rId16"/>
    <p:sldId id="488" r:id="rId17"/>
    <p:sldId id="499" r:id="rId18"/>
    <p:sldId id="495" r:id="rId19"/>
    <p:sldId id="500" r:id="rId20"/>
    <p:sldId id="501" r:id="rId21"/>
    <p:sldId id="496" r:id="rId22"/>
    <p:sldId id="503" r:id="rId23"/>
    <p:sldId id="508" r:id="rId24"/>
    <p:sldId id="497" r:id="rId25"/>
    <p:sldId id="505" r:id="rId26"/>
    <p:sldId id="506" r:id="rId27"/>
    <p:sldId id="507" r:id="rId28"/>
    <p:sldId id="509" r:id="rId29"/>
    <p:sldId id="510" r:id="rId30"/>
    <p:sldId id="514" r:id="rId31"/>
    <p:sldId id="511" r:id="rId32"/>
    <p:sldId id="512" r:id="rId33"/>
    <p:sldId id="513" r:id="rId34"/>
    <p:sldId id="515" r:id="rId35"/>
    <p:sldId id="519" r:id="rId36"/>
    <p:sldId id="516" r:id="rId37"/>
    <p:sldId id="520" r:id="rId38"/>
    <p:sldId id="517" r:id="rId39"/>
    <p:sldId id="523" r:id="rId40"/>
    <p:sldId id="524" r:id="rId41"/>
    <p:sldId id="525" r:id="rId42"/>
    <p:sldId id="526" r:id="rId43"/>
    <p:sldId id="527" r:id="rId44"/>
    <p:sldId id="528" r:id="rId45"/>
    <p:sldId id="518" r:id="rId46"/>
    <p:sldId id="560" r:id="rId47"/>
    <p:sldId id="529" r:id="rId48"/>
    <p:sldId id="531" r:id="rId49"/>
    <p:sldId id="548" r:id="rId50"/>
    <p:sldId id="533" r:id="rId51"/>
    <p:sldId id="535" r:id="rId52"/>
    <p:sldId id="537" r:id="rId53"/>
    <p:sldId id="536" r:id="rId54"/>
    <p:sldId id="540" r:id="rId55"/>
    <p:sldId id="541" r:id="rId56"/>
    <p:sldId id="551" r:id="rId57"/>
    <p:sldId id="556" r:id="rId58"/>
    <p:sldId id="553" r:id="rId59"/>
    <p:sldId id="543" r:id="rId60"/>
    <p:sldId id="544" r:id="rId61"/>
    <p:sldId id="545" r:id="rId62"/>
    <p:sldId id="561" r:id="rId63"/>
    <p:sldId id="558" r:id="rId64"/>
    <p:sldId id="559" r:id="rId65"/>
    <p:sldId id="557" r:id="rId66"/>
  </p:sldIdLst>
  <p:sldSz cx="10287000" cy="6858000" type="35mm"/>
  <p:notesSz cx="10234613" cy="14662150"/>
  <p:embeddedFontLst>
    <p:embeddedFont>
      <p:font typeface="Calibri" pitchFamily="34" charset="0"/>
      <p:regular r:id="rId69"/>
      <p:bold r:id="rId70"/>
      <p:italic r:id="rId71"/>
      <p:boldItalic r:id="rId72"/>
    </p:embeddedFont>
    <p:embeddedFont>
      <p:font typeface="Open Sans" pitchFamily="2" charset="0"/>
      <p:regular r:id="rId73"/>
      <p:bold r:id="rId74"/>
      <p:italic r:id="rId75"/>
      <p:boldItalic r:id="rId76"/>
    </p:embeddedFont>
    <p:embeddedFont>
      <p:font typeface="Open Sans Bold" charset="0"/>
      <p:regular r:id="rId77"/>
    </p:embeddedFont>
    <p:embeddedFont>
      <p:font typeface="Inter Bold" charset="0"/>
      <p:regular r:id="rId78"/>
    </p:embeddedFont>
    <p:embeddedFont>
      <p:font typeface="Cambria" pitchFamily="18" charset="0"/>
      <p:regular r:id="rId79"/>
      <p:bold r:id="rId80"/>
      <p:italic r:id="rId81"/>
      <p:boldItalic r:id="rId82"/>
    </p:embeddedFont>
  </p:embeddedFontLst>
  <p:defaultTextStyle>
    <a:defPPr>
      <a:defRPr lang="en-US"/>
    </a:defPPr>
    <a:lvl1pPr marL="0" algn="l" defTabSz="54864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274320" algn="l" defTabSz="54864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548640" algn="l" defTabSz="54864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822960" algn="l" defTabSz="54864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097280" algn="l" defTabSz="54864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1371600" algn="l" defTabSz="54864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1645920" algn="l" defTabSz="54864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1920240" algn="l" defTabSz="54864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2194560" algn="l" defTabSz="548640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vertBarState="maximized">
    <p:restoredLeft sz="15622" autoAdjust="0"/>
    <p:restoredTop sz="94598" autoAdjust="0"/>
  </p:normalViewPr>
  <p:slideViewPr>
    <p:cSldViewPr>
      <p:cViewPr>
        <p:scale>
          <a:sx n="100" d="100"/>
          <a:sy n="100" d="100"/>
        </p:scale>
        <p:origin x="-1410" y="-222"/>
      </p:cViewPr>
      <p:guideLst>
        <p:guide orient="horz" pos="1440"/>
        <p:guide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6" Type="http://schemas.openxmlformats.org/officeDocument/2006/relationships/font" Target="fonts/font8.fntdata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4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font" Target="fonts/font12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font" Target="fonts/font13.fntdata"/><Relationship Id="rId86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0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IN"/>
  <c:chart>
    <c:title>
      <c:layout>
        <c:manualLayout>
          <c:xMode val="edge"/>
          <c:yMode val="edge"/>
          <c:x val="0.26717635036881032"/>
          <c:y val="9.0955435742947288E-2"/>
        </c:manualLayout>
      </c:layout>
      <c:txPr>
        <a:bodyPr/>
        <a:lstStyle/>
        <a:p>
          <a:pPr>
            <a:defRPr sz="1600"/>
          </a:pPr>
          <a:endParaRPr lang="en-US"/>
        </a:p>
      </c:txPr>
    </c:title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AREA</c:v>
                </c:pt>
              </c:strCache>
            </c:strRef>
          </c:tx>
          <c:dPt>
            <c:idx val="0"/>
            <c:spPr>
              <a:solidFill>
                <a:schemeClr val="bg2">
                  <a:lumMod val="25000"/>
                </a:schemeClr>
              </a:solidFill>
            </c:spPr>
          </c:dPt>
          <c:dPt>
            <c:idx val="1"/>
            <c:spPr>
              <a:solidFill>
                <a:schemeClr val="bg2">
                  <a:lumMod val="90000"/>
                </a:schemeClr>
              </a:solidFill>
            </c:spPr>
          </c:dPt>
          <c:dPt>
            <c:idx val="2"/>
            <c:spPr>
              <a:solidFill>
                <a:schemeClr val="bg2">
                  <a:lumMod val="50000"/>
                </a:schemeClr>
              </a:solidFill>
            </c:spPr>
          </c:dPt>
          <c:dLbls>
            <c:dLbl>
              <c:idx val="1"/>
              <c:spPr/>
              <c:txPr>
                <a:bodyPr/>
                <a:lstStyle/>
                <a:p>
                  <a:pPr>
                    <a:defRPr sz="1200" b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Open Sans" pitchFamily="2" charset="0"/>
                      <a:ea typeface="Open Sans" pitchFamily="2" charset="0"/>
                      <a:cs typeface="Open Sans" pitchFamily="2" charset="0"/>
                    </a:defRPr>
                  </a:pPr>
                  <a:endParaRPr lang="en-US"/>
                </a:p>
              </c:txPr>
            </c:dLbl>
            <c:txPr>
              <a:bodyPr/>
              <a:lstStyle/>
              <a:p>
                <a:pPr>
                  <a:defRPr sz="1200" b="1">
                    <a:solidFill>
                      <a:schemeClr val="bg1">
                        <a:lumMod val="95000"/>
                      </a:schemeClr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defRPr>
                </a:pPr>
                <a:endParaRPr lang="en-US"/>
              </a:p>
            </c:txPr>
            <c:showVal val="1"/>
            <c:showLeaderLines val="1"/>
          </c:dLbls>
          <c:cat>
            <c:strRef>
              <c:f>Sheet1!$A$2:$A$4</c:f>
              <c:strCache>
                <c:ptCount val="3"/>
                <c:pt idx="0">
                  <c:v>TATA COMMAND AREA</c:v>
                </c:pt>
                <c:pt idx="1">
                  <c:v>SUB-LEASED AREA</c:v>
                </c:pt>
                <c:pt idx="2">
                  <c:v>BASTIS(17 IN NO.)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37.200000000000003</c:v>
                </c:pt>
                <c:pt idx="1">
                  <c:v>23.18</c:v>
                </c:pt>
                <c:pt idx="2">
                  <c:v>5.6199999999999966</c:v>
                </c:pt>
              </c:numCache>
            </c:numRef>
          </c:val>
        </c:ser>
        <c:firstSliceAng val="0"/>
      </c:pieChart>
    </c:plotArea>
    <c:legend>
      <c:legendPos val="r"/>
      <c:layout>
        <c:manualLayout>
          <c:xMode val="edge"/>
          <c:yMode val="edge"/>
          <c:x val="0.5903741294384437"/>
          <c:y val="0.62419323440003693"/>
          <c:w val="0.32596632538622627"/>
          <c:h val="0.24165661295499688"/>
        </c:manualLayout>
      </c:layout>
      <c:txPr>
        <a:bodyPr/>
        <a:lstStyle/>
        <a:p>
          <a:pPr>
            <a:defRPr sz="1000">
              <a:latin typeface="Open Sans" pitchFamily="2" charset="0"/>
              <a:ea typeface="Open Sans" pitchFamily="2" charset="0"/>
              <a:cs typeface="Open Sans" pitchFamily="2" charset="0"/>
            </a:defRPr>
          </a:pPr>
          <a:endParaRPr lang="en-US"/>
        </a:p>
      </c:txPr>
    </c:legend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IN"/>
  <c:style val="1"/>
  <c:chart>
    <c:title>
      <c:tx>
        <c:rich>
          <a:bodyPr/>
          <a:lstStyle/>
          <a:p>
            <a:pPr algn="l">
              <a:defRPr sz="1200"/>
            </a:pPr>
            <a:r>
              <a:rPr lang="en-US" sz="1200" b="1" dirty="0" smtClean="0">
                <a:solidFill>
                  <a:schemeClr val="accent6">
                    <a:lumMod val="50000"/>
                  </a:schemeClr>
                </a:solidFill>
              </a:rPr>
              <a:t>WASTE SUITABILITY ANALYSIS FOR PRODUCT RECOVERY(TPD &amp; %)</a:t>
            </a:r>
            <a:endParaRPr lang="en-IN" sz="1200" dirty="0">
              <a:solidFill>
                <a:schemeClr val="accent6">
                  <a:lumMod val="50000"/>
                </a:schemeClr>
              </a:solidFill>
            </a:endParaRPr>
          </a:p>
        </c:rich>
      </c:tx>
      <c:layout>
        <c:manualLayout>
          <c:xMode val="edge"/>
          <c:yMode val="edge"/>
          <c:x val="5.3946300141012968E-2"/>
          <c:y val="3.5084541417642855E-2"/>
        </c:manualLayout>
      </c:layout>
    </c:title>
    <c:plotArea>
      <c:layout>
        <c:manualLayout>
          <c:layoutTarget val="inner"/>
          <c:xMode val="edge"/>
          <c:yMode val="edge"/>
          <c:x val="5.5196072713133114E-2"/>
          <c:y val="8.5138961796442564E-2"/>
          <c:w val="0.44694439583941004"/>
          <c:h val="0.67041659375911344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spPr>
              <a:solidFill>
                <a:schemeClr val="accent3">
                  <a:lumMod val="75000"/>
                </a:schemeClr>
              </a:solidFill>
            </c:spPr>
          </c:dPt>
          <c:dPt>
            <c:idx val="1"/>
            <c:spPr>
              <a:solidFill>
                <a:schemeClr val="accent2">
                  <a:lumMod val="75000"/>
                </a:schemeClr>
              </a:solidFill>
            </c:spPr>
          </c:dPt>
          <c:dPt>
            <c:idx val="2"/>
            <c:spPr>
              <a:solidFill>
                <a:schemeClr val="accent3">
                  <a:lumMod val="40000"/>
                  <a:lumOff val="60000"/>
                </a:schemeClr>
              </a:solidFill>
            </c:spPr>
          </c:dPt>
          <c:dPt>
            <c:idx val="3"/>
            <c:spPr>
              <a:solidFill>
                <a:schemeClr val="bg1">
                  <a:lumMod val="95000"/>
                </a:schemeClr>
              </a:solidFill>
            </c:spPr>
          </c:dPt>
          <c:dPt>
            <c:idx val="4"/>
            <c:spPr>
              <a:solidFill>
                <a:schemeClr val="tx1">
                  <a:lumMod val="50000"/>
                  <a:lumOff val="50000"/>
                </a:schemeClr>
              </a:solidFill>
            </c:spPr>
          </c:dPt>
          <c:dLbls>
            <c:txPr>
              <a:bodyPr/>
              <a:lstStyle/>
              <a:p>
                <a:pPr>
                  <a:defRPr sz="1000"/>
                </a:pPr>
                <a:endParaRPr lang="en-US"/>
              </a:p>
            </c:txPr>
            <c:showPercent val="1"/>
            <c:showLeaderLines val="1"/>
          </c:dLbls>
          <c:cat>
            <c:strRef>
              <c:f>Sheet1!$A$2:$A$6</c:f>
              <c:strCache>
                <c:ptCount val="5"/>
                <c:pt idx="0">
                  <c:v> Compostable matter </c:v>
                </c:pt>
                <c:pt idx="1">
                  <c:v>Combustiblematerials(RDF)</c:v>
                </c:pt>
                <c:pt idx="2">
                  <c:v>Recyclable plastic</c:v>
                </c:pt>
                <c:pt idx="3">
                  <c:v>Constructionmaterial</c:v>
                </c:pt>
                <c:pt idx="4">
                  <c:v>Non-usableinert for SLF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58</c:v>
                </c:pt>
                <c:pt idx="1">
                  <c:v>18.3</c:v>
                </c:pt>
                <c:pt idx="2">
                  <c:v>4</c:v>
                </c:pt>
                <c:pt idx="3">
                  <c:v>12</c:v>
                </c:pt>
                <c:pt idx="4">
                  <c:v>7.7</c:v>
                </c:pt>
              </c:numCache>
            </c:numRef>
          </c:val>
        </c:ser>
        <c:firstSliceAng val="0"/>
      </c:pieChart>
    </c:plotArea>
    <c:legend>
      <c:legendPos val="r"/>
      <c:layout>
        <c:manualLayout>
          <c:xMode val="edge"/>
          <c:yMode val="edge"/>
          <c:x val="0.52361230422847349"/>
          <c:y val="0.45650372740518486"/>
          <c:w val="0.30218511156527339"/>
          <c:h val="0.256992563429572"/>
        </c:manualLayout>
      </c:layout>
      <c:txPr>
        <a:bodyPr/>
        <a:lstStyle/>
        <a:p>
          <a:pPr>
            <a:defRPr sz="1000"/>
          </a:pPr>
          <a:endParaRPr lang="en-US"/>
        </a:p>
      </c:txPr>
    </c:legend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IN"/>
  <c:style val="1"/>
  <c:chart>
    <c:title>
      <c:tx>
        <c:rich>
          <a:bodyPr/>
          <a:lstStyle/>
          <a:p>
            <a:pPr>
              <a:defRPr>
                <a:solidFill>
                  <a:schemeClr val="accent6">
                    <a:lumMod val="50000"/>
                  </a:schemeClr>
                </a:solidFill>
              </a:defRPr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IMPACT </a:t>
            </a:r>
          </a:p>
        </c:rich>
      </c:tx>
      <c:layout>
        <c:manualLayout>
          <c:xMode val="edge"/>
          <c:yMode val="edge"/>
          <c:x val="0.27366466658659122"/>
          <c:y val="0"/>
        </c:manualLayout>
      </c:layout>
    </c:title>
    <c:plotArea>
      <c:layout/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unit/m3 of water</c:v>
                </c:pt>
              </c:strCache>
            </c:strRef>
          </c:tx>
          <c:dPt>
            <c:idx val="1"/>
            <c:spPr>
              <a:solidFill>
                <a:schemeClr val="accent6">
                  <a:lumMod val="50000"/>
                </a:schemeClr>
              </a:solidFill>
            </c:spPr>
          </c:dPt>
          <c:cat>
            <c:strRef>
              <c:f>Sheet1!$A$2:$A$19</c:f>
              <c:strCache>
                <c:ptCount val="18"/>
                <c:pt idx="0">
                  <c:v>Acidification: terrestrial</c:v>
                </c:pt>
                <c:pt idx="1">
                  <c:v>Climate change</c:v>
                </c:pt>
                <c:pt idx="2">
                  <c:v>Ecotoxicity: freshwater</c:v>
                </c:pt>
                <c:pt idx="3">
                  <c:v>Ecotoxicity: marine</c:v>
                </c:pt>
                <c:pt idx="4">
                  <c:v>Ecotoxicity: terrestrial</c:v>
                </c:pt>
                <c:pt idx="5">
                  <c:v>Energy resources: non-renewable, fossil</c:v>
                </c:pt>
                <c:pt idx="6">
                  <c:v>Eutrophication: freshwater</c:v>
                </c:pt>
                <c:pt idx="7">
                  <c:v>Eutrophication: marine</c:v>
                </c:pt>
                <c:pt idx="8">
                  <c:v>Human toxicity: carcinogenic</c:v>
                </c:pt>
                <c:pt idx="9">
                  <c:v>Human toxicity: non-carcinogenic</c:v>
                </c:pt>
                <c:pt idx="10">
                  <c:v>Ionising radiation</c:v>
                </c:pt>
                <c:pt idx="11">
                  <c:v>Land use</c:v>
                </c:pt>
                <c:pt idx="12">
                  <c:v>Material resources: metals/minerals</c:v>
                </c:pt>
                <c:pt idx="13">
                  <c:v>Ozone depletion</c:v>
                </c:pt>
                <c:pt idx="14">
                  <c:v>Particulate matter formation</c:v>
                </c:pt>
                <c:pt idx="15">
                  <c:v>Photochemical oxidant formation: human health</c:v>
                </c:pt>
                <c:pt idx="16">
                  <c:v>Photochemical oxidant formation: terrestrial ecosystems</c:v>
                </c:pt>
                <c:pt idx="17">
                  <c:v>Water use</c:v>
                </c:pt>
              </c:strCache>
            </c:strRef>
          </c:cat>
          <c:val>
            <c:numRef>
              <c:f>Sheet1!$B$2:$B$19</c:f>
              <c:numCache>
                <c:formatCode>0.00000000</c:formatCode>
                <c:ptCount val="18"/>
                <c:pt idx="0">
                  <c:v>3.3945614004904438E-4</c:v>
                </c:pt>
                <c:pt idx="1">
                  <c:v>0.27902913112537481</c:v>
                </c:pt>
                <c:pt idx="2">
                  <c:v>0.45980668472266251</c:v>
                </c:pt>
                <c:pt idx="3">
                  <c:v>0.6336398339252014</c:v>
                </c:pt>
                <c:pt idx="4">
                  <c:v>1.68788237402578</c:v>
                </c:pt>
                <c:pt idx="5">
                  <c:v>2.2385592852878916E-2</c:v>
                </c:pt>
                <c:pt idx="6">
                  <c:v>1.7029417304314527E-3</c:v>
                </c:pt>
                <c:pt idx="7">
                  <c:v>7.4909642980119413E-6</c:v>
                </c:pt>
                <c:pt idx="8">
                  <c:v>3.145441051348461</c:v>
                </c:pt>
                <c:pt idx="9">
                  <c:v>7.6487640720082775</c:v>
                </c:pt>
                <c:pt idx="10">
                  <c:v>6.2909462186673294E-3</c:v>
                </c:pt>
                <c:pt idx="11">
                  <c:v>9.9519431922224771E-3</c:v>
                </c:pt>
                <c:pt idx="12">
                  <c:v>1.8206735952542626E-3</c:v>
                </c:pt>
                <c:pt idx="13">
                  <c:v>1.9875951513036239E-8</c:v>
                </c:pt>
                <c:pt idx="14">
                  <c:v>1.2525384852427136E-4</c:v>
                </c:pt>
                <c:pt idx="15">
                  <c:v>4.8333531190585753E-4</c:v>
                </c:pt>
                <c:pt idx="16">
                  <c:v>4.9892535347894945E-4</c:v>
                </c:pt>
                <c:pt idx="17">
                  <c:v>6.921438128417711E-4</c:v>
                </c:pt>
              </c:numCache>
            </c:numRef>
          </c:val>
        </c:ser>
        <c:axId val="229740928"/>
        <c:axId val="229742464"/>
      </c:barChart>
      <c:catAx>
        <c:axId val="229740928"/>
        <c:scaling>
          <c:orientation val="minMax"/>
        </c:scaling>
        <c:axPos val="b"/>
        <c:numFmt formatCode="General" sourceLinked="1"/>
        <c:tickLblPos val="nextTo"/>
        <c:txPr>
          <a:bodyPr/>
          <a:lstStyle/>
          <a:p>
            <a:pPr>
              <a:defRPr sz="750" normalizeH="1" baseline="0">
                <a:latin typeface="Open Sans" pitchFamily="2" charset="0"/>
              </a:defRPr>
            </a:pPr>
            <a:endParaRPr lang="en-US"/>
          </a:p>
        </c:txPr>
        <c:crossAx val="229742464"/>
        <c:crosses val="autoZero"/>
        <c:auto val="1"/>
        <c:lblAlgn val="ctr"/>
        <c:lblOffset val="100"/>
      </c:catAx>
      <c:valAx>
        <c:axId val="229742464"/>
        <c:scaling>
          <c:orientation val="minMax"/>
        </c:scaling>
        <c:axPos val="l"/>
        <c:numFmt formatCode="0.00000000" sourceLinked="1"/>
        <c:tickLblPos val="nextTo"/>
        <c:txPr>
          <a:bodyPr/>
          <a:lstStyle/>
          <a:p>
            <a:pPr>
              <a:defRPr sz="1000"/>
            </a:pPr>
            <a:endParaRPr lang="en-US"/>
          </a:p>
        </c:txPr>
        <c:crossAx val="229740928"/>
        <c:crosses val="autoZero"/>
        <c:crossBetween val="between"/>
      </c:valAx>
      <c:spPr>
        <a:noFill/>
        <a:ln w="25400">
          <a:noFill/>
        </a:ln>
      </c:spPr>
    </c:plotArea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IN"/>
  <c:chart>
    <c:title>
      <c:tx>
        <c:rich>
          <a:bodyPr/>
          <a:lstStyle/>
          <a:p>
            <a:pPr>
              <a:defRPr sz="1600"/>
            </a:pPr>
            <a:r>
              <a:rPr lang="en-US" dirty="0" smtClean="0"/>
              <a:t>PERCENTAGE OF LAND</a:t>
            </a:r>
            <a:endParaRPr lang="en-US" dirty="0"/>
          </a:p>
        </c:rich>
      </c:tx>
      <c:layout>
        <c:manualLayout>
          <c:xMode val="edge"/>
          <c:yMode val="edge"/>
          <c:x val="0.11815660260680463"/>
          <c:y val="9.0955435742947274E-2"/>
        </c:manualLayout>
      </c:layout>
    </c:title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AREA</c:v>
                </c:pt>
              </c:strCache>
            </c:strRef>
          </c:tx>
          <c:dPt>
            <c:idx val="0"/>
            <c:spPr>
              <a:solidFill>
                <a:schemeClr val="bg2">
                  <a:lumMod val="25000"/>
                </a:schemeClr>
              </a:solidFill>
            </c:spPr>
          </c:dPt>
          <c:dPt>
            <c:idx val="1"/>
            <c:spPr>
              <a:solidFill>
                <a:schemeClr val="bg2">
                  <a:lumMod val="90000"/>
                </a:schemeClr>
              </a:solidFill>
            </c:spPr>
          </c:dPt>
          <c:dPt>
            <c:idx val="2"/>
            <c:spPr>
              <a:solidFill>
                <a:schemeClr val="bg2">
                  <a:lumMod val="50000"/>
                </a:schemeClr>
              </a:solidFill>
            </c:spPr>
          </c:dPt>
          <c:dLbls>
            <c:txPr>
              <a:bodyPr/>
              <a:lstStyle/>
              <a:p>
                <a:pPr>
                  <a:defRPr sz="1200" b="1">
                    <a:solidFill>
                      <a:schemeClr val="bg1">
                        <a:lumMod val="95000"/>
                      </a:schemeClr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defRPr>
                </a:pPr>
                <a:endParaRPr lang="en-US"/>
              </a:p>
            </c:txPr>
            <c:showPercent val="1"/>
            <c:showLeaderLines val="1"/>
          </c:dLbls>
          <c:cat>
            <c:strRef>
              <c:f>Sheet1!$A$2:$A$4</c:f>
              <c:strCache>
                <c:ptCount val="3"/>
                <c:pt idx="0">
                  <c:v>TATA COMMAND AREA</c:v>
                </c:pt>
                <c:pt idx="1">
                  <c:v>SUB-LEASED AREA</c:v>
                </c:pt>
                <c:pt idx="2">
                  <c:v>BASTIS(17 IN NO.)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37.200000000000003</c:v>
                </c:pt>
                <c:pt idx="1">
                  <c:v>23.18</c:v>
                </c:pt>
                <c:pt idx="2">
                  <c:v>5.6199999999999966</c:v>
                </c:pt>
              </c:numCache>
            </c:numRef>
          </c:val>
        </c:ser>
        <c:firstSliceAng val="0"/>
      </c:pieChart>
    </c:plotArea>
    <c:legend>
      <c:legendPos val="r"/>
      <c:layout>
        <c:manualLayout>
          <c:xMode val="edge"/>
          <c:yMode val="edge"/>
          <c:x val="0.63481555650890242"/>
          <c:y val="0.62419323440003693"/>
          <c:w val="0.32596874107096629"/>
          <c:h val="0.24165661295499688"/>
        </c:manualLayout>
      </c:layout>
      <c:txPr>
        <a:bodyPr/>
        <a:lstStyle/>
        <a:p>
          <a:pPr>
            <a:defRPr sz="1000">
              <a:latin typeface="Open Sans" pitchFamily="2" charset="0"/>
              <a:ea typeface="Open Sans" pitchFamily="2" charset="0"/>
              <a:cs typeface="Open Sans" pitchFamily="2" charset="0"/>
            </a:defRPr>
          </a:pPr>
          <a:endParaRPr lang="en-US"/>
        </a:p>
      </c:txPr>
    </c:legend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IN"/>
  <c:chart>
    <c:title>
      <c:layout>
        <c:manualLayout>
          <c:xMode val="edge"/>
          <c:yMode val="edge"/>
          <c:x val="0.24213350923203589"/>
          <c:y val="9.6614966587449058E-2"/>
        </c:manualLayout>
      </c:layout>
      <c:txPr>
        <a:bodyPr/>
        <a:lstStyle/>
        <a:p>
          <a:pPr>
            <a:defRPr sz="1600">
              <a:latin typeface="Open Sans" pitchFamily="2" charset="0"/>
              <a:ea typeface="Open Sans" pitchFamily="2" charset="0"/>
              <a:cs typeface="Open Sans" pitchFamily="2" charset="0"/>
            </a:defRPr>
          </a:pPr>
          <a:endParaRPr lang="en-US"/>
        </a:p>
      </c:txPr>
    </c:title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POPULATION</c:v>
                </c:pt>
              </c:strCache>
            </c:strRef>
          </c:tx>
          <c:dPt>
            <c:idx val="0"/>
            <c:spPr>
              <a:solidFill>
                <a:schemeClr val="bg2">
                  <a:lumMod val="25000"/>
                </a:schemeClr>
              </a:solidFill>
            </c:spPr>
          </c:dPt>
          <c:dPt>
            <c:idx val="1"/>
            <c:spPr>
              <a:solidFill>
                <a:schemeClr val="bg2"/>
              </a:solidFill>
            </c:spPr>
          </c:dPt>
          <c:dPt>
            <c:idx val="2"/>
            <c:spPr>
              <a:solidFill>
                <a:schemeClr val="bg2">
                  <a:lumMod val="50000"/>
                </a:schemeClr>
              </a:solidFill>
            </c:spPr>
          </c:dPt>
          <c:dLbls>
            <c:dLbl>
              <c:idx val="0"/>
              <c:spPr/>
              <c:txPr>
                <a:bodyPr/>
                <a:lstStyle/>
                <a:p>
                  <a:pPr>
                    <a:defRPr sz="1200" b="1">
                      <a:solidFill>
                        <a:schemeClr val="bg1">
                          <a:lumMod val="95000"/>
                        </a:schemeClr>
                      </a:solidFill>
                    </a:defRPr>
                  </a:pPr>
                  <a:endParaRPr lang="en-US"/>
                </a:p>
              </c:txPr>
            </c:dLbl>
            <c:dLbl>
              <c:idx val="1"/>
              <c:spPr/>
              <c:txPr>
                <a:bodyPr/>
                <a:lstStyle/>
                <a:p>
                  <a:pPr>
                    <a:defRPr sz="1200" b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defRPr>
                  </a:pPr>
                  <a:endParaRPr lang="en-US"/>
                </a:p>
              </c:txPr>
            </c:dLbl>
            <c:dLbl>
              <c:idx val="2"/>
              <c:spPr/>
              <c:txPr>
                <a:bodyPr/>
                <a:lstStyle/>
                <a:p>
                  <a:pPr>
                    <a:defRPr sz="1200" b="1">
                      <a:solidFill>
                        <a:schemeClr val="bg1">
                          <a:lumMod val="95000"/>
                        </a:schemeClr>
                      </a:solidFill>
                    </a:defRPr>
                  </a:pPr>
                  <a:endParaRPr lang="en-US"/>
                </a:p>
              </c:txPr>
            </c:dLbl>
            <c:txPr>
              <a:bodyPr/>
              <a:lstStyle/>
              <a:p>
                <a:pPr>
                  <a:defRPr sz="1000" b="1">
                    <a:solidFill>
                      <a:schemeClr val="bg1">
                        <a:lumMod val="95000"/>
                      </a:schemeClr>
                    </a:solidFill>
                  </a:defRPr>
                </a:pPr>
                <a:endParaRPr lang="en-US"/>
              </a:p>
            </c:txPr>
            <c:showVal val="1"/>
            <c:showLeaderLines val="1"/>
          </c:dLbls>
          <c:cat>
            <c:strRef>
              <c:f>Sheet1!$A$2:$A$4</c:f>
              <c:strCache>
                <c:ptCount val="3"/>
                <c:pt idx="0">
                  <c:v>TATA COMMAND AREA</c:v>
                </c:pt>
                <c:pt idx="1">
                  <c:v>SUB-LEASED AREA</c:v>
                </c:pt>
                <c:pt idx="2">
                  <c:v>BASTIS(17 IN NO.)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110000</c:v>
                </c:pt>
                <c:pt idx="1">
                  <c:v>598112</c:v>
                </c:pt>
                <c:pt idx="2">
                  <c:v>62960</c:v>
                </c:pt>
              </c:numCache>
            </c:numRef>
          </c:val>
        </c:ser>
        <c:firstSliceAng val="0"/>
      </c:pieChart>
    </c:plotArea>
    <c:legend>
      <c:legendPos val="r"/>
      <c:layout>
        <c:manualLayout>
          <c:xMode val="edge"/>
          <c:yMode val="edge"/>
          <c:x val="0.58579406297494452"/>
          <c:y val="0.61917841849919186"/>
          <c:w val="0.27031349198017024"/>
          <c:h val="0.24694450136657489"/>
        </c:manualLayout>
      </c:layout>
      <c:txPr>
        <a:bodyPr/>
        <a:lstStyle/>
        <a:p>
          <a:pPr>
            <a:defRPr sz="1000">
              <a:latin typeface="Open Sans" pitchFamily="2" charset="0"/>
              <a:ea typeface="Open Sans" pitchFamily="2" charset="0"/>
              <a:cs typeface="Open Sans" pitchFamily="2" charset="0"/>
            </a:defRPr>
          </a:pPr>
          <a:endParaRPr lang="en-US"/>
        </a:p>
      </c:txPr>
    </c:legend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IN"/>
  <c:chart>
    <c:title>
      <c:tx>
        <c:rich>
          <a:bodyPr/>
          <a:lstStyle/>
          <a:p>
            <a:pPr>
              <a:defRPr sz="1600">
                <a:latin typeface="Open Sans" pitchFamily="2" charset="0"/>
                <a:ea typeface="Open Sans" pitchFamily="2" charset="0"/>
                <a:cs typeface="Open Sans" pitchFamily="2" charset="0"/>
              </a:defRPr>
            </a:pPr>
            <a:r>
              <a:rPr lang="en-US" dirty="0" smtClean="0"/>
              <a:t>% POPULATION </a:t>
            </a:r>
            <a:endParaRPr lang="en-US" dirty="0"/>
          </a:p>
        </c:rich>
      </c:tx>
      <c:layout>
        <c:manualLayout>
          <c:xMode val="edge"/>
          <c:yMode val="edge"/>
          <c:x val="0.22045344787234136"/>
          <c:y val="9.6614966587449058E-2"/>
        </c:manualLayout>
      </c:layout>
    </c:title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POPULATION</c:v>
                </c:pt>
              </c:strCache>
            </c:strRef>
          </c:tx>
          <c:dPt>
            <c:idx val="0"/>
            <c:spPr>
              <a:solidFill>
                <a:schemeClr val="bg2">
                  <a:lumMod val="25000"/>
                </a:schemeClr>
              </a:solidFill>
            </c:spPr>
          </c:dPt>
          <c:dPt>
            <c:idx val="1"/>
            <c:spPr>
              <a:solidFill>
                <a:schemeClr val="bg2"/>
              </a:solidFill>
            </c:spPr>
          </c:dPt>
          <c:dPt>
            <c:idx val="2"/>
            <c:spPr>
              <a:solidFill>
                <a:schemeClr val="bg2">
                  <a:lumMod val="50000"/>
                </a:schemeClr>
              </a:solidFill>
            </c:spPr>
          </c:dPt>
          <c:dLbls>
            <c:dLbl>
              <c:idx val="1"/>
              <c:spPr/>
              <c:txPr>
                <a:bodyPr/>
                <a:lstStyle/>
                <a:p>
                  <a:pPr>
                    <a:defRPr sz="1200" b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defRPr>
                  </a:pPr>
                  <a:endParaRPr lang="en-US"/>
                </a:p>
              </c:txPr>
            </c:dLbl>
            <c:txPr>
              <a:bodyPr/>
              <a:lstStyle/>
              <a:p>
                <a:pPr>
                  <a:defRPr sz="1200" b="1">
                    <a:solidFill>
                      <a:schemeClr val="bg1">
                        <a:lumMod val="95000"/>
                      </a:schemeClr>
                    </a:solidFill>
                  </a:defRPr>
                </a:pPr>
                <a:endParaRPr lang="en-US"/>
              </a:p>
            </c:txPr>
            <c:showPercent val="1"/>
            <c:showLeaderLines val="1"/>
          </c:dLbls>
          <c:cat>
            <c:strRef>
              <c:f>Sheet1!$A$2:$A$4</c:f>
              <c:strCache>
                <c:ptCount val="3"/>
                <c:pt idx="0">
                  <c:v>TATA COMMAND AREA</c:v>
                </c:pt>
                <c:pt idx="1">
                  <c:v>SUB-LEASED AREA</c:v>
                </c:pt>
                <c:pt idx="2">
                  <c:v>BASTIS(17 IN NO.)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110000</c:v>
                </c:pt>
                <c:pt idx="1">
                  <c:v>598112</c:v>
                </c:pt>
                <c:pt idx="2">
                  <c:v>62960</c:v>
                </c:pt>
              </c:numCache>
            </c:numRef>
          </c:val>
        </c:ser>
        <c:firstSliceAng val="0"/>
      </c:pieChart>
    </c:plotArea>
    <c:legend>
      <c:legendPos val="r"/>
      <c:layout>
        <c:manualLayout>
          <c:xMode val="edge"/>
          <c:yMode val="edge"/>
          <c:x val="0.58579406297494452"/>
          <c:y val="0.6191784184991922"/>
          <c:w val="0.27031349198017035"/>
          <c:h val="0.24694450136657492"/>
        </c:manualLayout>
      </c:layout>
      <c:txPr>
        <a:bodyPr/>
        <a:lstStyle/>
        <a:p>
          <a:pPr>
            <a:defRPr sz="1000">
              <a:latin typeface="Open Sans" pitchFamily="2" charset="0"/>
              <a:ea typeface="Open Sans" pitchFamily="2" charset="0"/>
              <a:cs typeface="Open Sans" pitchFamily="2" charset="0"/>
            </a:defRPr>
          </a:pPr>
          <a:endParaRPr lang="en-US"/>
        </a:p>
      </c:txPr>
    </c:legend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IN"/>
  <c:style val="1"/>
  <c:chart>
    <c:title>
      <c:tx>
        <c:rich>
          <a:bodyPr/>
          <a:lstStyle/>
          <a:p>
            <a:pPr>
              <a:defRPr>
                <a:solidFill>
                  <a:schemeClr val="accent6">
                    <a:lumMod val="50000"/>
                  </a:schemeClr>
                </a:solidFill>
              </a:defRPr>
            </a:pPr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IMPACT </a:t>
            </a:r>
          </a:p>
        </c:rich>
      </c:tx>
      <c:layout>
        <c:manualLayout>
          <c:xMode val="edge"/>
          <c:yMode val="edge"/>
          <c:x val="0.39552761293573863"/>
          <c:y val="2.328026033896859E-2"/>
        </c:manualLayout>
      </c:layout>
    </c:title>
    <c:plotArea>
      <c:layout/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unit/m3 of water</c:v>
                </c:pt>
              </c:strCache>
            </c:strRef>
          </c:tx>
          <c:dPt>
            <c:idx val="1"/>
            <c:spPr>
              <a:solidFill>
                <a:schemeClr val="accent6">
                  <a:lumMod val="50000"/>
                </a:schemeClr>
              </a:solidFill>
            </c:spPr>
          </c:dPt>
          <c:cat>
            <c:strRef>
              <c:f>Sheet1!$A$2:$A$19</c:f>
              <c:strCache>
                <c:ptCount val="18"/>
                <c:pt idx="0">
                  <c:v>Acidification: terrestrial</c:v>
                </c:pt>
                <c:pt idx="1">
                  <c:v>Climate change</c:v>
                </c:pt>
                <c:pt idx="2">
                  <c:v>Ecotoxicity: freshwater</c:v>
                </c:pt>
                <c:pt idx="3">
                  <c:v>Ecotoxicity: marine</c:v>
                </c:pt>
                <c:pt idx="4">
                  <c:v>Ecotoxicity: terrestrial</c:v>
                </c:pt>
                <c:pt idx="5">
                  <c:v>Energy resources: non-renewable, fossil</c:v>
                </c:pt>
                <c:pt idx="6">
                  <c:v>Eutrophication: freshwater</c:v>
                </c:pt>
                <c:pt idx="7">
                  <c:v>Eutrophication: marine</c:v>
                </c:pt>
                <c:pt idx="8">
                  <c:v>Human toxicity: carcinogenic</c:v>
                </c:pt>
                <c:pt idx="9">
                  <c:v>Human toxicity: non-carcinogenic</c:v>
                </c:pt>
                <c:pt idx="10">
                  <c:v>Ionising radiation</c:v>
                </c:pt>
                <c:pt idx="11">
                  <c:v>Land use</c:v>
                </c:pt>
                <c:pt idx="12">
                  <c:v>Material resources: metals/minerals</c:v>
                </c:pt>
                <c:pt idx="13">
                  <c:v>Ozone depletion</c:v>
                </c:pt>
                <c:pt idx="14">
                  <c:v>Particulate matter formation</c:v>
                </c:pt>
                <c:pt idx="15">
                  <c:v>Photochemical oxidant formation: human health</c:v>
                </c:pt>
                <c:pt idx="16">
                  <c:v>Photochemical oxidant formation: terrestrial ecosystems</c:v>
                </c:pt>
                <c:pt idx="17">
                  <c:v>Water use</c:v>
                </c:pt>
              </c:strCache>
            </c:strRef>
          </c:cat>
          <c:val>
            <c:numRef>
              <c:f>Sheet1!$B$2:$B$19</c:f>
              <c:numCache>
                <c:formatCode>0.00000000</c:formatCode>
                <c:ptCount val="18"/>
                <c:pt idx="0">
                  <c:v>2.2059650978180577E-6</c:v>
                </c:pt>
                <c:pt idx="1">
                  <c:v>6.6543376187101809E-4</c:v>
                </c:pt>
                <c:pt idx="2">
                  <c:v>2.6598477362226105E-5</c:v>
                </c:pt>
                <c:pt idx="3">
                  <c:v>3.7467458875702334E-5</c:v>
                </c:pt>
                <c:pt idx="4">
                  <c:v>2.1615395296257457E-3</c:v>
                </c:pt>
                <c:pt idx="5">
                  <c:v>1.6875739884730629E-4</c:v>
                </c:pt>
                <c:pt idx="6">
                  <c:v>5.5903034559221032E-7</c:v>
                </c:pt>
                <c:pt idx="7">
                  <c:v>3.6375197729040106E-8</c:v>
                </c:pt>
                <c:pt idx="8">
                  <c:v>1.1116578559815129E-4</c:v>
                </c:pt>
                <c:pt idx="9">
                  <c:v>9.7152663850562696E-4</c:v>
                </c:pt>
                <c:pt idx="10">
                  <c:v>1.8717370307846264E-5</c:v>
                </c:pt>
                <c:pt idx="11">
                  <c:v>1.0325122025834921E-5</c:v>
                </c:pt>
                <c:pt idx="12">
                  <c:v>3.3848759168598772E-6</c:v>
                </c:pt>
                <c:pt idx="13">
                  <c:v>1.6517653746850499E-10</c:v>
                </c:pt>
                <c:pt idx="14">
                  <c:v>1.6159875811257196E-6</c:v>
                </c:pt>
                <c:pt idx="15">
                  <c:v>1.4917273747849215E-6</c:v>
                </c:pt>
                <c:pt idx="16">
                  <c:v>1.5105402888471748E-6</c:v>
                </c:pt>
                <c:pt idx="17">
                  <c:v>3.8439961327905705E-6</c:v>
                </c:pt>
              </c:numCache>
            </c:numRef>
          </c:val>
        </c:ser>
        <c:axId val="223732096"/>
        <c:axId val="223733632"/>
      </c:barChart>
      <c:catAx>
        <c:axId val="223732096"/>
        <c:scaling>
          <c:orientation val="minMax"/>
        </c:scaling>
        <c:axPos val="b"/>
        <c:numFmt formatCode="General" sourceLinked="1"/>
        <c:tickLblPos val="nextTo"/>
        <c:txPr>
          <a:bodyPr/>
          <a:lstStyle/>
          <a:p>
            <a:pPr>
              <a:defRPr sz="750" normalizeH="1" baseline="0">
                <a:latin typeface="Open Sans" pitchFamily="2" charset="0"/>
              </a:defRPr>
            </a:pPr>
            <a:endParaRPr lang="en-US"/>
          </a:p>
        </c:txPr>
        <c:crossAx val="223733632"/>
        <c:crosses val="autoZero"/>
        <c:auto val="1"/>
        <c:lblAlgn val="ctr"/>
        <c:lblOffset val="100"/>
      </c:catAx>
      <c:valAx>
        <c:axId val="223733632"/>
        <c:scaling>
          <c:orientation val="minMax"/>
        </c:scaling>
        <c:axPos val="l"/>
        <c:numFmt formatCode="0.00000000" sourceLinked="1"/>
        <c:tickLblPos val="nextTo"/>
        <c:txPr>
          <a:bodyPr/>
          <a:lstStyle/>
          <a:p>
            <a:pPr>
              <a:defRPr sz="1000"/>
            </a:pPr>
            <a:endParaRPr lang="en-US"/>
          </a:p>
        </c:txPr>
        <c:crossAx val="223732096"/>
        <c:crosses val="autoZero"/>
        <c:crossBetween val="between"/>
      </c:valAx>
      <c:spPr>
        <a:noFill/>
        <a:ln w="25400">
          <a:noFill/>
        </a:ln>
      </c:spPr>
    </c:plotArea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IN"/>
  <c:style val="1"/>
  <c:chart>
    <c:title>
      <c:tx>
        <c:rich>
          <a:bodyPr/>
          <a:lstStyle/>
          <a:p>
            <a:pPr>
              <a:defRPr>
                <a:solidFill>
                  <a:schemeClr val="accent6">
                    <a:lumMod val="50000"/>
                  </a:schemeClr>
                </a:solidFill>
              </a:defRPr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IMPACT </a:t>
            </a:r>
          </a:p>
        </c:rich>
      </c:tx>
      <c:layout>
        <c:manualLayout>
          <c:xMode val="edge"/>
          <c:yMode val="edge"/>
          <c:x val="0.37832343227468357"/>
          <c:y val="2.328026033896859E-2"/>
        </c:manualLayout>
      </c:layout>
    </c:title>
    <c:plotArea>
      <c:layout/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unit/m3 of water</c:v>
                </c:pt>
              </c:strCache>
            </c:strRef>
          </c:tx>
          <c:dPt>
            <c:idx val="1"/>
            <c:spPr>
              <a:solidFill>
                <a:schemeClr val="accent6">
                  <a:lumMod val="50000"/>
                </a:schemeClr>
              </a:solidFill>
            </c:spPr>
          </c:dPt>
          <c:cat>
            <c:strRef>
              <c:f>Sheet1!$A$2:$A$19</c:f>
              <c:strCache>
                <c:ptCount val="18"/>
                <c:pt idx="0">
                  <c:v>Acidification: terrestrial</c:v>
                </c:pt>
                <c:pt idx="1">
                  <c:v>Climate change</c:v>
                </c:pt>
                <c:pt idx="2">
                  <c:v>Ecotoxicity: freshwater</c:v>
                </c:pt>
                <c:pt idx="3">
                  <c:v>Ecotoxicity: marine</c:v>
                </c:pt>
                <c:pt idx="4">
                  <c:v>Ecotoxicity: terrestrial</c:v>
                </c:pt>
                <c:pt idx="5">
                  <c:v>Energy resources: non-renewable, fossil</c:v>
                </c:pt>
                <c:pt idx="6">
                  <c:v>Eutrophication: freshwater</c:v>
                </c:pt>
                <c:pt idx="7">
                  <c:v>Eutrophication: marine</c:v>
                </c:pt>
                <c:pt idx="8">
                  <c:v>Human toxicity: carcinogenic</c:v>
                </c:pt>
                <c:pt idx="9">
                  <c:v>Human toxicity: non-carcinogenic</c:v>
                </c:pt>
                <c:pt idx="10">
                  <c:v>Ionising radiation</c:v>
                </c:pt>
                <c:pt idx="11">
                  <c:v>Land use</c:v>
                </c:pt>
                <c:pt idx="12">
                  <c:v>Material resources: metals/minerals</c:v>
                </c:pt>
                <c:pt idx="13">
                  <c:v>Ozone depletion</c:v>
                </c:pt>
                <c:pt idx="14">
                  <c:v>Particulate matter formation</c:v>
                </c:pt>
                <c:pt idx="15">
                  <c:v>Photochemical oxidant formation: human health</c:v>
                </c:pt>
                <c:pt idx="16">
                  <c:v>Photochemical oxidant formation: terrestrial ecosystems</c:v>
                </c:pt>
                <c:pt idx="17">
                  <c:v>Water use</c:v>
                </c:pt>
              </c:strCache>
            </c:strRef>
          </c:cat>
          <c:val>
            <c:numRef>
              <c:f>Sheet1!$B$2:$B$19</c:f>
              <c:numCache>
                <c:formatCode>0.00000000</c:formatCode>
                <c:ptCount val="18"/>
                <c:pt idx="0">
                  <c:v>8.6924828866497613E-4</c:v>
                </c:pt>
                <c:pt idx="1">
                  <c:v>0.30847441188124319</c:v>
                </c:pt>
                <c:pt idx="2">
                  <c:v>4.2640418076648312E-2</c:v>
                </c:pt>
                <c:pt idx="3">
                  <c:v>6.4933044172190493E-2</c:v>
                </c:pt>
                <c:pt idx="4">
                  <c:v>7.4680352294766363</c:v>
                </c:pt>
                <c:pt idx="5">
                  <c:v>6.1459951688749556E-2</c:v>
                </c:pt>
                <c:pt idx="6">
                  <c:v>3.4027790343751753E-3</c:v>
                </c:pt>
                <c:pt idx="7">
                  <c:v>7.6736919492758878E-3</c:v>
                </c:pt>
                <c:pt idx="8">
                  <c:v>0.17766451218938895</c:v>
                </c:pt>
                <c:pt idx="9">
                  <c:v>2.252353643718632</c:v>
                </c:pt>
                <c:pt idx="10">
                  <c:v>1.1472716197264293E-2</c:v>
                </c:pt>
                <c:pt idx="11">
                  <c:v>6.3055775975872771E-3</c:v>
                </c:pt>
                <c:pt idx="12">
                  <c:v>6.1066253962154902E-3</c:v>
                </c:pt>
                <c:pt idx="13">
                  <c:v>8.2744725660035537E-7</c:v>
                </c:pt>
                <c:pt idx="14">
                  <c:v>4.4529295629891513E-4</c:v>
                </c:pt>
                <c:pt idx="15">
                  <c:v>7.1764484315093593E-4</c:v>
                </c:pt>
                <c:pt idx="16">
                  <c:v>7.4139412266079172E-4</c:v>
                </c:pt>
                <c:pt idx="17">
                  <c:v>2.0930941428748658E-3</c:v>
                </c:pt>
              </c:numCache>
            </c:numRef>
          </c:val>
        </c:ser>
        <c:axId val="225359744"/>
        <c:axId val="225361280"/>
      </c:barChart>
      <c:catAx>
        <c:axId val="225359744"/>
        <c:scaling>
          <c:orientation val="minMax"/>
        </c:scaling>
        <c:axPos val="b"/>
        <c:numFmt formatCode="General" sourceLinked="1"/>
        <c:tickLblPos val="nextTo"/>
        <c:txPr>
          <a:bodyPr/>
          <a:lstStyle/>
          <a:p>
            <a:pPr>
              <a:defRPr sz="750" normalizeH="1" baseline="0">
                <a:latin typeface="Open Sans" pitchFamily="2" charset="0"/>
              </a:defRPr>
            </a:pPr>
            <a:endParaRPr lang="en-US"/>
          </a:p>
        </c:txPr>
        <c:crossAx val="225361280"/>
        <c:crosses val="autoZero"/>
        <c:auto val="1"/>
        <c:lblAlgn val="ctr"/>
        <c:lblOffset val="100"/>
      </c:catAx>
      <c:valAx>
        <c:axId val="225361280"/>
        <c:scaling>
          <c:orientation val="minMax"/>
        </c:scaling>
        <c:axPos val="l"/>
        <c:numFmt formatCode="0.00000000" sourceLinked="1"/>
        <c:tickLblPos val="nextTo"/>
        <c:txPr>
          <a:bodyPr/>
          <a:lstStyle/>
          <a:p>
            <a:pPr>
              <a:defRPr sz="1000"/>
            </a:pPr>
            <a:endParaRPr lang="en-US"/>
          </a:p>
        </c:txPr>
        <c:crossAx val="225359744"/>
        <c:crosses val="autoZero"/>
        <c:crossBetween val="between"/>
      </c:valAx>
      <c:spPr>
        <a:noFill/>
        <a:ln w="25400">
          <a:noFill/>
        </a:ln>
      </c:spPr>
    </c:plotArea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IN"/>
  <c:chart>
    <c:title>
      <c:tx>
        <c:rich>
          <a:bodyPr/>
          <a:lstStyle/>
          <a:p>
            <a:pPr>
              <a:defRPr sz="1400"/>
            </a:pPr>
            <a:r>
              <a:rPr lang="en-US" sz="1400" dirty="0" smtClean="0"/>
              <a:t> PERCENTAGE OF TOTAL EMISSIONS (%)</a:t>
            </a:r>
            <a:endParaRPr lang="en-US" sz="1400" dirty="0"/>
          </a:p>
        </c:rich>
      </c:tx>
      <c:layout>
        <c:manualLayout>
          <c:xMode val="edge"/>
          <c:yMode val="edge"/>
          <c:x val="0.64883932882306317"/>
          <c:y val="1.3333202684278159E-2"/>
        </c:manualLayout>
      </c:layout>
    </c:title>
    <c:plotArea>
      <c:layout/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 Percentage of Total Emissions (%)</c:v>
                </c:pt>
              </c:strCache>
            </c:strRef>
          </c:tx>
          <c:dPt>
            <c:idx val="0"/>
            <c:spPr>
              <a:solidFill>
                <a:schemeClr val="tx2">
                  <a:lumMod val="60000"/>
                  <a:lumOff val="40000"/>
                </a:schemeClr>
              </a:solidFill>
            </c:spPr>
          </c:dPt>
          <c:dPt>
            <c:idx val="1"/>
            <c:spPr>
              <a:solidFill>
                <a:schemeClr val="tx2">
                  <a:lumMod val="40000"/>
                  <a:lumOff val="60000"/>
                </a:schemeClr>
              </a:solidFill>
            </c:spPr>
          </c:dPt>
          <c:dPt>
            <c:idx val="2"/>
            <c:spPr>
              <a:solidFill>
                <a:schemeClr val="tx2">
                  <a:lumMod val="20000"/>
                  <a:lumOff val="80000"/>
                </a:schemeClr>
              </a:solidFill>
            </c:spPr>
          </c:dPt>
          <c:dPt>
            <c:idx val="3"/>
            <c:spPr>
              <a:solidFill>
                <a:schemeClr val="accent1">
                  <a:lumMod val="75000"/>
                </a:schemeClr>
              </a:solidFill>
            </c:spPr>
          </c:dPt>
          <c:dPt>
            <c:idx val="4"/>
            <c:spPr>
              <a:solidFill>
                <a:schemeClr val="accent1">
                  <a:lumMod val="50000"/>
                </a:schemeClr>
              </a:solidFill>
            </c:spPr>
          </c:dPt>
          <c:dLbls>
            <c:txPr>
              <a:bodyPr/>
              <a:lstStyle/>
              <a:p>
                <a:pPr>
                  <a:defRPr sz="1100"/>
                </a:pPr>
                <a:endParaRPr lang="en-US"/>
              </a:p>
            </c:txPr>
            <c:showVal val="1"/>
          </c:dLbls>
          <c:cat>
            <c:strRef>
              <c:f>Sheet1!$A$2:$A$6</c:f>
              <c:strCache>
                <c:ptCount val="5"/>
                <c:pt idx="0">
                  <c:v>Water Abstraction</c:v>
                </c:pt>
                <c:pt idx="1">
                  <c:v>Water Treatment</c:v>
                </c:pt>
                <c:pt idx="2">
                  <c:v>Water Supply &amp; Distribution</c:v>
                </c:pt>
                <c:pt idx="3">
                  <c:v>Wastewater Collection</c:v>
                </c:pt>
                <c:pt idx="4">
                  <c:v>Wastewater Treatment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8.5</c:v>
                </c:pt>
                <c:pt idx="1">
                  <c:v>11.6</c:v>
                </c:pt>
                <c:pt idx="2">
                  <c:v>18.920000000000002</c:v>
                </c:pt>
                <c:pt idx="3">
                  <c:v>13.78</c:v>
                </c:pt>
                <c:pt idx="4">
                  <c:v>47.2</c:v>
                </c:pt>
              </c:numCache>
            </c:numRef>
          </c:val>
        </c:ser>
        <c:axId val="226142080"/>
        <c:axId val="226143616"/>
      </c:barChart>
      <c:catAx>
        <c:axId val="226142080"/>
        <c:scaling>
          <c:orientation val="minMax"/>
        </c:scaling>
        <c:axPos val="b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226143616"/>
        <c:crosses val="autoZero"/>
        <c:auto val="1"/>
        <c:lblAlgn val="ctr"/>
        <c:lblOffset val="100"/>
      </c:catAx>
      <c:valAx>
        <c:axId val="226143616"/>
        <c:scaling>
          <c:orientation val="minMax"/>
        </c:scaling>
        <c:axPos val="l"/>
        <c:numFmt formatCode="General" sourceLinked="1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226142080"/>
        <c:crosses val="autoZero"/>
        <c:crossBetween val="between"/>
      </c:valAx>
    </c:plotArea>
    <c:legend>
      <c:legendPos val="r"/>
      <c:layout/>
      <c:txPr>
        <a:bodyPr/>
        <a:lstStyle/>
        <a:p>
          <a:pPr>
            <a:defRPr sz="1000"/>
          </a:pPr>
          <a:endParaRPr lang="en-US"/>
        </a:p>
      </c:txPr>
    </c:legend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IN"/>
  <c:chart>
    <c:plotArea>
      <c:layout/>
      <c:lineChart>
        <c:grouping val="standard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cat>
            <c:numRef>
              <c:f>Sheet1!$A$2:$A$8</c:f>
              <c:numCache>
                <c:formatCode>General</c:formatCode>
                <c:ptCount val="7"/>
                <c:pt idx="0">
                  <c:v>2001</c:v>
                </c:pt>
                <c:pt idx="1">
                  <c:v>2011</c:v>
                </c:pt>
                <c:pt idx="2">
                  <c:v>2019</c:v>
                </c:pt>
                <c:pt idx="3">
                  <c:v>2021</c:v>
                </c:pt>
                <c:pt idx="4">
                  <c:v>2031</c:v>
                </c:pt>
                <c:pt idx="5">
                  <c:v>2041</c:v>
                </c:pt>
                <c:pt idx="6">
                  <c:v>2051</c:v>
                </c:pt>
              </c:numCache>
            </c:numRef>
          </c:cat>
          <c:val>
            <c:numRef>
              <c:f>Sheet1!$B$2:$B$8</c:f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WATER CYCLE -BAU(t CO2-Eq  per year)</c:v>
                </c:pt>
              </c:strCache>
            </c:strRef>
          </c:tx>
          <c:cat>
            <c:numRef>
              <c:f>Sheet1!$A$2:$A$8</c:f>
              <c:numCache>
                <c:formatCode>General</c:formatCode>
                <c:ptCount val="7"/>
                <c:pt idx="0">
                  <c:v>2001</c:v>
                </c:pt>
                <c:pt idx="1">
                  <c:v>2011</c:v>
                </c:pt>
                <c:pt idx="2">
                  <c:v>2019</c:v>
                </c:pt>
                <c:pt idx="3">
                  <c:v>2021</c:v>
                </c:pt>
                <c:pt idx="4">
                  <c:v>2031</c:v>
                </c:pt>
                <c:pt idx="5">
                  <c:v>2041</c:v>
                </c:pt>
                <c:pt idx="6">
                  <c:v>2051</c:v>
                </c:pt>
              </c:numCache>
            </c:numRef>
          </c:cat>
          <c:val>
            <c:numRef>
              <c:f>Sheet1!$C$2:$C$8</c:f>
              <c:numCache>
                <c:formatCode>#,##0</c:formatCode>
                <c:ptCount val="7"/>
                <c:pt idx="0">
                  <c:v>175</c:v>
                </c:pt>
                <c:pt idx="1">
                  <c:v>206.78297599999999</c:v>
                </c:pt>
                <c:pt idx="2">
                  <c:v>249.300163</c:v>
                </c:pt>
                <c:pt idx="3">
                  <c:v>271</c:v>
                </c:pt>
                <c:pt idx="4">
                  <c:v>294</c:v>
                </c:pt>
                <c:pt idx="5">
                  <c:v>311</c:v>
                </c:pt>
                <c:pt idx="6">
                  <c:v>327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WATER CYCLE ALT.01(tCO2-Eq  per year)</c:v>
                </c:pt>
              </c:strCache>
            </c:strRef>
          </c:tx>
          <c:spPr>
            <a:ln>
              <a:prstDash val="sysDash"/>
            </a:ln>
          </c:spPr>
          <c:marker>
            <c:spPr>
              <a:ln>
                <a:prstDash val="sysDash"/>
              </a:ln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2001</c:v>
                </c:pt>
                <c:pt idx="1">
                  <c:v>2011</c:v>
                </c:pt>
                <c:pt idx="2">
                  <c:v>2019</c:v>
                </c:pt>
                <c:pt idx="3">
                  <c:v>2021</c:v>
                </c:pt>
                <c:pt idx="4">
                  <c:v>2031</c:v>
                </c:pt>
                <c:pt idx="5">
                  <c:v>2041</c:v>
                </c:pt>
                <c:pt idx="6">
                  <c:v>2051</c:v>
                </c:pt>
              </c:numCache>
            </c:numRef>
          </c:cat>
          <c:val>
            <c:numRef>
              <c:f>Sheet1!$D$2:$D$8</c:f>
              <c:numCache>
                <c:formatCode>#,##0</c:formatCode>
                <c:ptCount val="7"/>
                <c:pt idx="0">
                  <c:v>175</c:v>
                </c:pt>
                <c:pt idx="1">
                  <c:v>207</c:v>
                </c:pt>
                <c:pt idx="2">
                  <c:v>249</c:v>
                </c:pt>
                <c:pt idx="3">
                  <c:v>218</c:v>
                </c:pt>
                <c:pt idx="4">
                  <c:v>112</c:v>
                </c:pt>
                <c:pt idx="5">
                  <c:v>47</c:v>
                </c:pt>
                <c:pt idx="6">
                  <c:v>21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WATER CYCLE ALT.02(tCO2-Eq  per year)</c:v>
                </c:pt>
              </c:strCache>
            </c:strRef>
          </c:tx>
          <c:spPr>
            <a:ln>
              <a:prstDash val="sysDash"/>
            </a:ln>
          </c:spPr>
          <c:marker>
            <c:spPr>
              <a:ln>
                <a:prstDash val="sysDash"/>
              </a:ln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2001</c:v>
                </c:pt>
                <c:pt idx="1">
                  <c:v>2011</c:v>
                </c:pt>
                <c:pt idx="2">
                  <c:v>2019</c:v>
                </c:pt>
                <c:pt idx="3">
                  <c:v>2021</c:v>
                </c:pt>
                <c:pt idx="4">
                  <c:v>2031</c:v>
                </c:pt>
                <c:pt idx="5">
                  <c:v>2041</c:v>
                </c:pt>
                <c:pt idx="6">
                  <c:v>2051</c:v>
                </c:pt>
              </c:numCache>
            </c:numRef>
          </c:cat>
          <c:val>
            <c:numRef>
              <c:f>Sheet1!$E$2:$E$8</c:f>
              <c:numCache>
                <c:formatCode>#,##0</c:formatCode>
                <c:ptCount val="7"/>
                <c:pt idx="0">
                  <c:v>175</c:v>
                </c:pt>
                <c:pt idx="1">
                  <c:v>207</c:v>
                </c:pt>
                <c:pt idx="2">
                  <c:v>249</c:v>
                </c:pt>
                <c:pt idx="3">
                  <c:v>212</c:v>
                </c:pt>
                <c:pt idx="4">
                  <c:v>93</c:v>
                </c:pt>
                <c:pt idx="5">
                  <c:v>38</c:v>
                </c:pt>
                <c:pt idx="6">
                  <c:v>16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WATER CYCLE ALT.03(tCO2-Eq  per year)</c:v>
                </c:pt>
              </c:strCache>
            </c:strRef>
          </c:tx>
          <c:spPr>
            <a:ln>
              <a:prstDash val="sysDash"/>
            </a:ln>
          </c:spPr>
          <c:marker>
            <c:spPr>
              <a:ln>
                <a:prstDash val="sysDash"/>
              </a:ln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2001</c:v>
                </c:pt>
                <c:pt idx="1">
                  <c:v>2011</c:v>
                </c:pt>
                <c:pt idx="2">
                  <c:v>2019</c:v>
                </c:pt>
                <c:pt idx="3">
                  <c:v>2021</c:v>
                </c:pt>
                <c:pt idx="4">
                  <c:v>2031</c:v>
                </c:pt>
                <c:pt idx="5">
                  <c:v>2041</c:v>
                </c:pt>
                <c:pt idx="6">
                  <c:v>2051</c:v>
                </c:pt>
              </c:numCache>
            </c:numRef>
          </c:cat>
          <c:val>
            <c:numRef>
              <c:f>Sheet1!$F$2:$F$8</c:f>
              <c:numCache>
                <c:formatCode>#,##0</c:formatCode>
                <c:ptCount val="7"/>
                <c:pt idx="0">
                  <c:v>175</c:v>
                </c:pt>
                <c:pt idx="1">
                  <c:v>207</c:v>
                </c:pt>
                <c:pt idx="2">
                  <c:v>249.300163</c:v>
                </c:pt>
                <c:pt idx="3">
                  <c:v>201.93313203000002</c:v>
                </c:pt>
                <c:pt idx="4">
                  <c:v>70.409729480727805</c:v>
                </c:pt>
                <c:pt idx="5">
                  <c:v>24.550354643203161</c:v>
                </c:pt>
                <c:pt idx="6">
                  <c:v>8.560179360893871</c:v>
                </c:pt>
              </c:numCache>
            </c:numRef>
          </c:val>
        </c:ser>
        <c:marker val="1"/>
        <c:axId val="226344320"/>
        <c:axId val="226346496"/>
      </c:lineChart>
      <c:catAx>
        <c:axId val="226344320"/>
        <c:scaling>
          <c:orientation val="minMax"/>
        </c:scaling>
        <c:axPos val="b"/>
        <c:numFmt formatCode="General" sourceLinked="1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226346496"/>
        <c:crosses val="autoZero"/>
        <c:auto val="1"/>
        <c:lblAlgn val="ctr"/>
        <c:lblOffset val="100"/>
      </c:catAx>
      <c:valAx>
        <c:axId val="226346496"/>
        <c:scaling>
          <c:orientation val="minMax"/>
        </c:scaling>
        <c:axPos val="l"/>
        <c:numFmt formatCode="#,##0" sourceLinked="1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22634432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1093278006143756"/>
          <c:y val="0.64534118668251672"/>
          <c:w val="0.28133780543866765"/>
          <c:h val="0.18882481202181939"/>
        </c:manualLayout>
      </c:layout>
      <c:txPr>
        <a:bodyPr/>
        <a:lstStyle/>
        <a:p>
          <a:pPr>
            <a:defRPr sz="1100"/>
          </a:pPr>
          <a:endParaRPr lang="en-US"/>
        </a:p>
      </c:txPr>
    </c:legend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IN"/>
  <c:style val="8"/>
  <c:chart>
    <c:title>
      <c:tx>
        <c:rich>
          <a:bodyPr/>
          <a:lstStyle/>
          <a:p>
            <a:pPr>
              <a:defRPr sz="1200"/>
            </a:pPr>
            <a:r>
              <a:rPr lang="en-US" sz="1200" dirty="0" smtClean="0"/>
              <a:t>WASTE CHARACTERISATION IN % CONTENT &amp; TPD </a:t>
            </a:r>
            <a:endParaRPr lang="en-US" sz="1200" dirty="0"/>
          </a:p>
        </c:rich>
      </c:tx>
      <c:layout>
        <c:manualLayout>
          <c:xMode val="edge"/>
          <c:yMode val="edge"/>
          <c:x val="0.39889794606531692"/>
          <c:y val="1.9533075480190461E-2"/>
        </c:manualLayout>
      </c:layout>
    </c:title>
    <c:plotArea>
      <c:layout>
        <c:manualLayout>
          <c:layoutTarget val="inner"/>
          <c:xMode val="edge"/>
          <c:yMode val="edge"/>
          <c:x val="0.20679911693097958"/>
          <c:y val="8.9890640764533042E-2"/>
          <c:w val="0.43264921462799349"/>
          <c:h val="0.6078995294140162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 CONTENT </c:v>
                </c:pt>
              </c:strCache>
            </c:strRef>
          </c:tx>
          <c:dLbls>
            <c:dLbl>
              <c:idx val="1"/>
              <c:layout>
                <c:manualLayout>
                  <c:x val="2.6159517217780818E-2"/>
                  <c:y val="2.3791489096960789E-2"/>
                </c:manualLayout>
              </c:layout>
              <c:showVal val="1"/>
              <c:showCatName val="1"/>
              <c:showPercent val="1"/>
            </c:dLbl>
            <c:dLbl>
              <c:idx val="3"/>
              <c:layout>
                <c:manualLayout>
                  <c:x val="0.1297813147206402"/>
                  <c:y val="-1.8838473999279888E-4"/>
                </c:manualLayout>
              </c:layout>
              <c:showVal val="1"/>
              <c:showCatName val="1"/>
              <c:showPercent val="1"/>
            </c:dLbl>
            <c:dLbl>
              <c:idx val="4"/>
              <c:layout>
                <c:manualLayout>
                  <c:x val="0.13297109646391542"/>
                  <c:y val="0.14053063982896033"/>
                </c:manualLayout>
              </c:layout>
              <c:showVal val="1"/>
              <c:showCatName val="1"/>
              <c:showPercent val="1"/>
            </c:dLbl>
            <c:dLbl>
              <c:idx val="6"/>
              <c:layout>
                <c:manualLayout>
                  <c:x val="-1.5472569664306608E-2"/>
                  <c:y val="0.20683400560356802"/>
                </c:manualLayout>
              </c:layout>
              <c:showVal val="1"/>
              <c:showCatName val="1"/>
              <c:showPercent val="1"/>
            </c:dLbl>
            <c:dLbl>
              <c:idx val="7"/>
              <c:layout>
                <c:manualLayout>
                  <c:x val="-5.0817832586639113E-2"/>
                  <c:y val="0.12705910161630821"/>
                </c:manualLayout>
              </c:layout>
              <c:showVal val="1"/>
              <c:showCatName val="1"/>
              <c:showPercent val="1"/>
            </c:dLbl>
            <c:dLbl>
              <c:idx val="8"/>
              <c:layout>
                <c:manualLayout>
                  <c:x val="-5.0615552981240708E-2"/>
                  <c:y val="6.9628935562784183E-2"/>
                </c:manualLayout>
              </c:layout>
              <c:showVal val="1"/>
              <c:showCatName val="1"/>
              <c:showPercent val="1"/>
            </c:dLbl>
            <c:dLbl>
              <c:idx val="10"/>
              <c:layout>
                <c:manualLayout>
                  <c:x val="-1.2376006006846733E-2"/>
                  <c:y val="3.6253973969106977E-2"/>
                </c:manualLayout>
              </c:layout>
              <c:showVal val="1"/>
              <c:showCatName val="1"/>
              <c:showPercent val="1"/>
            </c:dLbl>
            <c:dLbl>
              <c:idx val="11"/>
              <c:layout>
                <c:manualLayout>
                  <c:x val="-1.9283148318115711E-2"/>
                  <c:y val="-1.454142230440772E-2"/>
                </c:manualLayout>
              </c:layout>
              <c:showVal val="1"/>
              <c:showCatName val="1"/>
              <c:showPercent val="1"/>
            </c:dLbl>
            <c:dLbl>
              <c:idx val="12"/>
              <c:layout>
                <c:manualLayout>
                  <c:x val="-8.9863093026675469E-3"/>
                  <c:y val="-2.0241150952884354E-2"/>
                </c:manualLayout>
              </c:layout>
              <c:showVal val="1"/>
              <c:showCatName val="1"/>
              <c:showPercent val="1"/>
            </c:dLbl>
            <c:dLbl>
              <c:idx val="13"/>
              <c:layout>
                <c:manualLayout>
                  <c:x val="-9.7826276120741254E-2"/>
                  <c:y val="-6.8757683479451617E-2"/>
                </c:manualLayout>
              </c:layout>
              <c:showVal val="1"/>
              <c:showCatName val="1"/>
              <c:showPercent val="1"/>
            </c:dLbl>
            <c:dLbl>
              <c:idx val="14"/>
              <c:layout>
                <c:manualLayout>
                  <c:x val="-2.9928680044864701E-2"/>
                  <c:y val="-2.114270283411197E-2"/>
                </c:manualLayout>
              </c:layout>
              <c:showVal val="1"/>
              <c:showCatName val="1"/>
              <c:showPercent val="1"/>
            </c:dLbl>
            <c:dLbl>
              <c:idx val="15"/>
              <c:layout>
                <c:manualLayout>
                  <c:x val="-1.7693913895542351E-2"/>
                  <c:y val="4.6345693221762525E-3"/>
                </c:manualLayout>
              </c:layout>
              <c:tx>
                <c:rich>
                  <a:bodyPr/>
                  <a:lstStyle/>
                  <a:p>
                    <a:r>
                      <a:rPr lang="en-IN" sz="600" dirty="0" smtClean="0"/>
                      <a:t> Cattle </a:t>
                    </a:r>
                    <a:r>
                      <a:rPr lang="en-IN" sz="600" dirty="0"/>
                      <a:t>dung and others 
8.7
9%</a:t>
                    </a:r>
                  </a:p>
                </c:rich>
              </c:tx>
              <c:showVal val="1"/>
              <c:showCatName val="1"/>
              <c:showPercent val="1"/>
            </c:dLbl>
            <c:spPr>
              <a:ln w="0"/>
            </c:spPr>
            <c:txPr>
              <a:bodyPr/>
              <a:lstStyle/>
              <a:p>
                <a:pPr>
                  <a:defRPr sz="600" b="1" i="0" baseline="0">
                    <a:solidFill>
                      <a:schemeClr val="accent6">
                        <a:lumMod val="50000"/>
                      </a:schemeClr>
                    </a:solidFill>
                    <a:latin typeface="Open Sans" pitchFamily="2" charset="0"/>
                  </a:defRPr>
                </a:pPr>
                <a:endParaRPr lang="en-US"/>
              </a:p>
            </c:txPr>
            <c:showVal val="1"/>
            <c:showCatName val="1"/>
            <c:showPercent val="1"/>
            <c:showLeaderLines val="1"/>
          </c:dLbls>
          <c:cat>
            <c:strRef>
              <c:f>Sheet1!$A$2:$A$17</c:f>
              <c:strCache>
                <c:ptCount val="16"/>
                <c:pt idx="1">
                  <c:v>Short Term Bio-degradable: Leafymatter,food </c:v>
                </c:pt>
                <c:pt idx="2">
                  <c:v>Waste ,remains of fruits, vegetables </c:v>
                </c:pt>
                <c:pt idx="3">
                  <c:v>Remains of fish, meat, poultry </c:v>
                </c:pt>
                <c:pt idx="4">
                  <c:v>Treetwigs,bananastump,hardnuts,coconut </c:v>
                </c:pt>
                <c:pt idx="5">
                  <c:v>shells,palm leaves </c:v>
                </c:pt>
                <c:pt idx="6">
                  <c:v>Cotton,jute,wool,rags,textiles, yarn </c:v>
                </c:pt>
                <c:pt idx="7">
                  <c:v>Rubber and leather products </c:v>
                </c:pt>
                <c:pt idx="8">
                  <c:v>Bamboo products, wooden materials,coir,cane, </c:v>
                </c:pt>
                <c:pt idx="9">
                  <c:v>Furniture etc. </c:v>
                </c:pt>
                <c:pt idx="10">
                  <c:v>Diapers,napkins,bandagesetc. </c:v>
                </c:pt>
                <c:pt idx="11">
                  <c:v>Paper products of all kinds </c:v>
                </c:pt>
                <c:pt idx="12">
                  <c:v>Plastic products of all kinds </c:v>
                </c:pt>
                <c:pt idx="13">
                  <c:v>Glass &amp; Metals </c:v>
                </c:pt>
                <c:pt idx="14">
                  <c:v>Stone,earth,street sweeping dust </c:v>
                </c:pt>
                <c:pt idx="15">
                  <c:v>Cattle dung and others </c:v>
                </c:pt>
              </c:strCache>
            </c:strRef>
          </c:cat>
          <c:val>
            <c:numRef>
              <c:f>Sheet1!$B$2:$B$17</c:f>
              <c:numCache>
                <c:formatCode>General</c:formatCode>
                <c:ptCount val="16"/>
                <c:pt idx="1">
                  <c:v>50.2</c:v>
                </c:pt>
                <c:pt idx="3">
                  <c:v>2.8</c:v>
                </c:pt>
                <c:pt idx="4">
                  <c:v>4</c:v>
                </c:pt>
                <c:pt idx="6">
                  <c:v>4.5</c:v>
                </c:pt>
                <c:pt idx="7">
                  <c:v>1.8</c:v>
                </c:pt>
                <c:pt idx="8">
                  <c:v>4.8</c:v>
                </c:pt>
                <c:pt idx="10">
                  <c:v>1.5</c:v>
                </c:pt>
                <c:pt idx="11">
                  <c:v>3.7</c:v>
                </c:pt>
                <c:pt idx="12">
                  <c:v>4.8</c:v>
                </c:pt>
                <c:pt idx="13">
                  <c:v>1.2</c:v>
                </c:pt>
                <c:pt idx="14">
                  <c:v>12</c:v>
                </c:pt>
                <c:pt idx="15">
                  <c:v>8.7000000000000011</c:v>
                </c:pt>
              </c:numCache>
            </c:numRef>
          </c:val>
        </c:ser>
        <c:dLbls>
          <c:showCatName val="1"/>
          <c:showPercent val="1"/>
        </c:dLbls>
        <c:firstSliceAng val="0"/>
      </c:pieChart>
    </c:plotArea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4434999" cy="733108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l">
              <a:defRPr sz="19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797248" y="2"/>
            <a:ext cx="4434999" cy="733108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r">
              <a:defRPr sz="1900"/>
            </a:lvl1pPr>
          </a:lstStyle>
          <a:p>
            <a:fld id="{ED93087C-BF7F-4558-9AAE-281A711A423A}" type="datetimeFigureOut">
              <a:rPr lang="en-US" smtClean="0"/>
              <a:pPr/>
              <a:t>3/7/2025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13926500"/>
            <a:ext cx="4434999" cy="733108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l">
              <a:defRPr sz="1900"/>
            </a:lvl1pPr>
          </a:lstStyle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797248" y="13926500"/>
            <a:ext cx="4434999" cy="733108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r">
              <a:defRPr sz="1900"/>
            </a:lvl1pPr>
          </a:lstStyle>
          <a:p>
            <a:fld id="{A6548D83-528F-4240-BD44-746B9758E8AE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4434999" cy="733108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l">
              <a:defRPr sz="19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97248" y="2"/>
            <a:ext cx="4434999" cy="733108"/>
          </a:xfrm>
          <a:prstGeom prst="rect">
            <a:avLst/>
          </a:prstGeom>
        </p:spPr>
        <p:txBody>
          <a:bodyPr vert="horz" lIns="142235" tIns="71117" rIns="142235" bIns="71117" rtlCol="0"/>
          <a:lstStyle>
            <a:lvl1pPr algn="r">
              <a:defRPr sz="1900"/>
            </a:lvl1pPr>
          </a:lstStyle>
          <a:p>
            <a:fld id="{5B5F7869-1C37-4EE7-8C14-6382CADEF5E8}" type="datetimeFigureOut">
              <a:rPr lang="en-US" smtClean="0"/>
              <a:pPr/>
              <a:t>3/7/2025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1100138"/>
            <a:ext cx="8250237" cy="5499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42235" tIns="71117" rIns="142235" bIns="71117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23462" y="6964522"/>
            <a:ext cx="8187690" cy="6597968"/>
          </a:xfrm>
          <a:prstGeom prst="rect">
            <a:avLst/>
          </a:prstGeom>
        </p:spPr>
        <p:txBody>
          <a:bodyPr vert="horz" lIns="142235" tIns="71117" rIns="142235" bIns="71117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13926500"/>
            <a:ext cx="4434999" cy="733108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l">
              <a:defRPr sz="19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97248" y="13926500"/>
            <a:ext cx="4434999" cy="733108"/>
          </a:xfrm>
          <a:prstGeom prst="rect">
            <a:avLst/>
          </a:prstGeom>
        </p:spPr>
        <p:txBody>
          <a:bodyPr vert="horz" lIns="142235" tIns="71117" rIns="142235" bIns="71117" rtlCol="0" anchor="b"/>
          <a:lstStyle>
            <a:lvl1pPr algn="r">
              <a:defRPr sz="1900"/>
            </a:lvl1pPr>
          </a:lstStyle>
          <a:p>
            <a:fld id="{63903371-C8DE-4E42-A69C-BFA559AE472B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03371-C8DE-4E42-A69C-BFA559AE472B}" type="slidenum">
              <a:rPr lang="en-IN" smtClean="0"/>
              <a:pPr/>
              <a:t>1</a:t>
            </a:fld>
            <a:endParaRPr lang="en-IN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03371-C8DE-4E42-A69C-BFA559AE472B}" type="slidenum">
              <a:rPr lang="en-IN" smtClean="0"/>
              <a:pPr/>
              <a:t>22</a:t>
            </a:fld>
            <a:endParaRPr lang="en-IN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03371-C8DE-4E42-A69C-BFA559AE472B}" type="slidenum">
              <a:rPr lang="en-IN" smtClean="0"/>
              <a:pPr/>
              <a:t>23</a:t>
            </a:fld>
            <a:endParaRPr lang="en-IN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03371-C8DE-4E42-A69C-BFA559AE472B}" type="slidenum">
              <a:rPr lang="en-IN" smtClean="0"/>
              <a:pPr/>
              <a:t>25</a:t>
            </a:fld>
            <a:endParaRPr lang="en-IN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03371-C8DE-4E42-A69C-BFA559AE472B}" type="slidenum">
              <a:rPr lang="en-IN" smtClean="0"/>
              <a:pPr/>
              <a:t>26</a:t>
            </a:fld>
            <a:endParaRPr lang="en-IN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03371-C8DE-4E42-A69C-BFA559AE472B}" type="slidenum">
              <a:rPr lang="en-IN" smtClean="0"/>
              <a:pPr/>
              <a:t>27</a:t>
            </a:fld>
            <a:endParaRPr lang="en-IN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03371-C8DE-4E42-A69C-BFA559AE472B}" type="slidenum">
              <a:rPr lang="en-IN" smtClean="0"/>
              <a:pPr/>
              <a:t>28</a:t>
            </a:fld>
            <a:endParaRPr lang="en-IN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03371-C8DE-4E42-A69C-BFA559AE472B}" type="slidenum">
              <a:rPr lang="en-IN" smtClean="0"/>
              <a:pPr/>
              <a:t>29</a:t>
            </a:fld>
            <a:endParaRPr lang="en-IN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03371-C8DE-4E42-A69C-BFA559AE472B}" type="slidenum">
              <a:rPr lang="en-IN" smtClean="0"/>
              <a:pPr/>
              <a:t>30</a:t>
            </a:fld>
            <a:endParaRPr lang="en-IN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03371-C8DE-4E42-A69C-BFA559AE472B}" type="slidenum">
              <a:rPr lang="en-IN" smtClean="0"/>
              <a:pPr/>
              <a:t>31</a:t>
            </a:fld>
            <a:endParaRPr lang="en-IN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03371-C8DE-4E42-A69C-BFA559AE472B}" type="slidenum">
              <a:rPr lang="en-IN" smtClean="0"/>
              <a:pPr/>
              <a:t>35</a:t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03371-C8DE-4E42-A69C-BFA559AE472B}" type="slidenum">
              <a:rPr lang="en-IN" smtClean="0"/>
              <a:pPr/>
              <a:t>7</a:t>
            </a:fld>
            <a:endParaRPr lang="en-I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03371-C8DE-4E42-A69C-BFA559AE472B}" type="slidenum">
              <a:rPr lang="en-IN" smtClean="0"/>
              <a:pPr/>
              <a:t>39</a:t>
            </a:fld>
            <a:endParaRPr lang="en-IN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03371-C8DE-4E42-A69C-BFA559AE472B}" type="slidenum">
              <a:rPr lang="en-IN" smtClean="0"/>
              <a:pPr/>
              <a:t>40</a:t>
            </a:fld>
            <a:endParaRPr lang="en-IN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03371-C8DE-4E42-A69C-BFA559AE472B}" type="slidenum">
              <a:rPr lang="en-IN" smtClean="0"/>
              <a:pPr/>
              <a:t>41</a:t>
            </a:fld>
            <a:endParaRPr lang="en-IN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03371-C8DE-4E42-A69C-BFA559AE472B}" type="slidenum">
              <a:rPr lang="en-IN" smtClean="0"/>
              <a:pPr/>
              <a:t>42</a:t>
            </a:fld>
            <a:endParaRPr lang="en-IN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03371-C8DE-4E42-A69C-BFA559AE472B}" type="slidenum">
              <a:rPr lang="en-IN" smtClean="0"/>
              <a:pPr/>
              <a:t>43</a:t>
            </a:fld>
            <a:endParaRPr lang="en-IN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03371-C8DE-4E42-A69C-BFA559AE472B}" type="slidenum">
              <a:rPr lang="en-IN" smtClean="0"/>
              <a:pPr/>
              <a:t>44</a:t>
            </a:fld>
            <a:endParaRPr lang="en-IN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03371-C8DE-4E42-A69C-BFA559AE472B}" type="slidenum">
              <a:rPr lang="en-IN" smtClean="0"/>
              <a:pPr/>
              <a:t>51</a:t>
            </a:fld>
            <a:endParaRPr lang="en-IN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03371-C8DE-4E42-A69C-BFA559AE472B}" type="slidenum">
              <a:rPr lang="en-IN" smtClean="0"/>
              <a:pPr/>
              <a:t>52</a:t>
            </a:fld>
            <a:endParaRPr lang="en-IN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03371-C8DE-4E42-A69C-BFA559AE472B}" type="slidenum">
              <a:rPr lang="en-IN" smtClean="0"/>
              <a:pPr/>
              <a:t>53</a:t>
            </a:fld>
            <a:endParaRPr lang="en-IN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03371-C8DE-4E42-A69C-BFA559AE472B}" type="slidenum">
              <a:rPr lang="en-IN" smtClean="0"/>
              <a:pPr/>
              <a:t>54</a:t>
            </a:fld>
            <a:endParaRPr lang="en-I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03371-C8DE-4E42-A69C-BFA559AE472B}" type="slidenum">
              <a:rPr lang="en-IN" smtClean="0"/>
              <a:pPr/>
              <a:t>8</a:t>
            </a:fld>
            <a:endParaRPr lang="en-I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03371-C8DE-4E42-A69C-BFA559AE472B}" type="slidenum">
              <a:rPr lang="en-IN" smtClean="0"/>
              <a:pPr/>
              <a:t>55</a:t>
            </a:fld>
            <a:endParaRPr lang="en-IN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03371-C8DE-4E42-A69C-BFA559AE472B}" type="slidenum">
              <a:rPr lang="en-IN" smtClean="0"/>
              <a:pPr/>
              <a:t>57</a:t>
            </a:fld>
            <a:endParaRPr lang="en-I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03371-C8DE-4E42-A69C-BFA559AE472B}" type="slidenum">
              <a:rPr lang="en-IN" smtClean="0"/>
              <a:pPr/>
              <a:t>59</a:t>
            </a:fld>
            <a:endParaRPr lang="en-IN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03371-C8DE-4E42-A69C-BFA559AE472B}" type="slidenum">
              <a:rPr lang="en-IN" smtClean="0"/>
              <a:pPr/>
              <a:t>60</a:t>
            </a:fld>
            <a:endParaRPr lang="en-IN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03371-C8DE-4E42-A69C-BFA559AE472B}" type="slidenum">
              <a:rPr lang="en-IN" smtClean="0"/>
              <a:pPr/>
              <a:t>61</a:t>
            </a:fld>
            <a:endParaRPr lang="en-IN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03371-C8DE-4E42-A69C-BFA559AE472B}" type="slidenum">
              <a:rPr lang="en-IN" smtClean="0"/>
              <a:pPr/>
              <a:t>63</a:t>
            </a:fld>
            <a:endParaRPr lang="en-IN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03371-C8DE-4E42-A69C-BFA559AE472B}" type="slidenum">
              <a:rPr lang="en-IN" smtClean="0"/>
              <a:pPr/>
              <a:t>64</a:t>
            </a:fld>
            <a:endParaRPr lang="en-I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03371-C8DE-4E42-A69C-BFA559AE472B}" type="slidenum">
              <a:rPr lang="en-IN" smtClean="0"/>
              <a:pPr/>
              <a:t>9</a:t>
            </a:fld>
            <a:endParaRPr lang="en-I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03371-C8DE-4E42-A69C-BFA559AE472B}" type="slidenum">
              <a:rPr lang="en-IN" smtClean="0"/>
              <a:pPr/>
              <a:t>10</a:t>
            </a:fld>
            <a:endParaRPr lang="en-I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03371-C8DE-4E42-A69C-BFA559AE472B}" type="slidenum">
              <a:rPr lang="en-IN" smtClean="0"/>
              <a:pPr/>
              <a:t>11</a:t>
            </a:fld>
            <a:endParaRPr lang="en-I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03371-C8DE-4E42-A69C-BFA559AE472B}" type="slidenum">
              <a:rPr lang="en-IN" smtClean="0"/>
              <a:pPr/>
              <a:t>12</a:t>
            </a:fld>
            <a:endParaRPr lang="en-I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03371-C8DE-4E42-A69C-BFA559AE472B}" type="slidenum">
              <a:rPr lang="en-IN" smtClean="0"/>
              <a:pPr/>
              <a:t>13</a:t>
            </a:fld>
            <a:endParaRPr lang="en-I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03371-C8DE-4E42-A69C-BFA559AE472B}" type="slidenum">
              <a:rPr lang="en-IN" smtClean="0"/>
              <a:pPr/>
              <a:t>19</a:t>
            </a:fld>
            <a:endParaRPr lang="en-I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5763" y="1420283"/>
            <a:ext cx="4371975" cy="9800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1525" y="2590800"/>
            <a:ext cx="360045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74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22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92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DABB3-5596-4308-8D3A-CC1DD488847E}" type="datetime1">
              <a:rPr lang="en-US" smtClean="0"/>
              <a:pPr/>
              <a:t>3/7/2025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8538B-DE09-40DE-9F60-341655204A22}" type="datetime1">
              <a:rPr lang="en-US" smtClean="0"/>
              <a:pPr/>
              <a:t>3/7/2025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729037" y="183092"/>
            <a:ext cx="1157288" cy="39010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7175" y="183092"/>
            <a:ext cx="3386138" cy="39010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CCC84-547B-4518-9853-4E5451694BCC}" type="datetime1">
              <a:rPr lang="en-US" smtClean="0"/>
              <a:pPr/>
              <a:t>3/7/2025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1342C-1A18-4909-9710-33A04FDB7B6A}" type="datetime1">
              <a:rPr lang="en-US" smtClean="0"/>
              <a:pPr/>
              <a:t>3/7/2025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301" y="2937934"/>
            <a:ext cx="4371975" cy="908050"/>
          </a:xfrm>
        </p:spPr>
        <p:txBody>
          <a:bodyPr anchor="t"/>
          <a:lstStyle>
            <a:lvl1pPr algn="l">
              <a:defRPr sz="24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6301" y="1937809"/>
            <a:ext cx="4371975" cy="1000125"/>
          </a:xfrm>
        </p:spPr>
        <p:txBody>
          <a:bodyPr anchor="b"/>
          <a:lstStyle>
            <a:lvl1pPr marL="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27432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7ACF8-8767-406C-87DA-32BB2BE52C80}" type="datetime1">
              <a:rPr lang="en-US" smtClean="0"/>
              <a:pPr/>
              <a:t>3/7/2025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7175" y="1066800"/>
            <a:ext cx="2271713" cy="3017309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14612" y="1066800"/>
            <a:ext cx="2271713" cy="3017309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B72E8-2044-4858-9FB7-35C905F4D7F0}" type="datetime1">
              <a:rPr lang="en-US" smtClean="0"/>
              <a:pPr/>
              <a:t>3/7/2025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75" y="1023409"/>
            <a:ext cx="2272606" cy="426508"/>
          </a:xfrm>
        </p:spPr>
        <p:txBody>
          <a:bodyPr anchor="b"/>
          <a:lstStyle>
            <a:lvl1pPr marL="0" indent="0">
              <a:buNone/>
              <a:defRPr sz="140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100" b="1"/>
            </a:lvl3pPr>
            <a:lvl4pPr marL="822960" indent="0">
              <a:buNone/>
              <a:defRPr sz="1000" b="1"/>
            </a:lvl4pPr>
            <a:lvl5pPr marL="1097280" indent="0">
              <a:buNone/>
              <a:defRPr sz="1000" b="1"/>
            </a:lvl5pPr>
            <a:lvl6pPr marL="1371600" indent="0">
              <a:buNone/>
              <a:defRPr sz="1000" b="1"/>
            </a:lvl6pPr>
            <a:lvl7pPr marL="1645920" indent="0">
              <a:buNone/>
              <a:defRPr sz="1000" b="1"/>
            </a:lvl7pPr>
            <a:lvl8pPr marL="1920240" indent="0">
              <a:buNone/>
              <a:defRPr sz="1000" b="1"/>
            </a:lvl8pPr>
            <a:lvl9pPr marL="2194560" indent="0">
              <a:buNone/>
              <a:defRPr sz="10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7175" y="1449917"/>
            <a:ext cx="2272606" cy="263419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612827" y="1023409"/>
            <a:ext cx="2273498" cy="426508"/>
          </a:xfrm>
        </p:spPr>
        <p:txBody>
          <a:bodyPr anchor="b"/>
          <a:lstStyle>
            <a:lvl1pPr marL="0" indent="0">
              <a:buNone/>
              <a:defRPr sz="140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100" b="1"/>
            </a:lvl3pPr>
            <a:lvl4pPr marL="822960" indent="0">
              <a:buNone/>
              <a:defRPr sz="1000" b="1"/>
            </a:lvl4pPr>
            <a:lvl5pPr marL="1097280" indent="0">
              <a:buNone/>
              <a:defRPr sz="1000" b="1"/>
            </a:lvl5pPr>
            <a:lvl6pPr marL="1371600" indent="0">
              <a:buNone/>
              <a:defRPr sz="1000" b="1"/>
            </a:lvl6pPr>
            <a:lvl7pPr marL="1645920" indent="0">
              <a:buNone/>
              <a:defRPr sz="1000" b="1"/>
            </a:lvl7pPr>
            <a:lvl8pPr marL="1920240" indent="0">
              <a:buNone/>
              <a:defRPr sz="1000" b="1"/>
            </a:lvl8pPr>
            <a:lvl9pPr marL="2194560" indent="0">
              <a:buNone/>
              <a:defRPr sz="10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612827" y="1449917"/>
            <a:ext cx="2273498" cy="263419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A2860-B239-4346-BD8C-DDE8B39C645B}" type="datetime1">
              <a:rPr lang="en-US" smtClean="0"/>
              <a:pPr/>
              <a:t>3/7/2025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CBA5F-6485-4E3A-BC09-16A2FB359694}" type="datetime1">
              <a:rPr lang="en-US" smtClean="0"/>
              <a:pPr/>
              <a:t>3/7/2025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D426D-556C-4D88-9630-08133F5D153B}" type="datetime1">
              <a:rPr lang="en-US" smtClean="0"/>
              <a:pPr/>
              <a:t>3/7/2025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75" y="182033"/>
            <a:ext cx="1692176" cy="774700"/>
          </a:xfrm>
        </p:spPr>
        <p:txBody>
          <a:bodyPr anchor="b"/>
          <a:lstStyle>
            <a:lvl1pPr algn="l">
              <a:defRPr sz="1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0966" y="182034"/>
            <a:ext cx="2875359" cy="3902075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7175" y="956734"/>
            <a:ext cx="1692176" cy="3127375"/>
          </a:xfrm>
        </p:spPr>
        <p:txBody>
          <a:bodyPr/>
          <a:lstStyle>
            <a:lvl1pPr marL="0" indent="0">
              <a:buNone/>
              <a:defRPr sz="800"/>
            </a:lvl1pPr>
            <a:lvl2pPr marL="274320" indent="0">
              <a:buNone/>
              <a:defRPr sz="700"/>
            </a:lvl2pPr>
            <a:lvl3pPr marL="548640" indent="0">
              <a:buNone/>
              <a:defRPr sz="600"/>
            </a:lvl3pPr>
            <a:lvl4pPr marL="822960" indent="0">
              <a:buNone/>
              <a:defRPr sz="500"/>
            </a:lvl4pPr>
            <a:lvl5pPr marL="1097280" indent="0">
              <a:buNone/>
              <a:defRPr sz="500"/>
            </a:lvl5pPr>
            <a:lvl6pPr marL="1371600" indent="0">
              <a:buNone/>
              <a:defRPr sz="500"/>
            </a:lvl6pPr>
            <a:lvl7pPr marL="1645920" indent="0">
              <a:buNone/>
              <a:defRPr sz="500"/>
            </a:lvl7pPr>
            <a:lvl8pPr marL="1920240" indent="0">
              <a:buNone/>
              <a:defRPr sz="500"/>
            </a:lvl8pPr>
            <a:lvl9pPr marL="219456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43384-7B95-4C4A-AC58-1E81D62D82DA}" type="datetime1">
              <a:rPr lang="en-US" smtClean="0"/>
              <a:pPr/>
              <a:t>3/7/2025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162" y="3200400"/>
            <a:ext cx="3086100" cy="377825"/>
          </a:xfrm>
        </p:spPr>
        <p:txBody>
          <a:bodyPr anchor="b"/>
          <a:lstStyle>
            <a:lvl1pPr algn="l">
              <a:defRPr sz="1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8162" y="408517"/>
            <a:ext cx="3086100" cy="2743200"/>
          </a:xfrm>
        </p:spPr>
        <p:txBody>
          <a:bodyPr/>
          <a:lstStyle>
            <a:lvl1pPr marL="0" indent="0">
              <a:buNone/>
              <a:defRPr sz="1900"/>
            </a:lvl1pPr>
            <a:lvl2pPr marL="274320" indent="0">
              <a:buNone/>
              <a:defRPr sz="1700"/>
            </a:lvl2pPr>
            <a:lvl3pPr marL="548640" indent="0">
              <a:buNone/>
              <a:defRPr sz="140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8162" y="3578225"/>
            <a:ext cx="3086100" cy="536575"/>
          </a:xfrm>
        </p:spPr>
        <p:txBody>
          <a:bodyPr/>
          <a:lstStyle>
            <a:lvl1pPr marL="0" indent="0">
              <a:buNone/>
              <a:defRPr sz="800"/>
            </a:lvl1pPr>
            <a:lvl2pPr marL="274320" indent="0">
              <a:buNone/>
              <a:defRPr sz="700"/>
            </a:lvl2pPr>
            <a:lvl3pPr marL="548640" indent="0">
              <a:buNone/>
              <a:defRPr sz="600"/>
            </a:lvl3pPr>
            <a:lvl4pPr marL="822960" indent="0">
              <a:buNone/>
              <a:defRPr sz="500"/>
            </a:lvl4pPr>
            <a:lvl5pPr marL="1097280" indent="0">
              <a:buNone/>
              <a:defRPr sz="500"/>
            </a:lvl5pPr>
            <a:lvl6pPr marL="1371600" indent="0">
              <a:buNone/>
              <a:defRPr sz="500"/>
            </a:lvl6pPr>
            <a:lvl7pPr marL="1645920" indent="0">
              <a:buNone/>
              <a:defRPr sz="500"/>
            </a:lvl7pPr>
            <a:lvl8pPr marL="1920240" indent="0">
              <a:buNone/>
              <a:defRPr sz="500"/>
            </a:lvl8pPr>
            <a:lvl9pPr marL="2194560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DF4F5-3A27-4288-8DF3-D3E53FCA581A}" type="datetime1">
              <a:rPr lang="en-US" smtClean="0"/>
              <a:pPr/>
              <a:t>3/7/2025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7175" y="183092"/>
            <a:ext cx="4629150" cy="762000"/>
          </a:xfrm>
          <a:prstGeom prst="rect">
            <a:avLst/>
          </a:prstGeom>
        </p:spPr>
        <p:txBody>
          <a:bodyPr vert="horz" lIns="54864" tIns="27432" rIns="54864" bIns="2743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75" y="1066800"/>
            <a:ext cx="4629150" cy="3017309"/>
          </a:xfrm>
          <a:prstGeom prst="rect">
            <a:avLst/>
          </a:prstGeom>
        </p:spPr>
        <p:txBody>
          <a:bodyPr vert="horz" lIns="54864" tIns="27432" rIns="54864" bIns="2743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7175" y="4237567"/>
            <a:ext cx="1200150" cy="243417"/>
          </a:xfrm>
          <a:prstGeom prst="rect">
            <a:avLst/>
          </a:prstGeom>
        </p:spPr>
        <p:txBody>
          <a:bodyPr vert="horz" lIns="54864" tIns="27432" rIns="54864" bIns="2743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FE4CF-3FBF-4147-9207-0196527B7B06}" type="datetime1">
              <a:rPr lang="en-US" smtClean="0"/>
              <a:pPr/>
              <a:t>3/7/2025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57363" y="4237567"/>
            <a:ext cx="1628775" cy="243417"/>
          </a:xfrm>
          <a:prstGeom prst="rect">
            <a:avLst/>
          </a:prstGeom>
        </p:spPr>
        <p:txBody>
          <a:bodyPr vert="horz" lIns="54864" tIns="27432" rIns="54864" bIns="27432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86175" y="4237567"/>
            <a:ext cx="1200150" cy="243417"/>
          </a:xfrm>
          <a:prstGeom prst="rect">
            <a:avLst/>
          </a:prstGeom>
        </p:spPr>
        <p:txBody>
          <a:bodyPr vert="horz" lIns="54864" tIns="27432" rIns="54864" bIns="27432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548640" rtl="0" eaLnBrk="1" latinLnBrk="0" hangingPunct="1"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40" indent="-205740" algn="l" defTabSz="548640" rtl="0" eaLnBrk="1" latinLnBrk="0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45770" indent="-171450" algn="l" defTabSz="548640" rtl="0" eaLnBrk="1" latinLnBrk="0" hangingPunct="1">
        <a:spcBef>
          <a:spcPct val="20000"/>
        </a:spcBef>
        <a:buFont typeface="Arial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37160" algn="l" defTabSz="54864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37160" algn="l" defTabSz="54864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37160" algn="l" defTabSz="54864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37160" algn="l" defTabSz="548640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548640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37160" algn="l" defTabSz="548640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37160" algn="l" defTabSz="548640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548640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548640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548640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548640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548640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548640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548640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548640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pe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jpeg"/><Relationship Id="rId1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12" Type="http://schemas.openxmlformats.org/officeDocument/2006/relationships/image" Target="../media/image3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jpe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jpe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8.jpeg"/><Relationship Id="rId3" Type="http://schemas.openxmlformats.org/officeDocument/2006/relationships/image" Target="../media/image35.jpeg"/><Relationship Id="rId7" Type="http://schemas.openxmlformats.org/officeDocument/2006/relationships/image" Target="../media/image27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36.jpeg"/><Relationship Id="rId5" Type="http://schemas.openxmlformats.org/officeDocument/2006/relationships/image" Target="../media/image26.png"/><Relationship Id="rId10" Type="http://schemas.openxmlformats.org/officeDocument/2006/relationships/image" Target="../media/image30.jpeg"/><Relationship Id="rId4" Type="http://schemas.openxmlformats.org/officeDocument/2006/relationships/image" Target="../media/image25.png"/><Relationship Id="rId9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4.jpeg"/><Relationship Id="rId4" Type="http://schemas.openxmlformats.org/officeDocument/2006/relationships/image" Target="../media/image24.png"/><Relationship Id="rId9" Type="http://schemas.openxmlformats.org/officeDocument/2006/relationships/image" Target="../media/image4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5.jpeg"/><Relationship Id="rId7" Type="http://schemas.openxmlformats.org/officeDocument/2006/relationships/image" Target="../media/image42.png"/><Relationship Id="rId12" Type="http://schemas.openxmlformats.org/officeDocument/2006/relationships/image" Target="../media/image4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0" Type="http://schemas.openxmlformats.org/officeDocument/2006/relationships/image" Target="../media/image44.jpeg"/><Relationship Id="rId4" Type="http://schemas.openxmlformats.org/officeDocument/2006/relationships/image" Target="../media/image24.png"/><Relationship Id="rId9" Type="http://schemas.openxmlformats.org/officeDocument/2006/relationships/image" Target="../media/image47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5.jpeg"/><Relationship Id="rId5" Type="http://schemas.openxmlformats.org/officeDocument/2006/relationships/image" Target="../media/image10.png"/><Relationship Id="rId10" Type="http://schemas.openxmlformats.org/officeDocument/2006/relationships/image" Target="../media/image51.jpeg"/><Relationship Id="rId4" Type="http://schemas.openxmlformats.org/officeDocument/2006/relationships/image" Target="../media/image9.png"/><Relationship Id="rId9" Type="http://schemas.openxmlformats.org/officeDocument/2006/relationships/image" Target="../media/image5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55.jpe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4.png"/><Relationship Id="rId4" Type="http://schemas.openxmlformats.org/officeDocument/2006/relationships/image" Target="../media/image26.png"/><Relationship Id="rId9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oinvent.org/database/older-versions/ecoinvent-version-2/ecoinventversion-2.html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dx.doi.org/10.1016/j.trd.2017.03.007" TargetMode="External"/><Relationship Id="rId4" Type="http://schemas.openxmlformats.org/officeDocument/2006/relationships/hyperlink" Target="https://doi.org/10.1016/j.jclepro.2018.09.103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watres.2015.03.005" TargetMode="External"/><Relationship Id="rId7" Type="http://schemas.openxmlformats.org/officeDocument/2006/relationships/hyperlink" Target="https://doi.org/10.1007/978-3-030-35062-8_1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1007/978-981-15-9577-6_5" TargetMode="External"/><Relationship Id="rId5" Type="http://schemas.openxmlformats.org/officeDocument/2006/relationships/hyperlink" Target="https://doi.org/10.1007/s40899-023-00901-7" TargetMode="External"/><Relationship Id="rId4" Type="http://schemas.openxmlformats.org/officeDocument/2006/relationships/hyperlink" Target="https://moef.gov.in/annual-reports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/>
          <p:nvPr/>
        </p:nvGrpSpPr>
        <p:grpSpPr>
          <a:xfrm>
            <a:off x="571468" y="4848234"/>
            <a:ext cx="1928826" cy="328610"/>
            <a:chOff x="0" y="0"/>
            <a:chExt cx="812800" cy="812800"/>
          </a:xfrm>
        </p:grpSpPr>
        <p:sp>
          <p:nvSpPr>
            <p:cNvPr id="27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3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grpSp>
        <p:nvGrpSpPr>
          <p:cNvPr id="3" name="Group 16"/>
          <p:cNvGrpSpPr/>
          <p:nvPr/>
        </p:nvGrpSpPr>
        <p:grpSpPr>
          <a:xfrm>
            <a:off x="6786574" y="4857784"/>
            <a:ext cx="3500426" cy="2071678"/>
            <a:chOff x="0" y="0"/>
            <a:chExt cx="812800" cy="812800"/>
          </a:xfrm>
        </p:grpSpPr>
        <p:sp>
          <p:nvSpPr>
            <p:cNvPr id="29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27D72"/>
            </a:solidFill>
          </p:spPr>
        </p:sp>
        <p:sp>
          <p:nvSpPr>
            <p:cNvPr id="30" name="TextBox 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grpSp>
        <p:nvGrpSpPr>
          <p:cNvPr id="4" name="Group 9"/>
          <p:cNvGrpSpPr/>
          <p:nvPr/>
        </p:nvGrpSpPr>
        <p:grpSpPr>
          <a:xfrm>
            <a:off x="-48028" y="0"/>
            <a:ext cx="762372" cy="785794"/>
            <a:chOff x="-75204" y="-65552"/>
            <a:chExt cx="888004" cy="878352"/>
          </a:xfrm>
        </p:grpSpPr>
        <p:sp>
          <p:nvSpPr>
            <p:cNvPr id="10" name="Freeform 10"/>
            <p:cNvSpPr/>
            <p:nvPr/>
          </p:nvSpPr>
          <p:spPr>
            <a:xfrm>
              <a:off x="-75204" y="-65552"/>
              <a:ext cx="812800" cy="812801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grpSp>
        <p:nvGrpSpPr>
          <p:cNvPr id="5" name="Group 12"/>
          <p:cNvGrpSpPr/>
          <p:nvPr/>
        </p:nvGrpSpPr>
        <p:grpSpPr>
          <a:xfrm>
            <a:off x="9786970" y="6435714"/>
            <a:ext cx="500030" cy="42231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571468" y="1362662"/>
            <a:ext cx="9215502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dirty="0" smtClean="0">
                <a:solidFill>
                  <a:schemeClr val="bg2">
                    <a:lumMod val="1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“</a:t>
            </a:r>
            <a:r>
              <a:rPr lang="en-IN" sz="2000" b="1" dirty="0" smtClean="0">
                <a:solidFill>
                  <a:schemeClr val="bg2">
                    <a:lumMod val="1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CARBON FOOTPRINT &amp; PLANNING </a:t>
            </a:r>
            <a:r>
              <a:rPr lang="en-IN" sz="2000" dirty="0" smtClean="0">
                <a:solidFill>
                  <a:schemeClr val="bg2">
                    <a:lumMod val="1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: Low-Carbon Water Utility &amp; Municipal Waste Management plan for JNAC, Jamshedpur .”</a:t>
            </a:r>
          </a:p>
        </p:txBody>
      </p:sp>
      <p:sp>
        <p:nvSpPr>
          <p:cNvPr id="53" name="TextBox 23"/>
          <p:cNvSpPr txBox="1"/>
          <p:nvPr/>
        </p:nvSpPr>
        <p:spPr>
          <a:xfrm>
            <a:off x="714344" y="285728"/>
            <a:ext cx="250033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THESIS TOPIC:</a:t>
            </a:r>
            <a:endParaRPr lang="en-IN" sz="2000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grpSp>
        <p:nvGrpSpPr>
          <p:cNvPr id="6" name="Group 12"/>
          <p:cNvGrpSpPr/>
          <p:nvPr/>
        </p:nvGrpSpPr>
        <p:grpSpPr>
          <a:xfrm flipV="1">
            <a:off x="0" y="6429396"/>
            <a:ext cx="9795295" cy="77756"/>
            <a:chOff x="0" y="0"/>
            <a:chExt cx="812800" cy="812800"/>
          </a:xfrm>
        </p:grpSpPr>
        <p:sp>
          <p:nvSpPr>
            <p:cNvPr id="60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61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71468" y="4776796"/>
            <a:ext cx="2928958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75"/>
              </a:lnSpc>
              <a:spcBef>
                <a:spcPct val="0"/>
              </a:spcBef>
            </a:pPr>
            <a:r>
              <a:rPr lang="en-US" sz="1000" dirty="0" smtClean="0">
                <a:solidFill>
                  <a:schemeClr val="bg1"/>
                </a:solidFill>
                <a:latin typeface="Open Sans Bold" charset="0"/>
                <a:ea typeface="Open Sans Bold" charset="0"/>
                <a:cs typeface="Open Sans Bold" charset="0"/>
                <a:sym typeface="Open Sans"/>
              </a:rPr>
              <a:t>THESIS GUIDES:</a:t>
            </a:r>
          </a:p>
          <a:p>
            <a:pPr>
              <a:lnSpc>
                <a:spcPts val="2375"/>
              </a:lnSpc>
              <a:spcBef>
                <a:spcPct val="0"/>
              </a:spcBef>
            </a:pPr>
            <a:r>
              <a:rPr lang="en-US" sz="1000" b="1" dirty="0" smtClean="0">
                <a:solidFill>
                  <a:srgbClr val="1F2020"/>
                </a:solidFill>
                <a:latin typeface="Inter Bold" charset="0"/>
                <a:ea typeface="Inter Bold" charset="0"/>
                <a:cs typeface="Times New Roman" pitchFamily="18" charset="0"/>
                <a:sym typeface="Open Sans"/>
              </a:rPr>
              <a:t>Dr. TIWARI PAVAN KUMAR</a:t>
            </a:r>
          </a:p>
          <a:p>
            <a:pPr>
              <a:lnSpc>
                <a:spcPts val="2375"/>
              </a:lnSpc>
              <a:spcBef>
                <a:spcPct val="0"/>
              </a:spcBef>
            </a:pPr>
            <a:r>
              <a:rPr lang="en-US" sz="1000" b="1" dirty="0" smtClean="0">
                <a:solidFill>
                  <a:srgbClr val="1F2020"/>
                </a:solidFill>
                <a:latin typeface="Inter Bold" charset="0"/>
                <a:ea typeface="Inter Bold" charset="0"/>
                <a:cs typeface="Times New Roman" pitchFamily="18" charset="0"/>
                <a:sym typeface="Open Sans"/>
              </a:rPr>
              <a:t>Ar. RITU AGRAWAL</a:t>
            </a:r>
          </a:p>
          <a:p>
            <a:endParaRPr lang="en-IN" dirty="0"/>
          </a:p>
        </p:txBody>
      </p:sp>
      <p:sp>
        <p:nvSpPr>
          <p:cNvPr id="25" name="TextBox 24"/>
          <p:cNvSpPr txBox="1"/>
          <p:nvPr/>
        </p:nvSpPr>
        <p:spPr>
          <a:xfrm>
            <a:off x="6858012" y="5028260"/>
            <a:ext cx="35719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8"/>
              </a:lnSpc>
              <a:spcBef>
                <a:spcPct val="0"/>
              </a:spcBef>
            </a:pPr>
            <a:r>
              <a:rPr lang="en-US" sz="1000" b="1" dirty="0" smtClean="0">
                <a:solidFill>
                  <a:schemeClr val="bg1"/>
                </a:solidFill>
                <a:latin typeface="Inter Bold" charset="0"/>
                <a:ea typeface="Inter Bold" charset="0"/>
                <a:cs typeface="Times New Roman" pitchFamily="18" charset="0"/>
                <a:sym typeface="Open Sans"/>
              </a:rPr>
              <a:t>SEMESTER – IV</a:t>
            </a: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Inter Bold" charset="0"/>
              <a:ea typeface="Inter Bold" charset="0"/>
              <a:cs typeface="Times New Roman" pitchFamily="18" charset="0"/>
              <a:sym typeface="Open Sans"/>
            </a:endParaRPr>
          </a:p>
          <a:p>
            <a:pPr>
              <a:lnSpc>
                <a:spcPts val="1008"/>
              </a:lnSpc>
              <a:spcBef>
                <a:spcPct val="0"/>
              </a:spcBef>
            </a:pPr>
            <a:r>
              <a:rPr lang="en-US" sz="1000" b="1" dirty="0" smtClean="0">
                <a:solidFill>
                  <a:schemeClr val="bg1"/>
                </a:solidFill>
                <a:latin typeface="Inter Bold" charset="0"/>
                <a:ea typeface="Inter Bold" charset="0"/>
                <a:cs typeface="Times New Roman" pitchFamily="18" charset="0"/>
                <a:sym typeface="Open Sans"/>
              </a:rPr>
              <a:t>MASTER OF URBAN PLANNING</a:t>
            </a: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Inter Bold" charset="0"/>
              <a:ea typeface="Inter Bold" charset="0"/>
              <a:cs typeface="Times New Roman" pitchFamily="18" charset="0"/>
              <a:sym typeface="Open Sans"/>
            </a:endParaRPr>
          </a:p>
          <a:p>
            <a:pPr>
              <a:lnSpc>
                <a:spcPts val="1008"/>
              </a:lnSpc>
              <a:spcBef>
                <a:spcPct val="0"/>
              </a:spcBef>
            </a:pPr>
            <a:r>
              <a:rPr lang="en-US" sz="1000" b="1" dirty="0" smtClean="0">
                <a:solidFill>
                  <a:schemeClr val="bg1"/>
                </a:solidFill>
                <a:latin typeface="Inter Bold" charset="0"/>
                <a:ea typeface="Inter Bold" charset="0"/>
                <a:cs typeface="Times New Roman" pitchFamily="18" charset="0"/>
                <a:sym typeface="Open Sans"/>
              </a:rPr>
              <a:t>SUB: AR 751- THESIS</a:t>
            </a: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Inter Bold" charset="0"/>
              <a:ea typeface="Inter Bold" charset="0"/>
              <a:cs typeface="Times New Roman" pitchFamily="18" charset="0"/>
              <a:sym typeface="Open Sans"/>
            </a:endParaRPr>
          </a:p>
          <a:p>
            <a:pPr>
              <a:lnSpc>
                <a:spcPts val="1008"/>
              </a:lnSpc>
              <a:spcBef>
                <a:spcPct val="0"/>
              </a:spcBef>
            </a:pPr>
            <a:r>
              <a:rPr lang="en-US" sz="1000" b="1" dirty="0" smtClean="0">
                <a:solidFill>
                  <a:schemeClr val="bg1"/>
                </a:solidFill>
                <a:latin typeface="Inter Bold" charset="0"/>
                <a:ea typeface="Inter Bold" charset="0"/>
                <a:cs typeface="Times New Roman" pitchFamily="18" charset="0"/>
                <a:sym typeface="Open Sans"/>
              </a:rPr>
              <a:t>DEPT. OF ARCHITECTURE &amp; PLANNING</a:t>
            </a: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Inter Bold" charset="0"/>
              <a:ea typeface="Inter Bold" charset="0"/>
              <a:cs typeface="Times New Roman" pitchFamily="18" charset="0"/>
              <a:sym typeface="Open Sans"/>
            </a:endParaRPr>
          </a:p>
          <a:p>
            <a:pPr>
              <a:lnSpc>
                <a:spcPts val="1008"/>
              </a:lnSpc>
              <a:spcBef>
                <a:spcPct val="0"/>
              </a:spcBef>
            </a:pPr>
            <a:r>
              <a:rPr lang="en-US" sz="1000" b="1" dirty="0" smtClean="0">
                <a:solidFill>
                  <a:schemeClr val="bg1"/>
                </a:solidFill>
                <a:latin typeface="Inter Bold" charset="0"/>
                <a:ea typeface="Inter Bold" charset="0"/>
                <a:cs typeface="Times New Roman" pitchFamily="18" charset="0"/>
                <a:sym typeface="Open Sans"/>
              </a:rPr>
              <a:t>BIT MESRA,RANCHI</a:t>
            </a:r>
          </a:p>
          <a:p>
            <a:endParaRPr lang="en-IN" dirty="0"/>
          </a:p>
        </p:txBody>
      </p:sp>
      <p:sp>
        <p:nvSpPr>
          <p:cNvPr id="37" name="Footer Placeholder 36"/>
          <p:cNvSpPr>
            <a:spLocks noGrp="1"/>
          </p:cNvSpPr>
          <p:nvPr>
            <p:ph type="ftr" sz="quarter" idx="11"/>
          </p:nvPr>
        </p:nvSpPr>
        <p:spPr>
          <a:xfrm>
            <a:off x="6300807" y="6500834"/>
            <a:ext cx="2771783" cy="357166"/>
          </a:xfrm>
        </p:spPr>
        <p:txBody>
          <a:bodyPr/>
          <a:lstStyle/>
          <a:p>
            <a:r>
              <a:rPr lang="en-US" sz="800" dirty="0" smtClean="0">
                <a:solidFill>
                  <a:schemeClr val="bg1"/>
                </a:solidFill>
                <a:latin typeface="Open Sans Bold" charset="0"/>
                <a:ea typeface="Open Sans Bold" charset="0"/>
                <a:cs typeface="Open Sans Bold" charset="0"/>
              </a:rPr>
              <a:t>RAM KUMAR , MUP/10002/2023</a:t>
            </a:r>
            <a:endParaRPr lang="en-US" sz="800" dirty="0">
              <a:solidFill>
                <a:schemeClr val="bg1"/>
              </a:solidFill>
              <a:latin typeface="Open Sans Bold" charset="0"/>
              <a:ea typeface="Open Sans Bold" charset="0"/>
              <a:cs typeface="Open Sans Bold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642906" y="642918"/>
            <a:ext cx="2286016" cy="71438"/>
            <a:chOff x="9727378" y="302533"/>
            <a:chExt cx="223519" cy="80733"/>
          </a:xfrm>
        </p:grpSpPr>
        <p:grpSp>
          <p:nvGrpSpPr>
            <p:cNvPr id="28" name="Group 27"/>
            <p:cNvGrpSpPr/>
            <p:nvPr/>
          </p:nvGrpSpPr>
          <p:grpSpPr>
            <a:xfrm>
              <a:off x="9727378" y="223829"/>
              <a:ext cx="223519" cy="98035"/>
              <a:chOff x="0" y="-38100"/>
              <a:chExt cx="128243" cy="47458"/>
            </a:xfrm>
          </p:grpSpPr>
          <p:sp>
            <p:nvSpPr>
              <p:cNvPr id="35" name="Freeform 3"/>
              <p:cNvSpPr/>
              <p:nvPr/>
            </p:nvSpPr>
            <p:spPr>
              <a:xfrm>
                <a:off x="0" y="0"/>
                <a:ext cx="128243" cy="9358"/>
              </a:xfrm>
              <a:custGeom>
                <a:avLst/>
                <a:gdLst/>
                <a:ahLst/>
                <a:cxnLst/>
                <a:rect l="l" t="t" r="r" b="b"/>
                <a:pathLst>
                  <a:path w="128243" h="9358">
                    <a:moveTo>
                      <a:pt x="0" y="0"/>
                    </a:moveTo>
                    <a:lnTo>
                      <a:pt x="128243" y="0"/>
                    </a:lnTo>
                    <a:lnTo>
                      <a:pt x="128243" y="9358"/>
                    </a:lnTo>
                    <a:lnTo>
                      <a:pt x="0" y="9358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8" name="TextBox 37"/>
              <p:cNvSpPr txBox="1"/>
              <p:nvPr/>
            </p:nvSpPr>
            <p:spPr>
              <a:xfrm>
                <a:off x="0" y="-38100"/>
                <a:ext cx="128243" cy="474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2" name="Group 5"/>
            <p:cNvGrpSpPr/>
            <p:nvPr/>
          </p:nvGrpSpPr>
          <p:grpSpPr>
            <a:xfrm>
              <a:off x="9727378" y="285231"/>
              <a:ext cx="223519" cy="98035"/>
              <a:chOff x="0" y="-38100"/>
              <a:chExt cx="128243" cy="47458"/>
            </a:xfrm>
          </p:grpSpPr>
          <p:sp>
            <p:nvSpPr>
              <p:cNvPr id="33" name="Freeform 6"/>
              <p:cNvSpPr/>
              <p:nvPr/>
            </p:nvSpPr>
            <p:spPr>
              <a:xfrm>
                <a:off x="0" y="0"/>
                <a:ext cx="128243" cy="9358"/>
              </a:xfrm>
              <a:custGeom>
                <a:avLst/>
                <a:gdLst/>
                <a:ahLst/>
                <a:cxnLst/>
                <a:rect l="l" t="t" r="r" b="b"/>
                <a:pathLst>
                  <a:path w="128243" h="9358">
                    <a:moveTo>
                      <a:pt x="0" y="0"/>
                    </a:moveTo>
                    <a:lnTo>
                      <a:pt x="128243" y="0"/>
                    </a:lnTo>
                    <a:lnTo>
                      <a:pt x="128243" y="9358"/>
                    </a:lnTo>
                    <a:lnTo>
                      <a:pt x="0" y="9358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4" name="TextBox 7"/>
              <p:cNvSpPr txBox="1"/>
              <p:nvPr/>
            </p:nvSpPr>
            <p:spPr>
              <a:xfrm>
                <a:off x="0" y="-38100"/>
                <a:ext cx="128243" cy="474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36" name="Footer Placeholder 36"/>
          <p:cNvSpPr txBox="1">
            <a:spLocks/>
          </p:cNvSpPr>
          <p:nvPr/>
        </p:nvSpPr>
        <p:spPr>
          <a:xfrm>
            <a:off x="5434043" y="6500834"/>
            <a:ext cx="1852597" cy="357166"/>
          </a:xfrm>
          <a:prstGeom prst="rect">
            <a:avLst/>
          </a:prstGeom>
        </p:spPr>
        <p:txBody>
          <a:bodyPr vert="horz" lIns="54864" tIns="27432" rIns="54864" bIns="27432"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Open Sans Bold" charset="0"/>
                <a:ea typeface="Open Sans Bold" charset="0"/>
                <a:cs typeface="Open Sans Bold" charset="0"/>
              </a:rPr>
              <a:t>PRESENTED BY: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en Sans Bold" charset="0"/>
              <a:ea typeface="Open Sans Bold" charset="0"/>
              <a:cs typeface="Open Sans Bold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28906" t="30556" r="37890" b="11111"/>
          <a:stretch>
            <a:fillRect/>
          </a:stretch>
        </p:blipFill>
        <p:spPr bwMode="auto">
          <a:xfrm flipH="1">
            <a:off x="3428988" y="3138204"/>
            <a:ext cx="3330372" cy="3291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/>
          <p:nvPr/>
        </p:nvGrpSpPr>
        <p:grpSpPr>
          <a:xfrm>
            <a:off x="0" y="0"/>
            <a:ext cx="578644" cy="6858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7929582" y="6211669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8"/>
              </a:lnSpc>
              <a:spcBef>
                <a:spcPct val="0"/>
              </a:spcBef>
            </a:pPr>
            <a:r>
              <a:rPr lang="en-US" sz="900" b="1" dirty="0" smtClean="0">
                <a:solidFill>
                  <a:schemeClr val="bg1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rPr>
              <a:t>DISSERTATION &amp; PLANNING SEMINAR</a:t>
            </a: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714344" y="571480"/>
            <a:ext cx="9572656" cy="114320"/>
            <a:chOff x="0" y="0"/>
            <a:chExt cx="812800" cy="812800"/>
          </a:xfrm>
        </p:grpSpPr>
        <p:sp>
          <p:nvSpPr>
            <p:cNvPr id="45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46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grpSp>
        <p:nvGrpSpPr>
          <p:cNvPr id="4" name="Group 22"/>
          <p:cNvGrpSpPr/>
          <p:nvPr/>
        </p:nvGrpSpPr>
        <p:grpSpPr>
          <a:xfrm>
            <a:off x="0" y="6184945"/>
            <a:ext cx="10287036" cy="1070930"/>
            <a:chOff x="0" y="6184945"/>
            <a:chExt cx="10287036" cy="1070930"/>
          </a:xfrm>
        </p:grpSpPr>
        <p:grpSp>
          <p:nvGrpSpPr>
            <p:cNvPr id="5" name="Group 16"/>
            <p:cNvGrpSpPr/>
            <p:nvPr/>
          </p:nvGrpSpPr>
          <p:grpSpPr>
            <a:xfrm>
              <a:off x="7858144" y="6184945"/>
              <a:ext cx="2428856" cy="673055"/>
              <a:chOff x="0" y="-38100"/>
              <a:chExt cx="812800" cy="850900"/>
            </a:xfrm>
          </p:grpSpPr>
          <p:sp>
            <p:nvSpPr>
              <p:cNvPr id="39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7D72"/>
              </a:solidFill>
            </p:spPr>
          </p:sp>
          <p:sp>
            <p:nvSpPr>
              <p:cNvPr id="40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6" name="Group 12"/>
            <p:cNvGrpSpPr/>
            <p:nvPr/>
          </p:nvGrpSpPr>
          <p:grpSpPr>
            <a:xfrm>
              <a:off x="9786970" y="6415918"/>
              <a:ext cx="500030" cy="442106"/>
              <a:chOff x="0" y="-38100"/>
              <a:chExt cx="812800" cy="850900"/>
            </a:xfrm>
          </p:grpSpPr>
          <p:sp>
            <p:nvSpPr>
              <p:cNvPr id="36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8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7" name="Group 12"/>
            <p:cNvGrpSpPr/>
            <p:nvPr/>
          </p:nvGrpSpPr>
          <p:grpSpPr>
            <a:xfrm flipV="1">
              <a:off x="0" y="6286520"/>
              <a:ext cx="9795295" cy="220632"/>
              <a:chOff x="0" y="0"/>
              <a:chExt cx="812800" cy="2306314"/>
            </a:xfrm>
          </p:grpSpPr>
          <p:sp>
            <p:nvSpPr>
              <p:cNvPr id="34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5" name="TextBox 14"/>
              <p:cNvSpPr txBox="1"/>
              <p:nvPr/>
            </p:nvSpPr>
            <p:spPr>
              <a:xfrm>
                <a:off x="0" y="1455412"/>
                <a:ext cx="812800" cy="85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7858180" y="6215082"/>
              <a:ext cx="242885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8"/>
                </a:lnSpc>
                <a:spcBef>
                  <a:spcPct val="0"/>
                </a:spcBef>
              </a:pPr>
              <a:r>
                <a:rPr lang="en-US" sz="900" b="1" dirty="0" smtClean="0">
                  <a:solidFill>
                    <a:schemeClr val="bg1"/>
                  </a:solidFill>
                  <a:latin typeface="Times New Roman" pitchFamily="18" charset="0"/>
                  <a:ea typeface="Open Sans"/>
                  <a:cs typeface="Times New Roman" pitchFamily="18" charset="0"/>
                  <a:sym typeface="Open Sans"/>
                </a:rPr>
                <a:t>AR751:THESIS/DISSERTATION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  <p:sp>
          <p:nvSpPr>
            <p:cNvPr id="32" name="Footer Placeholder 36"/>
            <p:cNvSpPr txBox="1">
              <a:spLocks/>
            </p:cNvSpPr>
            <p:nvPr/>
          </p:nvSpPr>
          <p:spPr>
            <a:xfrm>
              <a:off x="614386" y="6357958"/>
              <a:ext cx="7886700" cy="428604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/>
            <a:p>
              <a:pPr lvl="0"/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TOPIC: </a:t>
              </a:r>
              <a:r>
                <a:rPr lang="en-IN" sz="800" dirty="0" smtClean="0">
                  <a:solidFill>
                    <a:schemeClr val="bg2">
                      <a:lumMod val="1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Low-Carbon Water Utility &amp; Municipal Waste Management plan for JNAC, Jamshedpur 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58180" y="6491563"/>
              <a:ext cx="2428856" cy="764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RAM KUMAR , MUP/10002/23</a:t>
              </a:r>
            </a:p>
            <a:p>
              <a:r>
                <a:rPr lang="en-US" sz="900" dirty="0" smtClean="0">
                  <a:solidFill>
                    <a:schemeClr val="bg1"/>
                  </a:solidFill>
                </a:rPr>
                <a:t>SEM-IV , MUP 2023-25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9786970" y="6500834"/>
            <a:ext cx="5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10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14344" y="1071546"/>
            <a:ext cx="2786082" cy="2857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400" b="1" dirty="0" smtClean="0">
                <a:solidFill>
                  <a:schemeClr val="bg2">
                    <a:lumMod val="25000"/>
                  </a:schemeClr>
                </a:solidFill>
              </a:rPr>
              <a:t>SYSTEM BOUNDARY SETTING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2357418" y="1643050"/>
            <a:ext cx="7715304" cy="78581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000" b="1" dirty="0" smtClean="0"/>
              <a:t>SYSTEM BOUNDARY TAKES INTO ACCOUNT  STAGES OF WATER CYCLE( WHICH INCLUDES WATER ABSTRACTION,WATER TREATMENT,WATER SUPPLY, WASTEWATER COLLECTION &amp; WASTERWATER TREATMENT) AND MUNICIPAL SOLID WASTE MANAGEMENT (WHICH INCLUDES STAGES OF PRE-COLLECTION,TRANSPORTATION, RECOVERY &amp; TREATMENT)</a:t>
            </a:r>
            <a:r>
              <a:rPr lang="en-IN" sz="1000" dirty="0" smtClean="0"/>
              <a:t> for MUNICIPALITY  of  JNAC(JAMSHEDPUR NOTIFIED AREA COMMITTEE).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14344" y="1643050"/>
            <a:ext cx="1571636" cy="785818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 smtClean="0"/>
              <a:t>SYSTEM BOUNDARY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6643698" y="1071546"/>
            <a:ext cx="3357586" cy="28575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400" b="1" dirty="0" smtClean="0">
                <a:solidFill>
                  <a:schemeClr val="bg2">
                    <a:lumMod val="25000"/>
                  </a:schemeClr>
                </a:solidFill>
              </a:rPr>
              <a:t>APPROACH: CRADLE TO GRAVE APPROACH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785782" y="2667324"/>
            <a:ext cx="9215502" cy="1404618"/>
            <a:chOff x="785782" y="2524448"/>
            <a:chExt cx="9215502" cy="1404618"/>
          </a:xfrm>
        </p:grpSpPr>
        <p:sp>
          <p:nvSpPr>
            <p:cNvPr id="44" name="Rounded Rectangle 43"/>
            <p:cNvSpPr/>
            <p:nvPr/>
          </p:nvSpPr>
          <p:spPr>
            <a:xfrm>
              <a:off x="1071534" y="3071810"/>
              <a:ext cx="1357322" cy="605122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000" dirty="0" smtClean="0">
                  <a:solidFill>
                    <a:schemeClr val="tx1"/>
                  </a:solidFill>
                </a:rPr>
                <a:t>WATER ABSTRACTION</a:t>
              </a:r>
            </a:p>
            <a:p>
              <a:pPr algn="ctr"/>
              <a:r>
                <a:rPr lang="en-IN" sz="1000" dirty="0" smtClean="0">
                  <a:solidFill>
                    <a:schemeClr val="tx1"/>
                  </a:solidFill>
                </a:rPr>
                <a:t>(WA)</a:t>
              </a:r>
              <a:endParaRPr lang="en-IN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2857484" y="3071810"/>
              <a:ext cx="1357322" cy="605122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000" dirty="0" smtClean="0">
                  <a:solidFill>
                    <a:schemeClr val="tx1"/>
                  </a:solidFill>
                </a:rPr>
                <a:t>WATER TREATMENT</a:t>
              </a:r>
            </a:p>
            <a:p>
              <a:pPr algn="ctr"/>
              <a:r>
                <a:rPr lang="en-IN" sz="1000" dirty="0" smtClean="0">
                  <a:solidFill>
                    <a:schemeClr val="tx1"/>
                  </a:solidFill>
                </a:rPr>
                <a:t>(WT)</a:t>
              </a:r>
              <a:endParaRPr lang="en-IN" sz="1000" dirty="0">
                <a:solidFill>
                  <a:schemeClr val="tx1"/>
                </a:solidFill>
              </a:endParaRPr>
            </a:p>
          </p:txBody>
        </p:sp>
        <p:sp>
          <p:nvSpPr>
            <p:cNvPr id="48" name="Right Arrow 47"/>
            <p:cNvSpPr/>
            <p:nvPr/>
          </p:nvSpPr>
          <p:spPr>
            <a:xfrm>
              <a:off x="2500294" y="3286124"/>
              <a:ext cx="285752" cy="201707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4643434" y="3071810"/>
              <a:ext cx="1357322" cy="605122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000" dirty="0" smtClean="0">
                  <a:solidFill>
                    <a:schemeClr val="tx1"/>
                  </a:solidFill>
                </a:rPr>
                <a:t>WATER SUPPLY &amp; DISTRIBUTION</a:t>
              </a:r>
            </a:p>
            <a:p>
              <a:pPr algn="ctr"/>
              <a:r>
                <a:rPr lang="en-IN" sz="1000" dirty="0" smtClean="0">
                  <a:solidFill>
                    <a:schemeClr val="tx1"/>
                  </a:solidFill>
                </a:rPr>
                <a:t>(WS)</a:t>
              </a:r>
              <a:endParaRPr lang="en-IN" sz="1000" dirty="0">
                <a:solidFill>
                  <a:schemeClr val="tx1"/>
                </a:solidFill>
              </a:endParaRPr>
            </a:p>
          </p:txBody>
        </p:sp>
        <p:sp>
          <p:nvSpPr>
            <p:cNvPr id="56" name="Right Arrow 55"/>
            <p:cNvSpPr/>
            <p:nvPr/>
          </p:nvSpPr>
          <p:spPr>
            <a:xfrm>
              <a:off x="4286244" y="3286124"/>
              <a:ext cx="285752" cy="201707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6429384" y="3071810"/>
              <a:ext cx="1357322" cy="605122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000" dirty="0" smtClean="0">
                  <a:solidFill>
                    <a:schemeClr val="tx1"/>
                  </a:solidFill>
                </a:rPr>
                <a:t>WASTEWATER COLLECTION</a:t>
              </a:r>
            </a:p>
            <a:p>
              <a:pPr algn="ctr"/>
              <a:r>
                <a:rPr lang="en-IN" sz="1000" dirty="0" smtClean="0">
                  <a:solidFill>
                    <a:schemeClr val="tx1"/>
                  </a:solidFill>
                </a:rPr>
                <a:t>(WC)</a:t>
              </a:r>
              <a:endParaRPr lang="en-IN" sz="1000" dirty="0">
                <a:solidFill>
                  <a:schemeClr val="tx1"/>
                </a:solidFill>
              </a:endParaRPr>
            </a:p>
          </p:txBody>
        </p:sp>
        <p:sp>
          <p:nvSpPr>
            <p:cNvPr id="65" name="Right Arrow 64"/>
            <p:cNvSpPr/>
            <p:nvPr/>
          </p:nvSpPr>
          <p:spPr>
            <a:xfrm>
              <a:off x="6072194" y="3286124"/>
              <a:ext cx="285752" cy="201707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8215334" y="3071810"/>
              <a:ext cx="1357322" cy="605122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000" dirty="0" smtClean="0">
                  <a:solidFill>
                    <a:schemeClr val="tx1"/>
                  </a:solidFill>
                </a:rPr>
                <a:t>WASTEWATER TREATMENT</a:t>
              </a:r>
            </a:p>
            <a:p>
              <a:pPr algn="ctr"/>
              <a:r>
                <a:rPr lang="en-IN" sz="1000" dirty="0" smtClean="0">
                  <a:solidFill>
                    <a:schemeClr val="tx1"/>
                  </a:solidFill>
                </a:rPr>
                <a:t>(WWT)</a:t>
              </a:r>
              <a:endParaRPr lang="en-IN" sz="1000" dirty="0">
                <a:solidFill>
                  <a:schemeClr val="tx1"/>
                </a:solidFill>
              </a:endParaRPr>
            </a:p>
          </p:txBody>
        </p:sp>
        <p:sp>
          <p:nvSpPr>
            <p:cNvPr id="67" name="Right Arrow 66"/>
            <p:cNvSpPr/>
            <p:nvPr/>
          </p:nvSpPr>
          <p:spPr>
            <a:xfrm>
              <a:off x="7858144" y="3286124"/>
              <a:ext cx="285752" cy="201707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785782" y="2786058"/>
              <a:ext cx="9215502" cy="1143008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286112" y="2524448"/>
              <a:ext cx="385765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 smtClean="0"/>
                <a:t>SYSTEM BOUNDARY:WATER CYCLE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785782" y="4429132"/>
            <a:ext cx="9215502" cy="1428760"/>
            <a:chOff x="785782" y="4214818"/>
            <a:chExt cx="9215502" cy="1428760"/>
          </a:xfrm>
        </p:grpSpPr>
        <p:sp>
          <p:nvSpPr>
            <p:cNvPr id="105" name="Rounded Rectangle 104"/>
            <p:cNvSpPr/>
            <p:nvPr/>
          </p:nvSpPr>
          <p:spPr>
            <a:xfrm>
              <a:off x="785782" y="4500570"/>
              <a:ext cx="9215502" cy="1143008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286112" y="4214818"/>
              <a:ext cx="385765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 smtClean="0"/>
                <a:t>SYSTEM BOUNDARY:MUNICIPAL SOLID WASTE </a:t>
              </a:r>
            </a:p>
          </p:txBody>
        </p:sp>
        <p:grpSp>
          <p:nvGrpSpPr>
            <p:cNvPr id="113" name="Group 112"/>
            <p:cNvGrpSpPr/>
            <p:nvPr/>
          </p:nvGrpSpPr>
          <p:grpSpPr>
            <a:xfrm>
              <a:off x="928658" y="4643446"/>
              <a:ext cx="8929714" cy="857256"/>
              <a:chOff x="928658" y="4643446"/>
              <a:chExt cx="9001152" cy="857256"/>
            </a:xfrm>
          </p:grpSpPr>
          <p:sp>
            <p:nvSpPr>
              <p:cNvPr id="71" name="Rounded Rectangle 70"/>
              <p:cNvSpPr/>
              <p:nvPr/>
            </p:nvSpPr>
            <p:spPr>
              <a:xfrm>
                <a:off x="928658" y="4643446"/>
                <a:ext cx="1928826" cy="857256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 smtClean="0">
                    <a:solidFill>
                      <a:schemeClr val="tx1"/>
                    </a:solidFill>
                  </a:rPr>
                  <a:t>PRE-COLLECTION STAGE</a:t>
                </a:r>
                <a:r>
                  <a:rPr lang="en-IN" sz="1000" dirty="0" smtClean="0">
                    <a:solidFill>
                      <a:schemeClr val="tx1"/>
                    </a:solidFill>
                  </a:rPr>
                  <a:t>:</a:t>
                </a:r>
              </a:p>
              <a:p>
                <a:pPr algn="ctr"/>
                <a:r>
                  <a:rPr lang="en-IN" sz="800" dirty="0" smtClean="0">
                    <a:solidFill>
                      <a:schemeClr val="tx1"/>
                    </a:solidFill>
                  </a:rPr>
                  <a:t>DOOR TO DOOR</a:t>
                </a:r>
              </a:p>
              <a:p>
                <a:pPr algn="ctr"/>
                <a:r>
                  <a:rPr lang="en-IN" sz="800" dirty="0" smtClean="0">
                    <a:solidFill>
                      <a:schemeClr val="tx1"/>
                    </a:solidFill>
                  </a:rPr>
                  <a:t>KERBSIDE COLLECTION</a:t>
                </a:r>
              </a:p>
              <a:p>
                <a:pPr algn="ctr"/>
                <a:r>
                  <a:rPr lang="en-IN" sz="800" dirty="0" smtClean="0">
                    <a:solidFill>
                      <a:schemeClr val="tx1"/>
                    </a:solidFill>
                  </a:rPr>
                  <a:t>DROP OFF POINTS</a:t>
                </a:r>
              </a:p>
              <a:p>
                <a:pPr algn="ctr"/>
                <a:endParaRPr lang="en-IN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Right Arrow 97"/>
              <p:cNvSpPr/>
              <p:nvPr/>
            </p:nvSpPr>
            <p:spPr>
              <a:xfrm>
                <a:off x="2928922" y="4929198"/>
                <a:ext cx="285752" cy="214314"/>
              </a:xfrm>
              <a:prstGeom prst="rightArrow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7" name="Rounded Rectangle 106"/>
              <p:cNvSpPr/>
              <p:nvPr/>
            </p:nvSpPr>
            <p:spPr>
              <a:xfrm>
                <a:off x="3286112" y="4643446"/>
                <a:ext cx="1928826" cy="857256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 smtClean="0">
                    <a:solidFill>
                      <a:schemeClr val="tx1"/>
                    </a:solidFill>
                  </a:rPr>
                  <a:t>COLLECTION &amp; TRANSPORT</a:t>
                </a:r>
                <a:r>
                  <a:rPr lang="en-IN" sz="1000" dirty="0" smtClean="0">
                    <a:solidFill>
                      <a:schemeClr val="tx1"/>
                    </a:solidFill>
                  </a:rPr>
                  <a:t>:</a:t>
                </a:r>
              </a:p>
              <a:p>
                <a:pPr algn="ctr"/>
                <a:r>
                  <a:rPr lang="en-IN" sz="800" dirty="0" smtClean="0">
                    <a:solidFill>
                      <a:schemeClr val="tx1"/>
                    </a:solidFill>
                  </a:rPr>
                  <a:t>TRANSPORT VEHILCLES</a:t>
                </a:r>
              </a:p>
              <a:p>
                <a:pPr algn="ctr"/>
                <a:endParaRPr lang="en-IN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ight Arrow 107"/>
              <p:cNvSpPr/>
              <p:nvPr/>
            </p:nvSpPr>
            <p:spPr>
              <a:xfrm>
                <a:off x="5286376" y="4929198"/>
                <a:ext cx="285752" cy="214314"/>
              </a:xfrm>
              <a:prstGeom prst="rightArrow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9" name="Rounded Rectangle 108"/>
              <p:cNvSpPr/>
              <p:nvPr/>
            </p:nvSpPr>
            <p:spPr>
              <a:xfrm>
                <a:off x="5643566" y="4643446"/>
                <a:ext cx="1928826" cy="857256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 smtClean="0">
                    <a:solidFill>
                      <a:schemeClr val="tx1"/>
                    </a:solidFill>
                  </a:rPr>
                  <a:t>TRANSFER STATION</a:t>
                </a:r>
              </a:p>
              <a:p>
                <a:pPr algn="ctr"/>
                <a:r>
                  <a:rPr lang="en-IN" sz="800" dirty="0" smtClean="0">
                    <a:solidFill>
                      <a:schemeClr val="tx1"/>
                    </a:solidFill>
                  </a:rPr>
                  <a:t>SEGREGATION OF WASTE FOR RECOVERY &amp; REUSE</a:t>
                </a:r>
              </a:p>
              <a:p>
                <a:pPr algn="ctr"/>
                <a:endParaRPr lang="en-IN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Right Arrow 109"/>
              <p:cNvSpPr/>
              <p:nvPr/>
            </p:nvSpPr>
            <p:spPr>
              <a:xfrm>
                <a:off x="7643830" y="4929198"/>
                <a:ext cx="285752" cy="214314"/>
              </a:xfrm>
              <a:prstGeom prst="rightArrow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1" name="Rounded Rectangle 110"/>
              <p:cNvSpPr/>
              <p:nvPr/>
            </p:nvSpPr>
            <p:spPr>
              <a:xfrm>
                <a:off x="8000984" y="4643446"/>
                <a:ext cx="1928826" cy="857256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 smtClean="0">
                    <a:solidFill>
                      <a:schemeClr val="tx1"/>
                    </a:solidFill>
                  </a:rPr>
                  <a:t>WASTE TREATMENT</a:t>
                </a:r>
              </a:p>
              <a:p>
                <a:pPr algn="ctr"/>
                <a:r>
                  <a:rPr lang="en-IN" sz="800" dirty="0" err="1" smtClean="0">
                    <a:solidFill>
                      <a:schemeClr val="tx1"/>
                    </a:solidFill>
                  </a:rPr>
                  <a:t>LANDFILL,INCINERATION,WtE,COMPOSTING,BIOMETHANISATION</a:t>
                </a:r>
                <a:endParaRPr lang="en-IN" sz="800" dirty="0" smtClean="0">
                  <a:solidFill>
                    <a:schemeClr val="tx1"/>
                  </a:solidFill>
                </a:endParaRPr>
              </a:p>
              <a:p>
                <a:pPr algn="ctr"/>
                <a:endParaRPr lang="en-IN" sz="10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4" name="TextBox 23"/>
          <p:cNvSpPr txBox="1"/>
          <p:nvPr/>
        </p:nvSpPr>
        <p:spPr>
          <a:xfrm>
            <a:off x="714380" y="285728"/>
            <a:ext cx="964409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SYSTEM BOUNDARY SETTING:BASELINE CARBON FOOTPRINT ASSESSMENT  </a:t>
            </a:r>
            <a:endParaRPr lang="en-IN" sz="20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929582" y="5929330"/>
            <a:ext cx="21868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dirty="0" smtClean="0">
                <a:solidFill>
                  <a:schemeClr val="accent1"/>
                </a:solidFill>
              </a:rPr>
              <a:t>(Source: ISO 14040, ISO:14044, Perez et.al.2018)</a:t>
            </a:r>
            <a:endParaRPr lang="en-IN" sz="800" dirty="0"/>
          </a:p>
        </p:txBody>
      </p:sp>
      <p:sp>
        <p:nvSpPr>
          <p:cNvPr id="59" name="Rectangle 58"/>
          <p:cNvSpPr/>
          <p:nvPr/>
        </p:nvSpPr>
        <p:spPr>
          <a:xfrm>
            <a:off x="7786706" y="4143380"/>
            <a:ext cx="22541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dirty="0" smtClean="0">
                <a:solidFill>
                  <a:schemeClr val="accent1"/>
                </a:solidFill>
              </a:rPr>
              <a:t>(Source: ISO 14040, ISO:14044, </a:t>
            </a:r>
            <a:r>
              <a:rPr lang="en-IN" sz="800" dirty="0" err="1" smtClean="0">
                <a:solidFill>
                  <a:schemeClr val="accent1"/>
                </a:solidFill>
              </a:rPr>
              <a:t>Boldrin</a:t>
            </a:r>
            <a:r>
              <a:rPr lang="en-IN" sz="800" dirty="0" smtClean="0">
                <a:solidFill>
                  <a:schemeClr val="accent1"/>
                </a:solidFill>
              </a:rPr>
              <a:t> et.al.2022)</a:t>
            </a:r>
            <a:endParaRPr lang="en-IN" sz="800" dirty="0"/>
          </a:p>
        </p:txBody>
      </p:sp>
      <p:sp>
        <p:nvSpPr>
          <p:cNvPr id="60" name="Rectangle 59"/>
          <p:cNvSpPr/>
          <p:nvPr/>
        </p:nvSpPr>
        <p:spPr>
          <a:xfrm>
            <a:off x="8602448" y="2428868"/>
            <a:ext cx="14702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dirty="0" smtClean="0">
                <a:solidFill>
                  <a:schemeClr val="accent1"/>
                </a:solidFill>
              </a:rPr>
              <a:t>(Source: ISO 14040, ISO:14044)</a:t>
            </a:r>
            <a:endParaRPr lang="en-IN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/>
          <p:nvPr/>
        </p:nvGrpSpPr>
        <p:grpSpPr>
          <a:xfrm>
            <a:off x="0" y="0"/>
            <a:ext cx="578644" cy="6858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7929582" y="6211669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8"/>
              </a:lnSpc>
              <a:spcBef>
                <a:spcPct val="0"/>
              </a:spcBef>
            </a:pPr>
            <a:r>
              <a:rPr lang="en-US" sz="900" b="1" dirty="0" smtClean="0">
                <a:solidFill>
                  <a:schemeClr val="bg1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rPr>
              <a:t>DISSERTATION &amp; PLANNING SEMINAR</a:t>
            </a: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714344" y="571480"/>
            <a:ext cx="9572656" cy="114320"/>
            <a:chOff x="0" y="0"/>
            <a:chExt cx="812800" cy="812800"/>
          </a:xfrm>
        </p:grpSpPr>
        <p:sp>
          <p:nvSpPr>
            <p:cNvPr id="45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46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grpSp>
        <p:nvGrpSpPr>
          <p:cNvPr id="4" name="Group 22"/>
          <p:cNvGrpSpPr/>
          <p:nvPr/>
        </p:nvGrpSpPr>
        <p:grpSpPr>
          <a:xfrm>
            <a:off x="0" y="6184945"/>
            <a:ext cx="10287036" cy="1070930"/>
            <a:chOff x="0" y="6184945"/>
            <a:chExt cx="10287036" cy="1070930"/>
          </a:xfrm>
        </p:grpSpPr>
        <p:grpSp>
          <p:nvGrpSpPr>
            <p:cNvPr id="5" name="Group 16"/>
            <p:cNvGrpSpPr/>
            <p:nvPr/>
          </p:nvGrpSpPr>
          <p:grpSpPr>
            <a:xfrm>
              <a:off x="7858144" y="6184945"/>
              <a:ext cx="2428856" cy="673055"/>
              <a:chOff x="0" y="-38100"/>
              <a:chExt cx="812800" cy="850900"/>
            </a:xfrm>
          </p:grpSpPr>
          <p:sp>
            <p:nvSpPr>
              <p:cNvPr id="39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7D72"/>
              </a:solidFill>
            </p:spPr>
          </p:sp>
          <p:sp>
            <p:nvSpPr>
              <p:cNvPr id="40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6" name="Group 12"/>
            <p:cNvGrpSpPr/>
            <p:nvPr/>
          </p:nvGrpSpPr>
          <p:grpSpPr>
            <a:xfrm>
              <a:off x="9786970" y="6415918"/>
              <a:ext cx="500030" cy="442106"/>
              <a:chOff x="0" y="-38100"/>
              <a:chExt cx="812800" cy="850900"/>
            </a:xfrm>
          </p:grpSpPr>
          <p:sp>
            <p:nvSpPr>
              <p:cNvPr id="36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8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7" name="Group 12"/>
            <p:cNvGrpSpPr/>
            <p:nvPr/>
          </p:nvGrpSpPr>
          <p:grpSpPr>
            <a:xfrm flipV="1">
              <a:off x="0" y="6286520"/>
              <a:ext cx="9795295" cy="220632"/>
              <a:chOff x="0" y="0"/>
              <a:chExt cx="812800" cy="2306314"/>
            </a:xfrm>
          </p:grpSpPr>
          <p:sp>
            <p:nvSpPr>
              <p:cNvPr id="34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5" name="TextBox 14"/>
              <p:cNvSpPr txBox="1"/>
              <p:nvPr/>
            </p:nvSpPr>
            <p:spPr>
              <a:xfrm>
                <a:off x="0" y="1455412"/>
                <a:ext cx="812800" cy="85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7858180" y="6215082"/>
              <a:ext cx="242885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8"/>
                </a:lnSpc>
                <a:spcBef>
                  <a:spcPct val="0"/>
                </a:spcBef>
              </a:pPr>
              <a:r>
                <a:rPr lang="en-US" sz="900" b="1" dirty="0" smtClean="0">
                  <a:solidFill>
                    <a:schemeClr val="bg1"/>
                  </a:solidFill>
                  <a:latin typeface="Times New Roman" pitchFamily="18" charset="0"/>
                  <a:ea typeface="Open Sans"/>
                  <a:cs typeface="Times New Roman" pitchFamily="18" charset="0"/>
                  <a:sym typeface="Open Sans"/>
                </a:rPr>
                <a:t>AR751:THESIS/DISSERTATION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  <p:sp>
          <p:nvSpPr>
            <p:cNvPr id="32" name="Footer Placeholder 36"/>
            <p:cNvSpPr txBox="1">
              <a:spLocks/>
            </p:cNvSpPr>
            <p:nvPr/>
          </p:nvSpPr>
          <p:spPr>
            <a:xfrm>
              <a:off x="614386" y="6357958"/>
              <a:ext cx="7886700" cy="428604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/>
            <a:p>
              <a:pPr lvl="0"/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TOPIC: </a:t>
              </a:r>
              <a:r>
                <a:rPr lang="en-IN" sz="800" dirty="0" smtClean="0">
                  <a:solidFill>
                    <a:schemeClr val="bg2">
                      <a:lumMod val="1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Low-Carbon Water Utility &amp; Municipal Waste Management plan for JNAC, Jamshedpur 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58180" y="6491563"/>
              <a:ext cx="2428856" cy="764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RAM KUMAR , MUP/10002/23</a:t>
              </a:r>
            </a:p>
            <a:p>
              <a:r>
                <a:rPr lang="en-US" sz="900" dirty="0" smtClean="0">
                  <a:solidFill>
                    <a:schemeClr val="bg1"/>
                  </a:solidFill>
                </a:rPr>
                <a:t>SEM-IV , MUP 2023-25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9786970" y="6500834"/>
            <a:ext cx="5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11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14344" y="1071546"/>
            <a:ext cx="3357586" cy="2857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400" b="1" dirty="0" smtClean="0">
                <a:solidFill>
                  <a:schemeClr val="bg2">
                    <a:lumMod val="25000"/>
                  </a:schemeClr>
                </a:solidFill>
              </a:rPr>
              <a:t>REFERNCE FLOW DEFINITION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2357418" y="2071678"/>
            <a:ext cx="7715304" cy="35719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000" b="1" dirty="0" smtClean="0"/>
              <a:t>THE REFERENCE FLOW FOR THE WATER CYCLE IN A LIFE CYCLE ASSESSMENT (LCA) FRAMEWORK REPRESENTS THE FLOW OF RESOURCES AND EMISSIONS THROUGH EACH STAGE OF THE WATER CYCLE.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14344" y="1643050"/>
            <a:ext cx="1571636" cy="785818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 smtClean="0"/>
              <a:t>REFERENCE FLOW</a:t>
            </a:r>
          </a:p>
        </p:txBody>
      </p:sp>
      <p:sp>
        <p:nvSpPr>
          <p:cNvPr id="64" name="Rectangle 63"/>
          <p:cNvSpPr/>
          <p:nvPr/>
        </p:nvSpPr>
        <p:spPr>
          <a:xfrm>
            <a:off x="8786838" y="5857892"/>
            <a:ext cx="164307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800" dirty="0" smtClean="0">
                <a:solidFill>
                  <a:schemeClr val="accent1"/>
                </a:solidFill>
              </a:rPr>
              <a:t>(Source: </a:t>
            </a:r>
            <a:r>
              <a:rPr lang="en-IN" sz="800" dirty="0" err="1" smtClean="0">
                <a:solidFill>
                  <a:schemeClr val="accent1"/>
                </a:solidFill>
              </a:rPr>
              <a:t>Boldrin</a:t>
            </a:r>
            <a:r>
              <a:rPr lang="en-IN" sz="800" dirty="0" smtClean="0">
                <a:solidFill>
                  <a:schemeClr val="accent1"/>
                </a:solidFill>
              </a:rPr>
              <a:t> et.al.2022)</a:t>
            </a:r>
            <a:endParaRPr lang="en-IN" sz="800" dirty="0"/>
          </a:p>
        </p:txBody>
      </p:sp>
      <p:sp>
        <p:nvSpPr>
          <p:cNvPr id="42" name="Rounded Rectangle 41"/>
          <p:cNvSpPr/>
          <p:nvPr/>
        </p:nvSpPr>
        <p:spPr>
          <a:xfrm>
            <a:off x="6643698" y="1071546"/>
            <a:ext cx="3357586" cy="28575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400" b="1" dirty="0" smtClean="0">
                <a:solidFill>
                  <a:schemeClr val="bg2">
                    <a:lumMod val="25000"/>
                  </a:schemeClr>
                </a:solidFill>
              </a:rPr>
              <a:t>APPROACH: CRADLE TO GRAVE APPROACH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1071534" y="2643183"/>
            <a:ext cx="8786874" cy="3143272"/>
            <a:chOff x="500030" y="2643182"/>
            <a:chExt cx="8786874" cy="3466579"/>
          </a:xfrm>
        </p:grpSpPr>
        <p:sp>
          <p:nvSpPr>
            <p:cNvPr id="72" name="Rounded Rectangle 71"/>
            <p:cNvSpPr/>
            <p:nvPr/>
          </p:nvSpPr>
          <p:spPr>
            <a:xfrm>
              <a:off x="571468" y="3833486"/>
              <a:ext cx="1357322" cy="642942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000" dirty="0" smtClean="0">
                  <a:solidFill>
                    <a:schemeClr val="tx1"/>
                  </a:solidFill>
                </a:rPr>
                <a:t>WATER ABSTRACTION</a:t>
              </a:r>
            </a:p>
            <a:p>
              <a:pPr algn="ctr"/>
              <a:r>
                <a:rPr lang="en-IN" sz="1000" dirty="0" smtClean="0">
                  <a:solidFill>
                    <a:schemeClr val="tx1"/>
                  </a:solidFill>
                </a:rPr>
                <a:t>(WA)</a:t>
              </a:r>
            </a:p>
            <a:p>
              <a:pPr algn="ctr"/>
              <a:r>
                <a:rPr lang="en-IN" sz="1000" dirty="0" smtClean="0">
                  <a:solidFill>
                    <a:schemeClr val="tx1"/>
                  </a:solidFill>
                </a:rPr>
                <a:t>.......m</a:t>
              </a:r>
              <a:r>
                <a:rPr lang="en-IN" sz="900" dirty="0" smtClean="0">
                  <a:solidFill>
                    <a:schemeClr val="tx1"/>
                  </a:solidFill>
                </a:rPr>
                <a:t>3</a:t>
              </a:r>
              <a:endParaRPr lang="en-IN" sz="1000" dirty="0">
                <a:solidFill>
                  <a:schemeClr val="tx1"/>
                </a:solidFill>
              </a:endParaRP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2357418" y="3833486"/>
              <a:ext cx="1357322" cy="642942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000" dirty="0" smtClean="0">
                  <a:solidFill>
                    <a:schemeClr val="tx1"/>
                  </a:solidFill>
                </a:rPr>
                <a:t>WATER TREATMENT</a:t>
              </a:r>
            </a:p>
            <a:p>
              <a:pPr algn="ctr"/>
              <a:r>
                <a:rPr lang="en-IN" sz="1000" dirty="0" smtClean="0">
                  <a:solidFill>
                    <a:schemeClr val="tx1"/>
                  </a:solidFill>
                </a:rPr>
                <a:t>(WT)</a:t>
              </a:r>
            </a:p>
            <a:p>
              <a:pPr algn="ctr"/>
              <a:r>
                <a:rPr lang="en-IN" sz="1000" dirty="0" smtClean="0">
                  <a:solidFill>
                    <a:schemeClr val="tx1"/>
                  </a:solidFill>
                </a:rPr>
                <a:t>.......m</a:t>
              </a:r>
              <a:r>
                <a:rPr lang="en-IN" sz="900" dirty="0" smtClean="0">
                  <a:solidFill>
                    <a:schemeClr val="tx1"/>
                  </a:solidFill>
                </a:rPr>
                <a:t>3</a:t>
              </a:r>
              <a:endParaRPr lang="en-IN" sz="10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4" name="Right Arrow 73"/>
            <p:cNvSpPr/>
            <p:nvPr/>
          </p:nvSpPr>
          <p:spPr>
            <a:xfrm>
              <a:off x="2000228" y="4047800"/>
              <a:ext cx="285752" cy="214314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4143368" y="3833486"/>
              <a:ext cx="1357322" cy="642942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000" dirty="0" smtClean="0">
                  <a:solidFill>
                    <a:schemeClr val="tx1"/>
                  </a:solidFill>
                </a:rPr>
                <a:t>WATER SUPPLY &amp; DISTRIBUTION</a:t>
              </a:r>
            </a:p>
            <a:p>
              <a:pPr algn="ctr"/>
              <a:r>
                <a:rPr lang="en-IN" sz="1000" dirty="0" smtClean="0">
                  <a:solidFill>
                    <a:schemeClr val="tx1"/>
                  </a:solidFill>
                </a:rPr>
                <a:t>(WS)</a:t>
              </a:r>
            </a:p>
            <a:p>
              <a:pPr algn="ctr"/>
              <a:r>
                <a:rPr lang="en-IN" sz="1000" dirty="0" smtClean="0">
                  <a:solidFill>
                    <a:schemeClr val="tx1"/>
                  </a:solidFill>
                </a:rPr>
                <a:t>.......m</a:t>
              </a:r>
              <a:r>
                <a:rPr lang="en-IN" sz="900" dirty="0" smtClean="0">
                  <a:solidFill>
                    <a:schemeClr val="tx1"/>
                  </a:solidFill>
                </a:rPr>
                <a:t>3</a:t>
              </a:r>
              <a:endParaRPr lang="en-IN" sz="10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6" name="Right Arrow 75"/>
            <p:cNvSpPr/>
            <p:nvPr/>
          </p:nvSpPr>
          <p:spPr>
            <a:xfrm>
              <a:off x="3786178" y="4047800"/>
              <a:ext cx="285752" cy="214314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7" name="Rounded Rectangle 76"/>
            <p:cNvSpPr/>
            <p:nvPr/>
          </p:nvSpPr>
          <p:spPr>
            <a:xfrm>
              <a:off x="5929318" y="3833486"/>
              <a:ext cx="1357322" cy="642942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000" dirty="0" smtClean="0">
                  <a:solidFill>
                    <a:schemeClr val="tx1"/>
                  </a:solidFill>
                </a:rPr>
                <a:t>WASTEWATER COLLECTION</a:t>
              </a:r>
            </a:p>
            <a:p>
              <a:pPr algn="ctr"/>
              <a:r>
                <a:rPr lang="en-IN" sz="1000" dirty="0" smtClean="0">
                  <a:solidFill>
                    <a:schemeClr val="tx1"/>
                  </a:solidFill>
                </a:rPr>
                <a:t>(WC)</a:t>
              </a:r>
            </a:p>
            <a:p>
              <a:pPr algn="ctr"/>
              <a:r>
                <a:rPr lang="en-IN" sz="1000" dirty="0" smtClean="0">
                  <a:solidFill>
                    <a:schemeClr val="tx1"/>
                  </a:solidFill>
                </a:rPr>
                <a:t>.......m</a:t>
              </a:r>
              <a:r>
                <a:rPr lang="en-IN" sz="900" dirty="0" smtClean="0">
                  <a:solidFill>
                    <a:schemeClr val="tx1"/>
                  </a:solidFill>
                </a:rPr>
                <a:t>3</a:t>
              </a:r>
              <a:endParaRPr lang="en-IN" sz="10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8" name="Right Arrow 77"/>
            <p:cNvSpPr/>
            <p:nvPr/>
          </p:nvSpPr>
          <p:spPr>
            <a:xfrm>
              <a:off x="5572128" y="4047800"/>
              <a:ext cx="285752" cy="214314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7715268" y="3833486"/>
              <a:ext cx="1357322" cy="642942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000" dirty="0" smtClean="0">
                  <a:solidFill>
                    <a:schemeClr val="tx1"/>
                  </a:solidFill>
                </a:rPr>
                <a:t>WASTEWATER TREATMENT</a:t>
              </a:r>
            </a:p>
            <a:p>
              <a:pPr algn="ctr"/>
              <a:r>
                <a:rPr lang="en-IN" sz="1000" dirty="0" smtClean="0">
                  <a:solidFill>
                    <a:schemeClr val="tx1"/>
                  </a:solidFill>
                </a:rPr>
                <a:t>(WWT)</a:t>
              </a:r>
            </a:p>
            <a:p>
              <a:pPr algn="ctr"/>
              <a:r>
                <a:rPr lang="en-IN" sz="1000" dirty="0" smtClean="0">
                  <a:solidFill>
                    <a:schemeClr val="tx1"/>
                  </a:solidFill>
                </a:rPr>
                <a:t>1 m</a:t>
              </a:r>
              <a:r>
                <a:rPr lang="en-IN" sz="900" dirty="0" smtClean="0">
                  <a:solidFill>
                    <a:schemeClr val="tx1"/>
                  </a:solidFill>
                </a:rPr>
                <a:t>3</a:t>
              </a:r>
              <a:endParaRPr lang="en-IN" sz="10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0" name="Right Arrow 79"/>
            <p:cNvSpPr/>
            <p:nvPr/>
          </p:nvSpPr>
          <p:spPr>
            <a:xfrm>
              <a:off x="7358078" y="4047800"/>
              <a:ext cx="285752" cy="214314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500030" y="2857496"/>
              <a:ext cx="150019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/>
                <a:t>ELECTRICITY(kWh)</a:t>
              </a:r>
            </a:p>
            <a:p>
              <a:pPr algn="ctr"/>
              <a:r>
                <a:rPr lang="en-IN" sz="800" b="1" dirty="0" smtClean="0"/>
                <a:t>FOSSIL FUEL(litres)</a:t>
              </a:r>
            </a:p>
            <a:p>
              <a:pPr algn="ctr"/>
              <a:r>
                <a:rPr lang="en-IN" sz="800" b="1" dirty="0" smtClean="0"/>
                <a:t>ACTIVATED CARBON(Kg)</a:t>
              </a:r>
            </a:p>
            <a:p>
              <a:pPr algn="ctr"/>
              <a:r>
                <a:rPr lang="en-IN" sz="800" b="1" dirty="0" smtClean="0"/>
                <a:t>WATER(Kg)</a:t>
              </a:r>
            </a:p>
            <a:p>
              <a:pPr algn="ctr"/>
              <a:endParaRPr lang="en-IN" sz="800" b="1" dirty="0" smtClean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285980" y="2643182"/>
              <a:ext cx="142876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/>
                <a:t>ELECTRICITY(kWh)</a:t>
              </a:r>
            </a:p>
            <a:p>
              <a:pPr algn="ctr"/>
              <a:r>
                <a:rPr lang="en-IN" sz="800" b="1" dirty="0" smtClean="0"/>
                <a:t>LIME(mg)</a:t>
              </a:r>
            </a:p>
            <a:p>
              <a:pPr algn="ctr"/>
              <a:r>
                <a:rPr lang="en-IN" sz="800" b="1" dirty="0" smtClean="0"/>
                <a:t>SODIUM HYPOCHLORITE(g)</a:t>
              </a:r>
            </a:p>
            <a:p>
              <a:pPr algn="ctr"/>
              <a:r>
                <a:rPr lang="en-IN" sz="800" b="1" dirty="0" smtClean="0"/>
                <a:t>LIQUID CHLORINE(g)</a:t>
              </a:r>
            </a:p>
            <a:p>
              <a:pPr algn="ctr"/>
              <a:r>
                <a:rPr lang="en-IN" sz="800" b="1" dirty="0" smtClean="0"/>
                <a:t>ALUMINIUM SULFATE(mg)</a:t>
              </a:r>
            </a:p>
            <a:p>
              <a:pPr algn="ctr"/>
              <a:r>
                <a:rPr lang="en-IN" sz="800" b="1" dirty="0" smtClean="0"/>
                <a:t>CHLORINE GAS(g)</a:t>
              </a:r>
            </a:p>
            <a:p>
              <a:pPr algn="ctr"/>
              <a:endParaRPr lang="en-IN" sz="800" b="1" dirty="0" smtClean="0"/>
            </a:p>
            <a:p>
              <a:pPr algn="ctr"/>
              <a:endParaRPr lang="en-IN" sz="800" b="1" dirty="0" smtClean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285980" y="4786322"/>
              <a:ext cx="142876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/>
                <a:t>EMISSIONS TO WATER</a:t>
              </a:r>
            </a:p>
            <a:p>
              <a:pPr algn="ctr"/>
              <a:r>
                <a:rPr lang="en-IN" sz="800" dirty="0" smtClean="0"/>
                <a:t>BOD5(mg)</a:t>
              </a:r>
            </a:p>
            <a:p>
              <a:pPr algn="ctr"/>
              <a:r>
                <a:rPr lang="en-IN" sz="800" dirty="0" smtClean="0"/>
                <a:t>COD(g)</a:t>
              </a:r>
            </a:p>
            <a:p>
              <a:pPr algn="ctr"/>
              <a:r>
                <a:rPr lang="en-IN" sz="800" dirty="0" smtClean="0"/>
                <a:t>ALUMINIUM COMPOUND(g)</a:t>
              </a:r>
            </a:p>
            <a:p>
              <a:pPr algn="ctr"/>
              <a:r>
                <a:rPr lang="en-IN" sz="800" b="1" dirty="0" smtClean="0"/>
                <a:t>EMISSIONS TO SOIL</a:t>
              </a:r>
            </a:p>
            <a:p>
              <a:pPr algn="ctr"/>
              <a:r>
                <a:rPr lang="en-IN" sz="800" dirty="0" smtClean="0"/>
                <a:t>TOTAL ALUMINIUM (g)</a:t>
              </a:r>
            </a:p>
            <a:p>
              <a:pPr algn="ctr"/>
              <a:r>
                <a:rPr lang="en-IN" sz="800" dirty="0" smtClean="0"/>
                <a:t>TOTAL MANGANESE(g)</a:t>
              </a:r>
            </a:p>
            <a:p>
              <a:pPr algn="ctr"/>
              <a:r>
                <a:rPr lang="en-IN" sz="800" dirty="0" smtClean="0"/>
                <a:t>TOTAL IRON(g)</a:t>
              </a:r>
            </a:p>
            <a:p>
              <a:pPr algn="ctr"/>
              <a:endParaRPr lang="en-IN" sz="800" b="1" dirty="0" smtClean="0"/>
            </a:p>
            <a:p>
              <a:pPr algn="ctr"/>
              <a:endParaRPr lang="en-IN" sz="800" b="1" dirty="0" smtClean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071930" y="2883755"/>
              <a:ext cx="14287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/>
                <a:t>ELECTRICITY(kWh)</a:t>
              </a:r>
            </a:p>
            <a:p>
              <a:pPr algn="ctr"/>
              <a:r>
                <a:rPr lang="en-IN" sz="800" b="1" dirty="0" smtClean="0"/>
                <a:t>FOSSIL FUELS(LITRES)</a:t>
              </a:r>
            </a:p>
            <a:p>
              <a:pPr algn="ctr"/>
              <a:r>
                <a:rPr lang="en-IN" sz="800" b="1" dirty="0" smtClean="0"/>
                <a:t>SODIUM HYPOCHLORITE(g)</a:t>
              </a:r>
            </a:p>
            <a:p>
              <a:pPr algn="ctr"/>
              <a:r>
                <a:rPr lang="en-IN" sz="800" b="1" dirty="0" smtClean="0"/>
                <a:t>CHLORINE GAS(g)</a:t>
              </a:r>
            </a:p>
            <a:p>
              <a:pPr algn="ctr"/>
              <a:endParaRPr lang="en-IN" sz="800" b="1" dirty="0" smtClean="0"/>
            </a:p>
            <a:p>
              <a:pPr algn="ctr"/>
              <a:endParaRPr lang="en-IN" sz="800" b="1" dirty="0" smtClean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5715004" y="3006866"/>
              <a:ext cx="17145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/>
                <a:t>ELECTRICITY(kWh)</a:t>
              </a:r>
            </a:p>
            <a:p>
              <a:pPr algn="ctr"/>
              <a:r>
                <a:rPr lang="en-IN" sz="800" b="1" dirty="0" smtClean="0"/>
                <a:t>FOSSIL FUELS(LITRES)</a:t>
              </a:r>
            </a:p>
            <a:p>
              <a:pPr algn="ctr"/>
              <a:r>
                <a:rPr lang="en-IN" sz="800" b="1" dirty="0" smtClean="0"/>
                <a:t>SODIUM LAURYL SULPHATE(g)</a:t>
              </a:r>
            </a:p>
            <a:p>
              <a:pPr algn="ctr"/>
              <a:endParaRPr lang="en-IN" sz="800" b="1" dirty="0" smtClean="0"/>
            </a:p>
            <a:p>
              <a:pPr algn="ctr"/>
              <a:endParaRPr lang="en-IN" sz="800" b="1" dirty="0" smtClean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929318" y="4773051"/>
              <a:ext cx="14287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/>
                <a:t>EMISSIONS TO AIR</a:t>
              </a:r>
            </a:p>
            <a:p>
              <a:pPr algn="ctr"/>
              <a:r>
                <a:rPr lang="en-IN" sz="800" dirty="0" smtClean="0"/>
                <a:t>CH4(g)</a:t>
              </a:r>
            </a:p>
            <a:p>
              <a:pPr algn="ctr"/>
              <a:endParaRPr lang="en-IN" sz="800" b="1" dirty="0" smtClean="0"/>
            </a:p>
            <a:p>
              <a:pPr algn="ctr"/>
              <a:endParaRPr lang="en-IN" sz="800" b="1" dirty="0" smtClean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7572392" y="2780410"/>
              <a:ext cx="171451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/>
                <a:t>ELECTRICITY(kWh)</a:t>
              </a:r>
            </a:p>
            <a:p>
              <a:pPr algn="ctr"/>
              <a:r>
                <a:rPr lang="en-IN" sz="800" b="1" dirty="0" smtClean="0"/>
                <a:t>FOSSIL FUELS(LITRES)</a:t>
              </a:r>
            </a:p>
            <a:p>
              <a:pPr algn="ctr"/>
              <a:r>
                <a:rPr lang="en-IN" sz="800" b="1" dirty="0" smtClean="0"/>
                <a:t>SODIUM LAURYL SULPHATE(g)</a:t>
              </a:r>
            </a:p>
            <a:p>
              <a:pPr algn="ctr"/>
              <a:r>
                <a:rPr lang="en-IN" sz="800" b="1" dirty="0" smtClean="0"/>
                <a:t>SODIUM HYPOCHLORITE(g)</a:t>
              </a:r>
            </a:p>
            <a:p>
              <a:pPr algn="ctr"/>
              <a:r>
                <a:rPr lang="en-IN" sz="800" b="1" dirty="0" smtClean="0"/>
                <a:t>CHLORINE GAS(g)</a:t>
              </a:r>
            </a:p>
            <a:p>
              <a:pPr algn="ctr"/>
              <a:endParaRPr lang="en-IN" sz="800" b="1" dirty="0" smtClean="0"/>
            </a:p>
            <a:p>
              <a:pPr algn="ctr"/>
              <a:endParaRPr lang="en-IN" sz="800" b="1" dirty="0" smtClean="0"/>
            </a:p>
            <a:p>
              <a:pPr algn="ctr"/>
              <a:endParaRPr lang="en-IN" sz="800" b="1" dirty="0" smtClean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7715268" y="4780674"/>
              <a:ext cx="142876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/>
                <a:t>EMISSIONS TO SOIL</a:t>
              </a:r>
            </a:p>
            <a:p>
              <a:pPr algn="ctr"/>
              <a:r>
                <a:rPr lang="en-IN" sz="800" dirty="0" smtClean="0"/>
                <a:t>ARSENIC(mg)</a:t>
              </a:r>
            </a:p>
            <a:p>
              <a:pPr algn="ctr"/>
              <a:r>
                <a:rPr lang="en-IN" sz="800" dirty="0" smtClean="0"/>
                <a:t>COPPER(mg)</a:t>
              </a:r>
            </a:p>
            <a:p>
              <a:pPr algn="ctr"/>
              <a:r>
                <a:rPr lang="en-IN" sz="800" dirty="0" smtClean="0"/>
                <a:t>CHROMIUM(mg)</a:t>
              </a:r>
            </a:p>
            <a:p>
              <a:pPr algn="ctr"/>
              <a:r>
                <a:rPr lang="en-IN" sz="800" b="1" dirty="0" smtClean="0"/>
                <a:t>FINAL WASTE FLOWS</a:t>
              </a:r>
            </a:p>
            <a:p>
              <a:pPr algn="ctr"/>
              <a:r>
                <a:rPr lang="en-IN" sz="800" dirty="0" smtClean="0"/>
                <a:t>SLUDGE(Kg)</a:t>
              </a:r>
            </a:p>
            <a:p>
              <a:pPr algn="ctr"/>
              <a:endParaRPr lang="en-IN" sz="800" b="1" dirty="0" smtClean="0"/>
            </a:p>
            <a:p>
              <a:pPr algn="ctr"/>
              <a:endParaRPr lang="en-IN" sz="800" b="1" dirty="0" smtClean="0"/>
            </a:p>
          </p:txBody>
        </p:sp>
        <p:sp>
          <p:nvSpPr>
            <p:cNvPr id="89" name="Down Arrow 88"/>
            <p:cNvSpPr/>
            <p:nvPr/>
          </p:nvSpPr>
          <p:spPr>
            <a:xfrm>
              <a:off x="1214411" y="3500438"/>
              <a:ext cx="71437" cy="285752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0" name="Down Arrow 89"/>
            <p:cNvSpPr/>
            <p:nvPr/>
          </p:nvSpPr>
          <p:spPr>
            <a:xfrm>
              <a:off x="3000361" y="4500570"/>
              <a:ext cx="71437" cy="285752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1" name="Down Arrow 90"/>
            <p:cNvSpPr/>
            <p:nvPr/>
          </p:nvSpPr>
          <p:spPr>
            <a:xfrm>
              <a:off x="3000360" y="3500438"/>
              <a:ext cx="71437" cy="285752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2" name="Down Arrow 91"/>
            <p:cNvSpPr/>
            <p:nvPr/>
          </p:nvSpPr>
          <p:spPr>
            <a:xfrm>
              <a:off x="4786310" y="3500438"/>
              <a:ext cx="71437" cy="285752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3" name="Down Arrow 92"/>
            <p:cNvSpPr/>
            <p:nvPr/>
          </p:nvSpPr>
          <p:spPr>
            <a:xfrm>
              <a:off x="6572260" y="3500438"/>
              <a:ext cx="71437" cy="285752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4" name="Down Arrow 93"/>
            <p:cNvSpPr/>
            <p:nvPr/>
          </p:nvSpPr>
          <p:spPr>
            <a:xfrm>
              <a:off x="8358210" y="3500438"/>
              <a:ext cx="71437" cy="285752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5" name="Down Arrow 94"/>
            <p:cNvSpPr/>
            <p:nvPr/>
          </p:nvSpPr>
          <p:spPr>
            <a:xfrm>
              <a:off x="6572260" y="4500570"/>
              <a:ext cx="71437" cy="285752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6" name="Down Arrow 95"/>
            <p:cNvSpPr/>
            <p:nvPr/>
          </p:nvSpPr>
          <p:spPr>
            <a:xfrm>
              <a:off x="8358210" y="4500570"/>
              <a:ext cx="71437" cy="285752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97" name="Rounded Rectangle 96"/>
          <p:cNvSpPr/>
          <p:nvPr/>
        </p:nvSpPr>
        <p:spPr>
          <a:xfrm>
            <a:off x="2357418" y="1643050"/>
            <a:ext cx="1785950" cy="2857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000" b="1" dirty="0" smtClean="0"/>
              <a:t>WATER CYCLE</a:t>
            </a:r>
          </a:p>
        </p:txBody>
      </p:sp>
      <p:sp>
        <p:nvSpPr>
          <p:cNvPr id="98" name="Rectangle 97"/>
          <p:cNvSpPr/>
          <p:nvPr/>
        </p:nvSpPr>
        <p:spPr>
          <a:xfrm>
            <a:off x="8602448" y="2428868"/>
            <a:ext cx="14702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dirty="0" smtClean="0">
                <a:solidFill>
                  <a:schemeClr val="accent1"/>
                </a:solidFill>
              </a:rPr>
              <a:t>(Source: ISO 14040, ISO:14044)</a:t>
            </a:r>
            <a:endParaRPr lang="en-IN" sz="800" dirty="0"/>
          </a:p>
        </p:txBody>
      </p:sp>
      <p:sp>
        <p:nvSpPr>
          <p:cNvPr id="57" name="TextBox 23"/>
          <p:cNvSpPr txBox="1"/>
          <p:nvPr/>
        </p:nvSpPr>
        <p:spPr>
          <a:xfrm>
            <a:off x="714380" y="285728"/>
            <a:ext cx="964409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REFERENCE FLOW DEFINITION:BASELINE CARBON FOOTPRINT ASSESSMENT  </a:t>
            </a:r>
            <a:endParaRPr lang="en-IN" sz="20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/>
          <p:nvPr/>
        </p:nvGrpSpPr>
        <p:grpSpPr>
          <a:xfrm>
            <a:off x="0" y="0"/>
            <a:ext cx="578644" cy="6858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7929582" y="6211669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8"/>
              </a:lnSpc>
              <a:spcBef>
                <a:spcPct val="0"/>
              </a:spcBef>
            </a:pPr>
            <a:r>
              <a:rPr lang="en-US" sz="900" b="1" dirty="0" smtClean="0">
                <a:solidFill>
                  <a:schemeClr val="bg1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rPr>
              <a:t>DISSERTATION &amp; PLANNING SEMINAR</a:t>
            </a: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714344" y="571480"/>
            <a:ext cx="9572656" cy="114320"/>
            <a:chOff x="0" y="0"/>
            <a:chExt cx="812800" cy="812800"/>
          </a:xfrm>
        </p:grpSpPr>
        <p:sp>
          <p:nvSpPr>
            <p:cNvPr id="45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46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grpSp>
        <p:nvGrpSpPr>
          <p:cNvPr id="4" name="Group 22"/>
          <p:cNvGrpSpPr/>
          <p:nvPr/>
        </p:nvGrpSpPr>
        <p:grpSpPr>
          <a:xfrm>
            <a:off x="0" y="6184945"/>
            <a:ext cx="10287036" cy="1070930"/>
            <a:chOff x="0" y="6184945"/>
            <a:chExt cx="10287036" cy="1070930"/>
          </a:xfrm>
        </p:grpSpPr>
        <p:grpSp>
          <p:nvGrpSpPr>
            <p:cNvPr id="5" name="Group 16"/>
            <p:cNvGrpSpPr/>
            <p:nvPr/>
          </p:nvGrpSpPr>
          <p:grpSpPr>
            <a:xfrm>
              <a:off x="7858144" y="6184945"/>
              <a:ext cx="2428856" cy="673055"/>
              <a:chOff x="0" y="-38100"/>
              <a:chExt cx="812800" cy="850900"/>
            </a:xfrm>
          </p:grpSpPr>
          <p:sp>
            <p:nvSpPr>
              <p:cNvPr id="39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7D72"/>
              </a:solidFill>
            </p:spPr>
          </p:sp>
          <p:sp>
            <p:nvSpPr>
              <p:cNvPr id="40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6" name="Group 12"/>
            <p:cNvGrpSpPr/>
            <p:nvPr/>
          </p:nvGrpSpPr>
          <p:grpSpPr>
            <a:xfrm>
              <a:off x="9786970" y="6415918"/>
              <a:ext cx="500030" cy="442106"/>
              <a:chOff x="0" y="-38100"/>
              <a:chExt cx="812800" cy="850900"/>
            </a:xfrm>
          </p:grpSpPr>
          <p:sp>
            <p:nvSpPr>
              <p:cNvPr id="36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8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7" name="Group 12"/>
            <p:cNvGrpSpPr/>
            <p:nvPr/>
          </p:nvGrpSpPr>
          <p:grpSpPr>
            <a:xfrm flipV="1">
              <a:off x="0" y="6286520"/>
              <a:ext cx="9795295" cy="220632"/>
              <a:chOff x="0" y="0"/>
              <a:chExt cx="812800" cy="2306314"/>
            </a:xfrm>
          </p:grpSpPr>
          <p:sp>
            <p:nvSpPr>
              <p:cNvPr id="34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5" name="TextBox 14"/>
              <p:cNvSpPr txBox="1"/>
              <p:nvPr/>
            </p:nvSpPr>
            <p:spPr>
              <a:xfrm>
                <a:off x="0" y="1455412"/>
                <a:ext cx="812800" cy="85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7858180" y="6215082"/>
              <a:ext cx="242885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8"/>
                </a:lnSpc>
                <a:spcBef>
                  <a:spcPct val="0"/>
                </a:spcBef>
              </a:pPr>
              <a:r>
                <a:rPr lang="en-US" sz="900" b="1" dirty="0" smtClean="0">
                  <a:solidFill>
                    <a:schemeClr val="bg1"/>
                  </a:solidFill>
                  <a:latin typeface="Times New Roman" pitchFamily="18" charset="0"/>
                  <a:ea typeface="Open Sans"/>
                  <a:cs typeface="Times New Roman" pitchFamily="18" charset="0"/>
                  <a:sym typeface="Open Sans"/>
                </a:rPr>
                <a:t>AR751:THESIS/DISSERTATION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  <p:sp>
          <p:nvSpPr>
            <p:cNvPr id="32" name="Footer Placeholder 36"/>
            <p:cNvSpPr txBox="1">
              <a:spLocks/>
            </p:cNvSpPr>
            <p:nvPr/>
          </p:nvSpPr>
          <p:spPr>
            <a:xfrm>
              <a:off x="614386" y="6357958"/>
              <a:ext cx="7886700" cy="428604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/>
            <a:p>
              <a:pPr lvl="0"/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TOPIC: </a:t>
              </a:r>
              <a:r>
                <a:rPr lang="en-IN" sz="800" dirty="0" smtClean="0">
                  <a:solidFill>
                    <a:schemeClr val="bg2">
                      <a:lumMod val="1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Low-Carbon Water Utility &amp; Municipal Waste Management plan for JNAC, Jamshedpur 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58180" y="6491563"/>
              <a:ext cx="2428856" cy="764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RAM KUMAR , MUP/10002/23</a:t>
              </a:r>
            </a:p>
            <a:p>
              <a:r>
                <a:rPr lang="en-US" sz="900" dirty="0" smtClean="0">
                  <a:solidFill>
                    <a:schemeClr val="bg1"/>
                  </a:solidFill>
                </a:rPr>
                <a:t>SEM-IV , MUP 2023-25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9786970" y="6500834"/>
            <a:ext cx="5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12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14344" y="1071546"/>
            <a:ext cx="3357586" cy="2857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400" b="1" dirty="0" smtClean="0">
                <a:solidFill>
                  <a:schemeClr val="bg2">
                    <a:lumMod val="25000"/>
                  </a:schemeClr>
                </a:solidFill>
              </a:rPr>
              <a:t>REFERENCE FLOW DEFINITION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2357418" y="2071678"/>
            <a:ext cx="7715304" cy="35719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000" b="1" dirty="0" smtClean="0"/>
              <a:t>THE REFERENCE FLOW FOR MUNICIPAL SOLID WASTE (MSW) MANAGEMENT IN A LIFE CYCLE ASSESSMENT (LCA) PROVIDES A DETAILED OUTLINE OF THE MATERIAL, ENERGY INPUTS, OUTPUTS, AND EMISSIONS AT EACH STAGE OF WASTE MANAGEMENT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14344" y="1643050"/>
            <a:ext cx="1571636" cy="785818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 smtClean="0"/>
              <a:t>REFERENCE FLOW</a:t>
            </a:r>
          </a:p>
        </p:txBody>
      </p:sp>
      <p:sp>
        <p:nvSpPr>
          <p:cNvPr id="64" name="Rectangle 63"/>
          <p:cNvSpPr/>
          <p:nvPr/>
        </p:nvSpPr>
        <p:spPr>
          <a:xfrm>
            <a:off x="8715400" y="5857892"/>
            <a:ext cx="150019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800" dirty="0" smtClean="0">
                <a:solidFill>
                  <a:schemeClr val="accent1"/>
                </a:solidFill>
              </a:rPr>
              <a:t>(Source: Perez et.al.2018)</a:t>
            </a:r>
            <a:endParaRPr lang="en-IN" sz="800" dirty="0"/>
          </a:p>
        </p:txBody>
      </p:sp>
      <p:sp>
        <p:nvSpPr>
          <p:cNvPr id="42" name="Rounded Rectangle 41"/>
          <p:cNvSpPr/>
          <p:nvPr/>
        </p:nvSpPr>
        <p:spPr>
          <a:xfrm>
            <a:off x="6643698" y="1071546"/>
            <a:ext cx="3357586" cy="28575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400" b="1" dirty="0" smtClean="0">
                <a:solidFill>
                  <a:schemeClr val="bg2">
                    <a:lumMod val="25000"/>
                  </a:schemeClr>
                </a:solidFill>
              </a:rPr>
              <a:t>APPROACH: CRADLE TO GRAVE APPROACH</a:t>
            </a:r>
          </a:p>
        </p:txBody>
      </p:sp>
      <p:sp>
        <p:nvSpPr>
          <p:cNvPr id="97" name="Rounded Rectangle 96"/>
          <p:cNvSpPr/>
          <p:nvPr/>
        </p:nvSpPr>
        <p:spPr>
          <a:xfrm>
            <a:off x="2357418" y="1643050"/>
            <a:ext cx="1785950" cy="2857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000" b="1" dirty="0" smtClean="0"/>
              <a:t>MUNICIPAL SOLID WASTE</a:t>
            </a:r>
          </a:p>
        </p:txBody>
      </p:sp>
      <p:grpSp>
        <p:nvGrpSpPr>
          <p:cNvPr id="59" name="Group 112"/>
          <p:cNvGrpSpPr/>
          <p:nvPr/>
        </p:nvGrpSpPr>
        <p:grpSpPr>
          <a:xfrm>
            <a:off x="928658" y="3857628"/>
            <a:ext cx="8929714" cy="857256"/>
            <a:chOff x="928658" y="4643446"/>
            <a:chExt cx="9001152" cy="857256"/>
          </a:xfrm>
        </p:grpSpPr>
        <p:sp>
          <p:nvSpPr>
            <p:cNvPr id="60" name="Rounded Rectangle 59"/>
            <p:cNvSpPr/>
            <p:nvPr/>
          </p:nvSpPr>
          <p:spPr>
            <a:xfrm>
              <a:off x="928658" y="4643446"/>
              <a:ext cx="1928826" cy="857256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>
                  <a:solidFill>
                    <a:schemeClr val="tx1"/>
                  </a:solidFill>
                </a:rPr>
                <a:t>PRE-COLLECTION STAGE</a:t>
              </a:r>
              <a:r>
                <a:rPr lang="en-IN" sz="1000" dirty="0" smtClean="0">
                  <a:solidFill>
                    <a:schemeClr val="tx1"/>
                  </a:solidFill>
                </a:rPr>
                <a:t>:</a:t>
              </a:r>
            </a:p>
            <a:p>
              <a:pPr algn="ctr"/>
              <a:r>
                <a:rPr lang="en-IN" sz="800" dirty="0" smtClean="0">
                  <a:solidFill>
                    <a:schemeClr val="tx1"/>
                  </a:solidFill>
                </a:rPr>
                <a:t>DOOR TO DOOR</a:t>
              </a:r>
            </a:p>
            <a:p>
              <a:pPr algn="ctr"/>
              <a:r>
                <a:rPr lang="en-IN" sz="800" dirty="0" smtClean="0">
                  <a:solidFill>
                    <a:schemeClr val="tx1"/>
                  </a:solidFill>
                </a:rPr>
                <a:t>KERBSIDE COLLECTION</a:t>
              </a:r>
            </a:p>
            <a:p>
              <a:pPr algn="ctr"/>
              <a:r>
                <a:rPr lang="en-IN" sz="800" dirty="0" smtClean="0">
                  <a:solidFill>
                    <a:schemeClr val="tx1"/>
                  </a:solidFill>
                </a:rPr>
                <a:t>DROP OFF POINTS</a:t>
              </a:r>
            </a:p>
            <a:p>
              <a:pPr algn="ctr"/>
              <a:endParaRPr lang="en-IN" sz="1000" dirty="0">
                <a:solidFill>
                  <a:schemeClr val="tx1"/>
                </a:solidFill>
              </a:endParaRPr>
            </a:p>
          </p:txBody>
        </p:sp>
        <p:sp>
          <p:nvSpPr>
            <p:cNvPr id="61" name="Right Arrow 60"/>
            <p:cNvSpPr/>
            <p:nvPr/>
          </p:nvSpPr>
          <p:spPr>
            <a:xfrm>
              <a:off x="2928922" y="4929198"/>
              <a:ext cx="285752" cy="214314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3286112" y="4643446"/>
              <a:ext cx="1928826" cy="857256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>
                  <a:solidFill>
                    <a:schemeClr val="tx1"/>
                  </a:solidFill>
                </a:rPr>
                <a:t>COLLECTION &amp; TRANSPORT</a:t>
              </a:r>
              <a:r>
                <a:rPr lang="en-IN" sz="1000" dirty="0" smtClean="0">
                  <a:solidFill>
                    <a:schemeClr val="tx1"/>
                  </a:solidFill>
                </a:rPr>
                <a:t>:</a:t>
              </a:r>
            </a:p>
            <a:p>
              <a:pPr algn="ctr"/>
              <a:r>
                <a:rPr lang="en-IN" sz="800" dirty="0" smtClean="0">
                  <a:solidFill>
                    <a:schemeClr val="tx1"/>
                  </a:solidFill>
                </a:rPr>
                <a:t>TRANSPORT VEHILCLES</a:t>
              </a:r>
            </a:p>
            <a:p>
              <a:pPr algn="ctr"/>
              <a:endParaRPr lang="en-IN" sz="1000" dirty="0">
                <a:solidFill>
                  <a:schemeClr val="tx1"/>
                </a:solidFill>
              </a:endParaRPr>
            </a:p>
          </p:txBody>
        </p:sp>
        <p:sp>
          <p:nvSpPr>
            <p:cNvPr id="63" name="Right Arrow 62"/>
            <p:cNvSpPr/>
            <p:nvPr/>
          </p:nvSpPr>
          <p:spPr>
            <a:xfrm>
              <a:off x="5286376" y="4929198"/>
              <a:ext cx="285752" cy="214314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5643566" y="4643446"/>
              <a:ext cx="1928826" cy="857256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>
                  <a:solidFill>
                    <a:schemeClr val="tx1"/>
                  </a:solidFill>
                </a:rPr>
                <a:t>TRANSFER STATION</a:t>
              </a:r>
            </a:p>
            <a:p>
              <a:pPr algn="ctr"/>
              <a:r>
                <a:rPr lang="en-IN" sz="800" dirty="0" smtClean="0">
                  <a:solidFill>
                    <a:schemeClr val="tx1"/>
                  </a:solidFill>
                </a:rPr>
                <a:t>SEGREGATION OF WASTE FOR RECOVERY &amp; REUSE</a:t>
              </a:r>
            </a:p>
            <a:p>
              <a:pPr algn="ctr"/>
              <a:endParaRPr lang="en-IN" sz="1000" dirty="0">
                <a:solidFill>
                  <a:schemeClr val="tx1"/>
                </a:solidFill>
              </a:endParaRPr>
            </a:p>
          </p:txBody>
        </p:sp>
        <p:sp>
          <p:nvSpPr>
            <p:cNvPr id="66" name="Right Arrow 65"/>
            <p:cNvSpPr/>
            <p:nvPr/>
          </p:nvSpPr>
          <p:spPr>
            <a:xfrm>
              <a:off x="7643830" y="4929198"/>
              <a:ext cx="285752" cy="214314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8000984" y="4643446"/>
              <a:ext cx="1928826" cy="857256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>
                  <a:solidFill>
                    <a:schemeClr val="tx1"/>
                  </a:solidFill>
                </a:rPr>
                <a:t>WASTE TREATMENT</a:t>
              </a:r>
            </a:p>
            <a:p>
              <a:pPr algn="ctr"/>
              <a:r>
                <a:rPr lang="en-IN" sz="800" dirty="0" err="1" smtClean="0">
                  <a:solidFill>
                    <a:schemeClr val="tx1"/>
                  </a:solidFill>
                </a:rPr>
                <a:t>LANDFILL,INCINERATION,WtE,COMPOSTING,BIOMETHANISATION</a:t>
              </a:r>
              <a:endParaRPr lang="en-IN" sz="800" dirty="0" smtClean="0">
                <a:solidFill>
                  <a:schemeClr val="tx1"/>
                </a:solidFill>
              </a:endParaRPr>
            </a:p>
            <a:p>
              <a:pPr algn="ctr"/>
              <a:endParaRPr lang="en-IN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142972" y="2643182"/>
            <a:ext cx="14287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/>
              <a:t>RAW MATERIALS(Kg)</a:t>
            </a:r>
          </a:p>
          <a:p>
            <a:pPr algn="ctr"/>
            <a:r>
              <a:rPr lang="en-IN" sz="800" b="1" dirty="0" smtClean="0"/>
              <a:t>PACKAGING(Kg)</a:t>
            </a:r>
          </a:p>
          <a:p>
            <a:pPr algn="ctr"/>
            <a:r>
              <a:rPr lang="en-IN" sz="800" b="1" dirty="0" smtClean="0"/>
              <a:t>FOOD WASTE(KG)</a:t>
            </a:r>
          </a:p>
          <a:p>
            <a:pPr algn="ctr"/>
            <a:r>
              <a:rPr lang="en-IN" sz="800" b="1" dirty="0" smtClean="0"/>
              <a:t>PLASTICS(Kg)</a:t>
            </a:r>
          </a:p>
          <a:p>
            <a:pPr algn="ctr"/>
            <a:r>
              <a:rPr lang="en-IN" sz="800" b="1" dirty="0" smtClean="0"/>
              <a:t>GLASS(Kg)</a:t>
            </a:r>
          </a:p>
          <a:p>
            <a:pPr algn="ctr"/>
            <a:r>
              <a:rPr lang="en-IN" sz="800" b="1" dirty="0" smtClean="0"/>
              <a:t>OTHER WASTE MATERIALS</a:t>
            </a:r>
          </a:p>
          <a:p>
            <a:pPr algn="ctr"/>
            <a:endParaRPr lang="en-IN" sz="800" b="1" dirty="0" smtClean="0"/>
          </a:p>
          <a:p>
            <a:pPr algn="ctr"/>
            <a:endParaRPr lang="en-IN" sz="800" b="1" dirty="0" smtClean="0"/>
          </a:p>
        </p:txBody>
      </p:sp>
      <p:sp>
        <p:nvSpPr>
          <p:cNvPr id="69" name="TextBox 68"/>
          <p:cNvSpPr txBox="1"/>
          <p:nvPr/>
        </p:nvSpPr>
        <p:spPr>
          <a:xfrm>
            <a:off x="1142972" y="5034519"/>
            <a:ext cx="1428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/>
              <a:t>MUNICIPAL SOLID WASTE</a:t>
            </a:r>
            <a:endParaRPr lang="en-IN" sz="800" dirty="0" smtClean="0"/>
          </a:p>
          <a:p>
            <a:pPr algn="ctr"/>
            <a:endParaRPr lang="en-IN" sz="800" b="1" dirty="0" smtClean="0"/>
          </a:p>
          <a:p>
            <a:pPr algn="ctr"/>
            <a:endParaRPr lang="en-IN" sz="800" b="1" dirty="0" smtClean="0"/>
          </a:p>
        </p:txBody>
      </p:sp>
      <p:sp>
        <p:nvSpPr>
          <p:cNvPr id="70" name="Down Arrow 69"/>
          <p:cNvSpPr/>
          <p:nvPr/>
        </p:nvSpPr>
        <p:spPr>
          <a:xfrm>
            <a:off x="1857353" y="4748767"/>
            <a:ext cx="71437" cy="285752"/>
          </a:xfrm>
          <a:prstGeom prst="downArrow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" name="Down Arrow 70"/>
          <p:cNvSpPr/>
          <p:nvPr/>
        </p:nvSpPr>
        <p:spPr>
          <a:xfrm>
            <a:off x="1857352" y="3500438"/>
            <a:ext cx="71437" cy="285752"/>
          </a:xfrm>
          <a:prstGeom prst="downArrow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8" name="TextBox 97"/>
          <p:cNvSpPr txBox="1"/>
          <p:nvPr/>
        </p:nvSpPr>
        <p:spPr>
          <a:xfrm>
            <a:off x="3500426" y="3006866"/>
            <a:ext cx="1428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/>
              <a:t>FOSSIL FUELS FOR VEHICLES(LITRES)</a:t>
            </a:r>
          </a:p>
          <a:p>
            <a:pPr algn="ctr"/>
            <a:r>
              <a:rPr lang="en-IN" sz="800" b="1" dirty="0" smtClean="0"/>
              <a:t>COLLECTED WASTE(Kg)</a:t>
            </a:r>
          </a:p>
          <a:p>
            <a:pPr algn="ctr"/>
            <a:endParaRPr lang="en-IN" sz="800" b="1" dirty="0" smtClean="0"/>
          </a:p>
          <a:p>
            <a:pPr algn="ctr"/>
            <a:endParaRPr lang="en-IN" sz="800" b="1" dirty="0" smtClean="0"/>
          </a:p>
        </p:txBody>
      </p:sp>
      <p:sp>
        <p:nvSpPr>
          <p:cNvPr id="99" name="TextBox 98"/>
          <p:cNvSpPr txBox="1"/>
          <p:nvPr/>
        </p:nvSpPr>
        <p:spPr>
          <a:xfrm>
            <a:off x="3500426" y="5034519"/>
            <a:ext cx="1428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/>
              <a:t>CONSOLIDATED  WASTE(Kg)</a:t>
            </a:r>
          </a:p>
          <a:p>
            <a:pPr algn="ctr"/>
            <a:r>
              <a:rPr lang="en-IN" sz="800" b="1" dirty="0" smtClean="0"/>
              <a:t>CO2(FUEL COMBUSTION)</a:t>
            </a:r>
          </a:p>
          <a:p>
            <a:pPr algn="ctr"/>
            <a:endParaRPr lang="en-IN" sz="800" b="1" dirty="0" smtClean="0"/>
          </a:p>
          <a:p>
            <a:pPr algn="ctr"/>
            <a:endParaRPr lang="en-IN" sz="800" dirty="0" smtClean="0"/>
          </a:p>
          <a:p>
            <a:pPr algn="ctr"/>
            <a:endParaRPr lang="en-IN" sz="800" b="1" dirty="0" smtClean="0"/>
          </a:p>
          <a:p>
            <a:pPr algn="ctr"/>
            <a:endParaRPr lang="en-IN" sz="800" b="1" dirty="0" smtClean="0"/>
          </a:p>
        </p:txBody>
      </p:sp>
      <p:sp>
        <p:nvSpPr>
          <p:cNvPr id="100" name="Down Arrow 99"/>
          <p:cNvSpPr/>
          <p:nvPr/>
        </p:nvSpPr>
        <p:spPr>
          <a:xfrm>
            <a:off x="4214807" y="4748767"/>
            <a:ext cx="71437" cy="285752"/>
          </a:xfrm>
          <a:prstGeom prst="downArrow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1" name="Down Arrow 100"/>
          <p:cNvSpPr/>
          <p:nvPr/>
        </p:nvSpPr>
        <p:spPr>
          <a:xfrm>
            <a:off x="4214806" y="3500438"/>
            <a:ext cx="71437" cy="285752"/>
          </a:xfrm>
          <a:prstGeom prst="downArrow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" name="TextBox 101"/>
          <p:cNvSpPr txBox="1"/>
          <p:nvPr/>
        </p:nvSpPr>
        <p:spPr>
          <a:xfrm>
            <a:off x="5857880" y="3006866"/>
            <a:ext cx="1428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/>
              <a:t>CONSOLIDATED WASTE(Kg)</a:t>
            </a:r>
          </a:p>
          <a:p>
            <a:pPr algn="ctr"/>
            <a:r>
              <a:rPr lang="en-IN" sz="800" b="1" dirty="0" smtClean="0"/>
              <a:t>ENERGY(kWh) FOR PROCESSING</a:t>
            </a:r>
          </a:p>
          <a:p>
            <a:pPr algn="ctr"/>
            <a:endParaRPr lang="en-IN" sz="800" b="1" dirty="0" smtClean="0"/>
          </a:p>
          <a:p>
            <a:pPr algn="ctr"/>
            <a:endParaRPr lang="en-IN" sz="800" b="1" dirty="0" smtClean="0"/>
          </a:p>
        </p:txBody>
      </p:sp>
      <p:sp>
        <p:nvSpPr>
          <p:cNvPr id="103" name="TextBox 102"/>
          <p:cNvSpPr txBox="1"/>
          <p:nvPr/>
        </p:nvSpPr>
        <p:spPr>
          <a:xfrm>
            <a:off x="5857880" y="5034519"/>
            <a:ext cx="14287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/>
              <a:t>RECYCLABLE MATERIALS(Kg)</a:t>
            </a:r>
          </a:p>
          <a:p>
            <a:pPr algn="ctr"/>
            <a:r>
              <a:rPr lang="en-IN" sz="800" b="1" dirty="0" smtClean="0"/>
              <a:t>ORGANIC WASTE(Kg)</a:t>
            </a:r>
          </a:p>
          <a:p>
            <a:pPr algn="ctr"/>
            <a:r>
              <a:rPr lang="en-IN" sz="800" b="1" dirty="0" smtClean="0"/>
              <a:t>CO2(FUEL COMBUSTION)</a:t>
            </a:r>
          </a:p>
          <a:p>
            <a:pPr algn="ctr"/>
            <a:r>
              <a:rPr lang="en-IN" sz="800" b="1" dirty="0" smtClean="0"/>
              <a:t>CO2(PROCESSING)</a:t>
            </a:r>
          </a:p>
          <a:p>
            <a:pPr algn="ctr"/>
            <a:r>
              <a:rPr lang="en-IN" sz="800" b="1" dirty="0" smtClean="0"/>
              <a:t>NITROUS OXIDE(N2O) DURING COMPOSTING</a:t>
            </a:r>
          </a:p>
          <a:p>
            <a:pPr algn="ctr"/>
            <a:endParaRPr lang="en-IN" sz="800" b="1" dirty="0" smtClean="0"/>
          </a:p>
          <a:p>
            <a:pPr algn="ctr"/>
            <a:endParaRPr lang="en-IN" sz="800" b="1" dirty="0" smtClean="0"/>
          </a:p>
          <a:p>
            <a:pPr algn="ctr"/>
            <a:endParaRPr lang="en-IN" sz="800" b="1" dirty="0" smtClean="0"/>
          </a:p>
          <a:p>
            <a:pPr algn="ctr"/>
            <a:endParaRPr lang="en-IN" sz="800" b="1" dirty="0" smtClean="0"/>
          </a:p>
        </p:txBody>
      </p:sp>
      <p:sp>
        <p:nvSpPr>
          <p:cNvPr id="104" name="Down Arrow 103"/>
          <p:cNvSpPr/>
          <p:nvPr/>
        </p:nvSpPr>
        <p:spPr>
          <a:xfrm>
            <a:off x="6572261" y="4748767"/>
            <a:ext cx="71437" cy="285752"/>
          </a:xfrm>
          <a:prstGeom prst="downArrow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" name="Down Arrow 104"/>
          <p:cNvSpPr/>
          <p:nvPr/>
        </p:nvSpPr>
        <p:spPr>
          <a:xfrm>
            <a:off x="6572260" y="3500438"/>
            <a:ext cx="71437" cy="285752"/>
          </a:xfrm>
          <a:prstGeom prst="downArrow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" name="TextBox 105"/>
          <p:cNvSpPr txBox="1"/>
          <p:nvPr/>
        </p:nvSpPr>
        <p:spPr>
          <a:xfrm>
            <a:off x="8143896" y="2883755"/>
            <a:ext cx="1428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/>
              <a:t>ORGANIC WASTE(Kg)</a:t>
            </a:r>
          </a:p>
          <a:p>
            <a:pPr algn="ctr"/>
            <a:r>
              <a:rPr lang="en-IN" sz="800" b="1" dirty="0" smtClean="0"/>
              <a:t>NON-RECYCLABLE &amp; NON-COMPOSTABLE(Kg)</a:t>
            </a:r>
          </a:p>
          <a:p>
            <a:pPr algn="ctr"/>
            <a:r>
              <a:rPr lang="en-IN" sz="800" b="1" dirty="0" smtClean="0"/>
              <a:t>RESIDUAL WASTE(Kg)</a:t>
            </a:r>
          </a:p>
          <a:p>
            <a:pPr algn="ctr"/>
            <a:endParaRPr lang="en-IN" sz="800" b="1" dirty="0" smtClean="0"/>
          </a:p>
          <a:p>
            <a:pPr algn="ctr"/>
            <a:endParaRPr lang="en-IN" sz="800" b="1" dirty="0" smtClean="0"/>
          </a:p>
        </p:txBody>
      </p:sp>
      <p:sp>
        <p:nvSpPr>
          <p:cNvPr id="107" name="TextBox 106"/>
          <p:cNvSpPr txBox="1"/>
          <p:nvPr/>
        </p:nvSpPr>
        <p:spPr>
          <a:xfrm>
            <a:off x="8143896" y="5034519"/>
            <a:ext cx="1428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/>
              <a:t>CH4 EMISSIONS</a:t>
            </a:r>
          </a:p>
          <a:p>
            <a:pPr algn="ctr"/>
            <a:r>
              <a:rPr lang="en-IN" sz="800" b="1" dirty="0" smtClean="0"/>
              <a:t>VOCs</a:t>
            </a:r>
          </a:p>
          <a:p>
            <a:pPr algn="ctr"/>
            <a:r>
              <a:rPr lang="en-IN" sz="800" b="1" dirty="0" smtClean="0"/>
              <a:t>LEACHATE</a:t>
            </a:r>
          </a:p>
          <a:p>
            <a:pPr algn="ctr"/>
            <a:r>
              <a:rPr lang="en-IN" sz="800" b="1" dirty="0" smtClean="0"/>
              <a:t>CO2 EMISSIONS FROM ENERGY USE,PROCESSING</a:t>
            </a:r>
            <a:endParaRPr lang="en-IN" sz="800" dirty="0" smtClean="0"/>
          </a:p>
          <a:p>
            <a:pPr algn="ctr"/>
            <a:endParaRPr lang="en-IN" sz="800" b="1" dirty="0" smtClean="0"/>
          </a:p>
          <a:p>
            <a:pPr algn="ctr"/>
            <a:endParaRPr lang="en-IN" sz="800" b="1" dirty="0" smtClean="0"/>
          </a:p>
        </p:txBody>
      </p:sp>
      <p:sp>
        <p:nvSpPr>
          <p:cNvPr id="108" name="Down Arrow 107"/>
          <p:cNvSpPr/>
          <p:nvPr/>
        </p:nvSpPr>
        <p:spPr>
          <a:xfrm>
            <a:off x="8858277" y="4748767"/>
            <a:ext cx="71437" cy="285752"/>
          </a:xfrm>
          <a:prstGeom prst="downArrow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" name="Down Arrow 108"/>
          <p:cNvSpPr/>
          <p:nvPr/>
        </p:nvSpPr>
        <p:spPr>
          <a:xfrm>
            <a:off x="8858276" y="3500438"/>
            <a:ext cx="71437" cy="285752"/>
          </a:xfrm>
          <a:prstGeom prst="downArrow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TextBox 23"/>
          <p:cNvSpPr txBox="1"/>
          <p:nvPr/>
        </p:nvSpPr>
        <p:spPr>
          <a:xfrm>
            <a:off x="714380" y="285728"/>
            <a:ext cx="964409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REFERENCE FLOW DEFINITION:BASELINE CARBON FOOTPRINT STUDY  </a:t>
            </a:r>
            <a:endParaRPr lang="en-IN" sz="20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8602448" y="2428868"/>
            <a:ext cx="14702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dirty="0" smtClean="0">
                <a:solidFill>
                  <a:schemeClr val="accent1"/>
                </a:solidFill>
              </a:rPr>
              <a:t>(Source: ISO 14040, ISO:14044)</a:t>
            </a:r>
            <a:endParaRPr lang="en-IN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/>
          <p:nvPr/>
        </p:nvGrpSpPr>
        <p:grpSpPr>
          <a:xfrm>
            <a:off x="0" y="0"/>
            <a:ext cx="578644" cy="6858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53" name="TextBox 23"/>
          <p:cNvSpPr txBox="1"/>
          <p:nvPr/>
        </p:nvSpPr>
        <p:spPr>
          <a:xfrm>
            <a:off x="714380" y="285728"/>
            <a:ext cx="964409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CATEGORISATION OF EMISSION:SCOPE 1, SCOPE 2 &amp; SCOPE 3</a:t>
            </a:r>
            <a:endParaRPr lang="en-IN" sz="20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29582" y="6211669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8"/>
              </a:lnSpc>
              <a:spcBef>
                <a:spcPct val="0"/>
              </a:spcBef>
            </a:pPr>
            <a:r>
              <a:rPr lang="en-US" sz="900" b="1" dirty="0" smtClean="0">
                <a:solidFill>
                  <a:schemeClr val="bg1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rPr>
              <a:t>DISSERTATION &amp; PLANNING SEMINAR</a:t>
            </a: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714344" y="571480"/>
            <a:ext cx="9572656" cy="114320"/>
            <a:chOff x="0" y="0"/>
            <a:chExt cx="812800" cy="812800"/>
          </a:xfrm>
        </p:grpSpPr>
        <p:sp>
          <p:nvSpPr>
            <p:cNvPr id="45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46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grpSp>
        <p:nvGrpSpPr>
          <p:cNvPr id="4" name="Group 22"/>
          <p:cNvGrpSpPr/>
          <p:nvPr/>
        </p:nvGrpSpPr>
        <p:grpSpPr>
          <a:xfrm>
            <a:off x="0" y="6184945"/>
            <a:ext cx="10287036" cy="1070930"/>
            <a:chOff x="0" y="6184945"/>
            <a:chExt cx="10287036" cy="1070930"/>
          </a:xfrm>
        </p:grpSpPr>
        <p:grpSp>
          <p:nvGrpSpPr>
            <p:cNvPr id="5" name="Group 16"/>
            <p:cNvGrpSpPr/>
            <p:nvPr/>
          </p:nvGrpSpPr>
          <p:grpSpPr>
            <a:xfrm>
              <a:off x="7858144" y="6184945"/>
              <a:ext cx="2428856" cy="673055"/>
              <a:chOff x="0" y="-38100"/>
              <a:chExt cx="812800" cy="850900"/>
            </a:xfrm>
          </p:grpSpPr>
          <p:sp>
            <p:nvSpPr>
              <p:cNvPr id="39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7D72"/>
              </a:solidFill>
            </p:spPr>
          </p:sp>
          <p:sp>
            <p:nvSpPr>
              <p:cNvPr id="40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6" name="Group 12"/>
            <p:cNvGrpSpPr/>
            <p:nvPr/>
          </p:nvGrpSpPr>
          <p:grpSpPr>
            <a:xfrm>
              <a:off x="9786970" y="6415918"/>
              <a:ext cx="500030" cy="442106"/>
              <a:chOff x="0" y="-38100"/>
              <a:chExt cx="812800" cy="850900"/>
            </a:xfrm>
          </p:grpSpPr>
          <p:sp>
            <p:nvSpPr>
              <p:cNvPr id="36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8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7" name="Group 12"/>
            <p:cNvGrpSpPr/>
            <p:nvPr/>
          </p:nvGrpSpPr>
          <p:grpSpPr>
            <a:xfrm flipV="1">
              <a:off x="0" y="6286520"/>
              <a:ext cx="9795295" cy="220632"/>
              <a:chOff x="0" y="0"/>
              <a:chExt cx="812800" cy="2306314"/>
            </a:xfrm>
          </p:grpSpPr>
          <p:sp>
            <p:nvSpPr>
              <p:cNvPr id="34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5" name="TextBox 14"/>
              <p:cNvSpPr txBox="1"/>
              <p:nvPr/>
            </p:nvSpPr>
            <p:spPr>
              <a:xfrm>
                <a:off x="0" y="1455412"/>
                <a:ext cx="812800" cy="85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7858180" y="6215082"/>
              <a:ext cx="242885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8"/>
                </a:lnSpc>
                <a:spcBef>
                  <a:spcPct val="0"/>
                </a:spcBef>
              </a:pPr>
              <a:r>
                <a:rPr lang="en-US" sz="900" b="1" dirty="0" smtClean="0">
                  <a:solidFill>
                    <a:schemeClr val="bg1"/>
                  </a:solidFill>
                  <a:latin typeface="Times New Roman" pitchFamily="18" charset="0"/>
                  <a:ea typeface="Open Sans"/>
                  <a:cs typeface="Times New Roman" pitchFamily="18" charset="0"/>
                  <a:sym typeface="Open Sans"/>
                </a:rPr>
                <a:t>AR751:THESIS/DISSERTATION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  <p:sp>
          <p:nvSpPr>
            <p:cNvPr id="32" name="Footer Placeholder 36"/>
            <p:cNvSpPr txBox="1">
              <a:spLocks/>
            </p:cNvSpPr>
            <p:nvPr/>
          </p:nvSpPr>
          <p:spPr>
            <a:xfrm>
              <a:off x="614386" y="6357958"/>
              <a:ext cx="7886700" cy="428604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/>
            <a:p>
              <a:pPr lvl="0"/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TOPIC: </a:t>
              </a:r>
              <a:r>
                <a:rPr lang="en-IN" sz="800" dirty="0" smtClean="0">
                  <a:solidFill>
                    <a:schemeClr val="bg2">
                      <a:lumMod val="1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Low-Carbon Water Utility &amp; Municipal Waste Management plan for JNAC, Jamshedpur 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58180" y="6491563"/>
              <a:ext cx="2428856" cy="764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RAM KUMAR , MUP/10002/23</a:t>
              </a:r>
            </a:p>
            <a:p>
              <a:r>
                <a:rPr lang="en-US" sz="900" dirty="0" smtClean="0">
                  <a:solidFill>
                    <a:schemeClr val="bg1"/>
                  </a:solidFill>
                </a:rPr>
                <a:t>SEM-IV , MUP 2023-25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9786970" y="6500834"/>
            <a:ext cx="5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13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14344" y="857232"/>
            <a:ext cx="4143404" cy="2857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400" b="1" dirty="0" smtClean="0">
                <a:solidFill>
                  <a:schemeClr val="bg2">
                    <a:lumMod val="25000"/>
                  </a:schemeClr>
                </a:solidFill>
              </a:rPr>
              <a:t>EMISSIONS FOR MUNICIPAL SOLID WASTE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357814" y="5925924"/>
            <a:ext cx="1491114" cy="218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800" dirty="0" smtClean="0">
                <a:solidFill>
                  <a:schemeClr val="accent1"/>
                </a:solidFill>
              </a:rPr>
              <a:t>(Source: IPCC 2019:AR06, CH-5)</a:t>
            </a:r>
            <a:endParaRPr lang="en-IN" sz="800" dirty="0"/>
          </a:p>
        </p:txBody>
      </p:sp>
      <p:sp>
        <p:nvSpPr>
          <p:cNvPr id="42" name="Rounded Rectangle 41"/>
          <p:cNvSpPr/>
          <p:nvPr/>
        </p:nvSpPr>
        <p:spPr>
          <a:xfrm>
            <a:off x="5429252" y="857232"/>
            <a:ext cx="4143404" cy="28575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400" b="1" dirty="0" smtClean="0">
                <a:solidFill>
                  <a:schemeClr val="bg2">
                    <a:lumMod val="25000"/>
                  </a:schemeClr>
                </a:solidFill>
              </a:rPr>
              <a:t>EMISSIONS FOR WATER CYCLE</a:t>
            </a:r>
          </a:p>
        </p:txBody>
      </p:sp>
      <p:graphicFrame>
        <p:nvGraphicFramePr>
          <p:cNvPr id="54" name="Table 53"/>
          <p:cNvGraphicFramePr>
            <a:graphicFrameLocks noGrp="1"/>
          </p:cNvGraphicFramePr>
          <p:nvPr/>
        </p:nvGraphicFramePr>
        <p:xfrm>
          <a:off x="5429252" y="1214424"/>
          <a:ext cx="4143404" cy="4590188"/>
        </p:xfrm>
        <a:graphic>
          <a:graphicData uri="http://schemas.openxmlformats.org/drawingml/2006/table">
            <a:tbl>
              <a:tblPr/>
              <a:tblGrid>
                <a:gridCol w="495407"/>
                <a:gridCol w="1409014"/>
                <a:gridCol w="2238983"/>
              </a:tblGrid>
              <a:tr h="113269"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Scope</a:t>
                      </a:r>
                    </a:p>
                  </a:txBody>
                  <a:tcPr marL="4826" marR="4826" marT="4826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Category</a:t>
                      </a:r>
                    </a:p>
                  </a:txBody>
                  <a:tcPr marL="4826" marR="4826" marT="4826" marB="0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Description</a:t>
                      </a:r>
                    </a:p>
                  </a:txBody>
                  <a:tcPr marL="4826" marR="4826" marT="4826" marB="0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44096"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Scope 1</a:t>
                      </a:r>
                    </a:p>
                  </a:txBody>
                  <a:tcPr marL="4826" marR="4826" marT="4826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Fossil Fuel Combustion</a:t>
                      </a:r>
                    </a:p>
                  </a:txBody>
                  <a:tcPr marL="4826" marR="4826" marT="4826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Emissions from on-site fuel combustion (e.g., natural gas, diesel) used in water treatment plants, pumps, and boilers.</a:t>
                      </a:r>
                    </a:p>
                  </a:txBody>
                  <a:tcPr marL="4826" marR="4826" marT="4826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0002">
                <a:tc>
                  <a:txBody>
                    <a:bodyPr/>
                    <a:lstStyle/>
                    <a:p>
                      <a:pPr algn="l" fontAlgn="t"/>
                      <a:endParaRPr lang="en-IN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826" marR="4826" marT="4826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Process Emissions</a:t>
                      </a:r>
                    </a:p>
                  </a:txBody>
                  <a:tcPr marL="4826" marR="4826" marT="4826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Emissions from chemical processes in water and wastewater treatment (e.g., nitrous oxide and methane emissions from biological treatment processes).</a:t>
                      </a:r>
                    </a:p>
                  </a:txBody>
                  <a:tcPr marL="4826" marR="4826" marT="4826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1635">
                <a:tc>
                  <a:txBody>
                    <a:bodyPr/>
                    <a:lstStyle/>
                    <a:p>
                      <a:pPr algn="l" fontAlgn="t"/>
                      <a:endParaRPr lang="en-IN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826" marR="4826" marT="4826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Vehicle Fleet</a:t>
                      </a:r>
                    </a:p>
                  </a:txBody>
                  <a:tcPr marL="4826" marR="4826" marT="4826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Emissions from vehicles owned or controlled by the water utility, used for maintenance, distribution, and operations.</a:t>
                      </a:r>
                    </a:p>
                  </a:txBody>
                  <a:tcPr marL="4826" marR="4826" marT="4826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176">
                <a:tc>
                  <a:txBody>
                    <a:bodyPr/>
                    <a:lstStyle/>
                    <a:p>
                      <a:pPr algn="l" fontAlgn="t"/>
                      <a:endParaRPr lang="en-IN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826" marR="4826" marT="4826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Fugitive Emissions</a:t>
                      </a:r>
                    </a:p>
                  </a:txBody>
                  <a:tcPr marL="4826" marR="4826" marT="4826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Leaks of refrigerants and other gases from HVAC systems or water treatment equipment.</a:t>
                      </a:r>
                    </a:p>
                  </a:txBody>
                  <a:tcPr marL="4826" marR="4826" marT="4826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176">
                <a:tc>
                  <a:txBody>
                    <a:bodyPr/>
                    <a:lstStyle/>
                    <a:p>
                      <a:pPr algn="l" fontAlgn="t"/>
                      <a:endParaRPr lang="en-IN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826" marR="4826" marT="4826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Methane (CH₄) and Nitrous Oxide (N₂O)</a:t>
                      </a:r>
                    </a:p>
                  </a:txBody>
                  <a:tcPr marL="4826" marR="4826" marT="4826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Emissions from anaerobic digestion, wastewater processing, and sludge handling.</a:t>
                      </a:r>
                    </a:p>
                  </a:txBody>
                  <a:tcPr marL="4826" marR="4826" marT="4826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1635"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Scope 2</a:t>
                      </a:r>
                    </a:p>
                  </a:txBody>
                  <a:tcPr marL="4826" marR="4826" marT="4826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Purchased Electricity for Water Pumping</a:t>
                      </a:r>
                    </a:p>
                  </a:txBody>
                  <a:tcPr marL="4826" marR="4826" marT="4826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Emissions from electricity purchased to power water extraction, distribution, and treatment pumps.</a:t>
                      </a:r>
                    </a:p>
                  </a:txBody>
                  <a:tcPr marL="4826" marR="4826" marT="4826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8176">
                <a:tc>
                  <a:txBody>
                    <a:bodyPr/>
                    <a:lstStyle/>
                    <a:p>
                      <a:pPr algn="l" fontAlgn="t"/>
                      <a:endParaRPr lang="en-IN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826" marR="4826" marT="4826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Electricity for Treatment Facilities</a:t>
                      </a:r>
                    </a:p>
                  </a:txBody>
                  <a:tcPr marL="4826" marR="4826" marT="4826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Emissions from electricity consumed for filtration, aeration, disinfection, and other treatment processes.</a:t>
                      </a:r>
                    </a:p>
                  </a:txBody>
                  <a:tcPr marL="4826" marR="4826" marT="4826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1635">
                <a:tc>
                  <a:txBody>
                    <a:bodyPr/>
                    <a:lstStyle/>
                    <a:p>
                      <a:pPr algn="l" fontAlgn="t"/>
                      <a:endParaRPr lang="en-IN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826" marR="4826" marT="4826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Electricity for Building Operations</a:t>
                      </a:r>
                    </a:p>
                  </a:txBody>
                  <a:tcPr marL="4826" marR="4826" marT="4826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Emissions from electricity used for office buildings, laboratories, and other supporting infrastructure.</a:t>
                      </a:r>
                    </a:p>
                  </a:txBody>
                  <a:tcPr marL="4826" marR="4826" marT="4826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950"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Scope 3</a:t>
                      </a:r>
                    </a:p>
                  </a:txBody>
                  <a:tcPr marL="4826" marR="4826" marT="4826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Upstream Emissions</a:t>
                      </a:r>
                    </a:p>
                  </a:txBody>
                  <a:tcPr marL="4826" marR="4826" marT="4826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IN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826" marR="4826" marT="4826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0002">
                <a:tc>
                  <a:txBody>
                    <a:bodyPr/>
                    <a:lstStyle/>
                    <a:p>
                      <a:pPr algn="l" fontAlgn="t"/>
                      <a:endParaRPr lang="en-IN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826" marR="4826" marT="4826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Purchased Chemicals</a:t>
                      </a:r>
                    </a:p>
                  </a:txBody>
                  <a:tcPr marL="4826" marR="4826" marT="4826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Emissions from the production and transportation of chemicals used in treatment processes (e.g., chlorine, coagulants).</a:t>
                      </a:r>
                    </a:p>
                  </a:txBody>
                  <a:tcPr marL="4826" marR="4826" marT="4826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3482">
                <a:tc>
                  <a:txBody>
                    <a:bodyPr/>
                    <a:lstStyle/>
                    <a:p>
                      <a:pPr algn="l" fontAlgn="t"/>
                      <a:endParaRPr lang="en-IN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826" marR="4826" marT="4826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Supplier Transportation and Distribution</a:t>
                      </a:r>
                    </a:p>
                  </a:txBody>
                  <a:tcPr marL="4826" marR="4826" marT="4826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Emissions from the transportation of supplies, chemicals, and materials to the treatment facilities.</a:t>
                      </a:r>
                    </a:p>
                  </a:txBody>
                  <a:tcPr marL="4826" marR="4826" marT="4826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3482">
                <a:tc>
                  <a:txBody>
                    <a:bodyPr/>
                    <a:lstStyle/>
                    <a:p>
                      <a:pPr algn="l" fontAlgn="t"/>
                      <a:endParaRPr lang="en-IN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826" marR="4826" marT="4826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Capital Goods</a:t>
                      </a:r>
                    </a:p>
                  </a:txBody>
                  <a:tcPr marL="4826" marR="4826" marT="4826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Emissions from the production of infrastructure and equipment (e.g., pipes, tanks, pumps).</a:t>
                      </a:r>
                    </a:p>
                  </a:txBody>
                  <a:tcPr marL="4826" marR="4826" marT="4826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9402">
                <a:tc>
                  <a:txBody>
                    <a:bodyPr/>
                    <a:lstStyle/>
                    <a:p>
                      <a:pPr algn="l" fontAlgn="t"/>
                      <a:endParaRPr lang="en-IN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826" marR="4826" marT="4826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Waste Management</a:t>
                      </a:r>
                    </a:p>
                  </a:txBody>
                  <a:tcPr marL="4826" marR="4826" marT="4826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Emissions from disposal or treatment of sludge, spent filters, and other waste products from treatment processes.</a:t>
                      </a:r>
                    </a:p>
                  </a:txBody>
                  <a:tcPr marL="4826" marR="4826" marT="4826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0627">
                <a:tc>
                  <a:txBody>
                    <a:bodyPr/>
                    <a:lstStyle/>
                    <a:p>
                      <a:pPr algn="l" fontAlgn="t"/>
                      <a:endParaRPr lang="en-IN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826" marR="4826" marT="4826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Employee Commute</a:t>
                      </a:r>
                    </a:p>
                  </a:txBody>
                  <a:tcPr marL="4826" marR="4826" marT="4826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Emissions from employees commuting to and from work.</a:t>
                      </a:r>
                    </a:p>
                  </a:txBody>
                  <a:tcPr marL="4826" marR="4826" marT="4826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2257">
                <a:tc>
                  <a:txBody>
                    <a:bodyPr/>
                    <a:lstStyle/>
                    <a:p>
                      <a:pPr algn="l" fontAlgn="t"/>
                      <a:endParaRPr lang="en-IN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826" marR="4826" marT="4826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Downstream Emissions</a:t>
                      </a:r>
                    </a:p>
                  </a:txBody>
                  <a:tcPr marL="4826" marR="4826" marT="4826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IN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826" marR="4826" marT="4826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8787">
                <a:tc>
                  <a:txBody>
                    <a:bodyPr/>
                    <a:lstStyle/>
                    <a:p>
                      <a:pPr algn="l" fontAlgn="t"/>
                      <a:endParaRPr lang="en-IN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826" marR="4826" marT="4826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Use of Sold Products</a:t>
                      </a:r>
                    </a:p>
                  </a:txBody>
                  <a:tcPr marL="4826" marR="4826" marT="4826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Emissions related to energy consumed by end-users (e.g., water heating or industrial use by consumers).</a:t>
                      </a:r>
                    </a:p>
                  </a:txBody>
                  <a:tcPr marL="4826" marR="4826" marT="4826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9402">
                <a:tc>
                  <a:txBody>
                    <a:bodyPr/>
                    <a:lstStyle/>
                    <a:p>
                      <a:pPr algn="l" fontAlgn="t"/>
                      <a:endParaRPr lang="en-IN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826" marR="4826" marT="4826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End-of-Life Treatment of Products</a:t>
                      </a:r>
                    </a:p>
                  </a:txBody>
                  <a:tcPr marL="4826" marR="4826" marT="4826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Emissions from the end-of-life treatment of infrastructure materials (e.g., pipe replacement).</a:t>
                      </a:r>
                    </a:p>
                  </a:txBody>
                  <a:tcPr marL="4826" marR="4826" marT="4826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8997">
                <a:tc>
                  <a:txBody>
                    <a:bodyPr/>
                    <a:lstStyle/>
                    <a:p>
                      <a:pPr algn="l" fontAlgn="t"/>
                      <a:endParaRPr lang="en-IN" sz="7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826" marR="4826" marT="4826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Wastewater and Effluent Emissions</a:t>
                      </a:r>
                    </a:p>
                  </a:txBody>
                  <a:tcPr marL="4826" marR="4826" marT="4826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Emissions from downstream water use, including methane and nitrous oxide released during wastewater treatment.</a:t>
                      </a:r>
                    </a:p>
                  </a:txBody>
                  <a:tcPr marL="4826" marR="4826" marT="4826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55" name="Table 54"/>
          <p:cNvGraphicFramePr>
            <a:graphicFrameLocks noGrp="1"/>
          </p:cNvGraphicFramePr>
          <p:nvPr/>
        </p:nvGraphicFramePr>
        <p:xfrm>
          <a:off x="714343" y="1208487"/>
          <a:ext cx="4199009" cy="4971515"/>
        </p:xfrm>
        <a:graphic>
          <a:graphicData uri="http://schemas.openxmlformats.org/drawingml/2006/table">
            <a:tbl>
              <a:tblPr/>
              <a:tblGrid>
                <a:gridCol w="793674"/>
                <a:gridCol w="1071799"/>
                <a:gridCol w="2333536"/>
              </a:tblGrid>
              <a:tr h="113447"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SCOPE</a:t>
                      </a:r>
                      <a:endParaRPr lang="en-IN" sz="7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001" marR="5001" marT="5001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CATEGORY</a:t>
                      </a:r>
                      <a:endParaRPr lang="en-IN" sz="7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001" marR="5001" marT="5001" marB="0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DESCRIPTION</a:t>
                      </a:r>
                      <a:endParaRPr lang="en-IN" sz="7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001" marR="5001" marT="5001" marB="0">
                    <a:lnL>
                      <a:noFill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33687"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SCOPE 1</a:t>
                      </a:r>
                      <a:endParaRPr lang="en-IN" sz="7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001" marR="5001" marT="5001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Fuel Combustion</a:t>
                      </a:r>
                    </a:p>
                  </a:txBody>
                  <a:tcPr marL="5001" marR="5001" marT="5001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Emissions from on-site fuel combustion in waste collection vehicles, transfer trucks, and equipment used in waste facilities.</a:t>
                      </a:r>
                    </a:p>
                  </a:txBody>
                  <a:tcPr marL="5001" marR="5001" marT="5001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9569">
                <a:tc>
                  <a:txBody>
                    <a:bodyPr/>
                    <a:lstStyle/>
                    <a:p>
                      <a:pPr algn="l" fontAlgn="t"/>
                      <a:endParaRPr lang="en-IN" sz="7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001" marR="5001" marT="5001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Landfill Gas Emissions</a:t>
                      </a:r>
                    </a:p>
                  </a:txBody>
                  <a:tcPr marL="5001" marR="5001" marT="5001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Direct emissions of methane (CH₄) and carbon dioxide (CO₂) from landfill decomposition of organic waste.</a:t>
                      </a:r>
                    </a:p>
                  </a:txBody>
                  <a:tcPr marL="5001" marR="5001" marT="5001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1813">
                <a:tc>
                  <a:txBody>
                    <a:bodyPr/>
                    <a:lstStyle/>
                    <a:p>
                      <a:pPr algn="l" fontAlgn="t"/>
                      <a:endParaRPr lang="en-IN" sz="7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001" marR="5001" marT="5001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Waste Incineration</a:t>
                      </a:r>
                    </a:p>
                  </a:txBody>
                  <a:tcPr marL="5001" marR="5001" marT="5001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Emissions from on-site incineration processes, including CO₂, nitrogen oxides (NOx), and dioxins.</a:t>
                      </a:r>
                    </a:p>
                  </a:txBody>
                  <a:tcPr marL="5001" marR="5001" marT="5001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1813">
                <a:tc>
                  <a:txBody>
                    <a:bodyPr/>
                    <a:lstStyle/>
                    <a:p>
                      <a:pPr algn="l" fontAlgn="t"/>
                      <a:endParaRPr lang="en-IN" sz="7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001" marR="5001" marT="5001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Anaerobic Digestion</a:t>
                      </a:r>
                    </a:p>
                  </a:txBody>
                  <a:tcPr marL="5001" marR="5001" marT="5001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Methane (CH₄) emissions from anaerobic treatment of organic waste, if not fully captured.</a:t>
                      </a:r>
                    </a:p>
                  </a:txBody>
                  <a:tcPr marL="5001" marR="5001" marT="5001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1813">
                <a:tc>
                  <a:txBody>
                    <a:bodyPr/>
                    <a:lstStyle/>
                    <a:p>
                      <a:pPr algn="l" fontAlgn="t"/>
                      <a:endParaRPr lang="en-IN" sz="7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001" marR="5001" marT="5001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Fugitive Emissions</a:t>
                      </a:r>
                    </a:p>
                  </a:txBody>
                  <a:tcPr marL="5001" marR="5001" marT="5001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Leaks of refrigerants, volatile organic compounds (VOCs), and other gases from waste treatment facilities and storage.</a:t>
                      </a:r>
                    </a:p>
                  </a:txBody>
                  <a:tcPr marL="5001" marR="5001" marT="5001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1813">
                <a:tc>
                  <a:txBody>
                    <a:bodyPr/>
                    <a:lstStyle/>
                    <a:p>
                      <a:pPr algn="l" fontAlgn="t"/>
                      <a:endParaRPr lang="en-IN" sz="7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001" marR="5001" marT="5001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Composting</a:t>
                      </a:r>
                    </a:p>
                  </a:txBody>
                  <a:tcPr marL="5001" marR="5001" marT="5001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Emissions of methane (CH₄) and nitrous oxide (N₂O) from composting organic waste.</a:t>
                      </a:r>
                    </a:p>
                  </a:txBody>
                  <a:tcPr marL="5001" marR="5001" marT="5001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1813"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SCOPE 2</a:t>
                      </a:r>
                      <a:endParaRPr lang="en-IN" sz="7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001" marR="5001" marT="5001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Purchased Electricity</a:t>
                      </a:r>
                    </a:p>
                  </a:txBody>
                  <a:tcPr marL="5001" marR="5001" marT="5001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Emissions from purchased electricity used for sorting, treatment, and recycling facilities, as well as offices.</a:t>
                      </a:r>
                    </a:p>
                  </a:txBody>
                  <a:tcPr marL="5001" marR="5001" marT="5001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1813">
                <a:tc>
                  <a:txBody>
                    <a:bodyPr/>
                    <a:lstStyle/>
                    <a:p>
                      <a:pPr algn="l" fontAlgn="t"/>
                      <a:endParaRPr lang="en-IN" sz="7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001" marR="5001" marT="5001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Purchased Heating and Cooling</a:t>
                      </a:r>
                    </a:p>
                  </a:txBody>
                  <a:tcPr marL="5001" marR="5001" marT="5001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Emissions from purchased heating or cooling in facilities where waste is processed or stored.</a:t>
                      </a:r>
                    </a:p>
                  </a:txBody>
                  <a:tcPr marL="5001" marR="5001" marT="5001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126"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SCOPE 3</a:t>
                      </a:r>
                      <a:endParaRPr lang="en-IN" sz="7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001" marR="5001" marT="5001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Upstream Emissions</a:t>
                      </a:r>
                    </a:p>
                  </a:txBody>
                  <a:tcPr marL="5001" marR="5001" marT="5001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IN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001" marR="5001" marT="5001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767">
                <a:tc>
                  <a:txBody>
                    <a:bodyPr/>
                    <a:lstStyle/>
                    <a:p>
                      <a:pPr algn="l" fontAlgn="t"/>
                      <a:endParaRPr lang="en-IN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001" marR="5001" marT="5001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Production of Waste Collection Vehicles</a:t>
                      </a:r>
                    </a:p>
                  </a:txBody>
                  <a:tcPr marL="5001" marR="5001" marT="5001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Emissions from the manufacturing of waste collection and transport vehicles and equipment.</a:t>
                      </a:r>
                    </a:p>
                  </a:txBody>
                  <a:tcPr marL="5001" marR="5001" marT="5001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180">
                <a:tc>
                  <a:txBody>
                    <a:bodyPr/>
                    <a:lstStyle/>
                    <a:p>
                      <a:pPr algn="l" fontAlgn="t"/>
                      <a:endParaRPr lang="en-IN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001" marR="5001" marT="5001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Production of Chemicals and Materials</a:t>
                      </a:r>
                    </a:p>
                  </a:txBody>
                  <a:tcPr marL="5001" marR="5001" marT="5001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Emissions from the production and transportation of chemicals used in treatment (e.g., for leachate and incineration processes).</a:t>
                      </a:r>
                    </a:p>
                  </a:txBody>
                  <a:tcPr marL="5001" marR="5001" marT="5001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527">
                <a:tc>
                  <a:txBody>
                    <a:bodyPr/>
                    <a:lstStyle/>
                    <a:p>
                      <a:pPr algn="l" fontAlgn="t"/>
                      <a:endParaRPr lang="en-IN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001" marR="5001" marT="5001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Supplier Transportation</a:t>
                      </a:r>
                    </a:p>
                  </a:txBody>
                  <a:tcPr marL="5001" marR="5001" marT="5001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Emissions from transporting goods and materials to waste facilities, including chemicals, fuel, and maintenance supplies.</a:t>
                      </a:r>
                    </a:p>
                  </a:txBody>
                  <a:tcPr marL="5001" marR="5001" marT="5001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767">
                <a:tc>
                  <a:txBody>
                    <a:bodyPr/>
                    <a:lstStyle/>
                    <a:p>
                      <a:pPr algn="l" fontAlgn="t"/>
                      <a:endParaRPr lang="en-IN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001" marR="5001" marT="5001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Employee Commuting</a:t>
                      </a:r>
                    </a:p>
                  </a:txBody>
                  <a:tcPr marL="5001" marR="5001" marT="5001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Emissions from employees commuting to waste facilities.</a:t>
                      </a:r>
                    </a:p>
                  </a:txBody>
                  <a:tcPr marL="5001" marR="5001" marT="5001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180">
                <a:tc>
                  <a:txBody>
                    <a:bodyPr/>
                    <a:lstStyle/>
                    <a:p>
                      <a:pPr algn="l" fontAlgn="t"/>
                      <a:endParaRPr lang="en-IN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001" marR="5001" marT="5001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Capital Goods</a:t>
                      </a:r>
                    </a:p>
                  </a:txBody>
                  <a:tcPr marL="5001" marR="5001" marT="5001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Emissions from the production of infrastructure and equipment used in waste management (e.g., sorting machines, incinerators).</a:t>
                      </a:r>
                    </a:p>
                  </a:txBody>
                  <a:tcPr marL="5001" marR="5001" marT="5001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207">
                <a:tc>
                  <a:txBody>
                    <a:bodyPr/>
                    <a:lstStyle/>
                    <a:p>
                      <a:pPr algn="l" fontAlgn="t"/>
                      <a:endParaRPr lang="en-IN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001" marR="5001" marT="5001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Downstream Emissions</a:t>
                      </a:r>
                    </a:p>
                  </a:txBody>
                  <a:tcPr marL="5001" marR="5001" marT="5001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IN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001" marR="5001" marT="5001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607">
                <a:tc>
                  <a:txBody>
                    <a:bodyPr/>
                    <a:lstStyle/>
                    <a:p>
                      <a:pPr algn="l" fontAlgn="t"/>
                      <a:endParaRPr lang="en-IN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001" marR="5001" marT="5001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Transportation of Recyclables</a:t>
                      </a:r>
                    </a:p>
                  </a:txBody>
                  <a:tcPr marL="5001" marR="5001" marT="5001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Emissions from transporting sorted recyclables to processing facilities or end-users.</a:t>
                      </a:r>
                    </a:p>
                  </a:txBody>
                  <a:tcPr marL="5001" marR="5001" marT="5001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767">
                <a:tc>
                  <a:txBody>
                    <a:bodyPr/>
                    <a:lstStyle/>
                    <a:p>
                      <a:pPr algn="l" fontAlgn="t"/>
                      <a:endParaRPr lang="en-IN" sz="7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001" marR="5001" marT="5001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Recycling Processing</a:t>
                      </a:r>
                    </a:p>
                  </a:txBody>
                  <a:tcPr marL="5001" marR="5001" marT="5001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Emissions from energy used in reprocessing recyclables into usable materials.</a:t>
                      </a:r>
                    </a:p>
                  </a:txBody>
                  <a:tcPr marL="5001" marR="5001" marT="5001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180">
                <a:tc>
                  <a:txBody>
                    <a:bodyPr/>
                    <a:lstStyle/>
                    <a:p>
                      <a:pPr algn="l" fontAlgn="t"/>
                      <a:endParaRPr lang="en-IN" sz="7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001" marR="5001" marT="5001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Final Disposal</a:t>
                      </a:r>
                    </a:p>
                  </a:txBody>
                  <a:tcPr marL="5001" marR="5001" marT="5001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Emissions related to the transportation and disposal of treated waste products (e.g., incineration ash, slag, and stabilized residues).</a:t>
                      </a:r>
                    </a:p>
                  </a:txBody>
                  <a:tcPr marL="5001" marR="5001" marT="5001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1813">
                <a:tc>
                  <a:txBody>
                    <a:bodyPr/>
                    <a:lstStyle/>
                    <a:p>
                      <a:pPr algn="l" fontAlgn="t"/>
                      <a:endParaRPr lang="en-IN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001" marR="5001" marT="5001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Landfill Gas Emissions (After Closure)</a:t>
                      </a:r>
                    </a:p>
                  </a:txBody>
                  <a:tcPr marL="5001" marR="5001" marT="5001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Post-closure methane and CO₂ emissions from landfill facilities.</a:t>
                      </a:r>
                    </a:p>
                  </a:txBody>
                  <a:tcPr marL="5001" marR="5001" marT="5001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1813">
                <a:tc>
                  <a:txBody>
                    <a:bodyPr/>
                    <a:lstStyle/>
                    <a:p>
                      <a:pPr algn="l" fontAlgn="t"/>
                      <a:endParaRPr lang="en-IN" sz="7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5001" marR="5001" marT="5001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Waste Use and Recycling by End Users</a:t>
                      </a:r>
                    </a:p>
                  </a:txBody>
                  <a:tcPr marL="5001" marR="5001" marT="5001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7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Emissions from energy consumed by end-users (e.g., energy required to manufacture products using recycled materials).</a:t>
                      </a:r>
                    </a:p>
                  </a:txBody>
                  <a:tcPr marL="5001" marR="5001" marT="5001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0" name="Rectangle 29"/>
          <p:cNvSpPr/>
          <p:nvPr/>
        </p:nvSpPr>
        <p:spPr>
          <a:xfrm>
            <a:off x="2571750" y="3105835"/>
            <a:ext cx="5143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008"/>
              </a:lnSpc>
              <a:spcBef>
                <a:spcPct val="0"/>
              </a:spcBef>
            </a:pPr>
            <a:r>
              <a:rPr lang="en-US" b="1" dirty="0" smtClean="0">
                <a:solidFill>
                  <a:schemeClr val="bg1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rPr>
              <a:t>AR751:THESIS/DISSERTATION</a:t>
            </a: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200" b="1" dirty="0" smtClean="0">
              <a:solidFill>
                <a:srgbClr val="FF0000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200" b="1" dirty="0" smtClean="0">
              <a:solidFill>
                <a:srgbClr val="FF0000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endParaRPr lang="en-IN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0" y="0"/>
            <a:ext cx="578644" cy="6858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0" y="5143500"/>
            <a:ext cx="10287000" cy="1714500"/>
            <a:chOff x="0" y="0"/>
            <a:chExt cx="2895466" cy="4071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895466" cy="407175"/>
            </a:xfrm>
            <a:custGeom>
              <a:avLst/>
              <a:gdLst/>
              <a:ahLst/>
              <a:cxnLst/>
              <a:rect l="l" t="t" r="r" b="b"/>
              <a:pathLst>
                <a:path w="2895466" h="407175">
                  <a:moveTo>
                    <a:pt x="0" y="0"/>
                  </a:moveTo>
                  <a:lnTo>
                    <a:pt x="2895466" y="0"/>
                  </a:lnTo>
                  <a:lnTo>
                    <a:pt x="2895466" y="407175"/>
                  </a:lnTo>
                  <a:lnTo>
                    <a:pt x="0" y="407175"/>
                  </a:lnTo>
                  <a:close/>
                </a:path>
              </a:pathLst>
            </a:custGeom>
            <a:solidFill>
              <a:srgbClr val="827D72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895466" cy="445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0" y="2408399"/>
            <a:ext cx="10287000" cy="4490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6600" dirty="0" smtClean="0">
                <a:solidFill>
                  <a:srgbClr val="B4AD9D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  <a:endParaRPr lang="en-US" sz="6600" dirty="0">
              <a:solidFill>
                <a:srgbClr val="B4AD9D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6184945"/>
            <a:ext cx="10287036" cy="1101707"/>
            <a:chOff x="0" y="6184945"/>
            <a:chExt cx="10287036" cy="1101707"/>
          </a:xfrm>
        </p:grpSpPr>
        <p:grpSp>
          <p:nvGrpSpPr>
            <p:cNvPr id="12" name="Group 16"/>
            <p:cNvGrpSpPr/>
            <p:nvPr/>
          </p:nvGrpSpPr>
          <p:grpSpPr>
            <a:xfrm>
              <a:off x="7858144" y="6184945"/>
              <a:ext cx="2428856" cy="673055"/>
              <a:chOff x="0" y="-38100"/>
              <a:chExt cx="812800" cy="850900"/>
            </a:xfrm>
          </p:grpSpPr>
          <p:sp>
            <p:nvSpPr>
              <p:cNvPr id="25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7D72"/>
              </a:solidFill>
            </p:spPr>
          </p:sp>
          <p:sp>
            <p:nvSpPr>
              <p:cNvPr id="26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9786970" y="6415918"/>
              <a:ext cx="500030" cy="442106"/>
              <a:chOff x="0" y="-38100"/>
              <a:chExt cx="812800" cy="850900"/>
            </a:xfrm>
          </p:grpSpPr>
          <p:sp>
            <p:nvSpPr>
              <p:cNvPr id="2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24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14" name="Group 12"/>
            <p:cNvGrpSpPr/>
            <p:nvPr/>
          </p:nvGrpSpPr>
          <p:grpSpPr>
            <a:xfrm flipV="1">
              <a:off x="0" y="6286520"/>
              <a:ext cx="9795295" cy="220632"/>
              <a:chOff x="0" y="0"/>
              <a:chExt cx="812800" cy="2306314"/>
            </a:xfrm>
          </p:grpSpPr>
          <p:sp>
            <p:nvSpPr>
              <p:cNvPr id="21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22" name="TextBox 14"/>
              <p:cNvSpPr txBox="1"/>
              <p:nvPr/>
            </p:nvSpPr>
            <p:spPr>
              <a:xfrm>
                <a:off x="0" y="1455412"/>
                <a:ext cx="812800" cy="85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7858180" y="6215082"/>
              <a:ext cx="242885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8"/>
                </a:lnSpc>
                <a:spcBef>
                  <a:spcPct val="0"/>
                </a:spcBef>
              </a:pPr>
              <a:r>
                <a:rPr lang="en-US" sz="900" b="1" dirty="0" smtClean="0">
                  <a:solidFill>
                    <a:schemeClr val="bg1"/>
                  </a:solidFill>
                  <a:latin typeface="Times New Roman" pitchFamily="18" charset="0"/>
                  <a:ea typeface="Open Sans"/>
                  <a:cs typeface="Times New Roman" pitchFamily="18" charset="0"/>
                  <a:sym typeface="Open Sans"/>
                </a:rPr>
                <a:t>AR751:THESIS/DISSERTATION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858180" y="6491563"/>
              <a:ext cx="2428856" cy="795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RAM KUMAR , MUP/10002/23</a:t>
              </a:r>
            </a:p>
            <a:p>
              <a:r>
                <a:rPr lang="en-US" sz="900" dirty="0" smtClean="0">
                  <a:solidFill>
                    <a:schemeClr val="bg1"/>
                  </a:solidFill>
                </a:rPr>
                <a:t>SEM-IV , MUP 2023-25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dirty="0">
                <a:solidFill>
                  <a:srgbClr val="FF0000"/>
                </a:solidFill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571468" y="4776796"/>
            <a:ext cx="2928958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75"/>
              </a:lnSpc>
              <a:spcBef>
                <a:spcPct val="0"/>
              </a:spcBef>
            </a:pP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Open Sans Bold" charset="0"/>
                <a:ea typeface="Open Sans Bold" charset="0"/>
                <a:cs typeface="Open Sans Bold" charset="0"/>
                <a:sym typeface="Open Sans"/>
              </a:rPr>
              <a:t>THESIS GUIDES:</a:t>
            </a:r>
          </a:p>
          <a:p>
            <a:pPr>
              <a:lnSpc>
                <a:spcPts val="2375"/>
              </a:lnSpc>
              <a:spcBef>
                <a:spcPct val="0"/>
              </a:spcBef>
            </a:pPr>
            <a:r>
              <a:rPr lang="en-US" sz="1000" b="1" dirty="0" smtClean="0">
                <a:solidFill>
                  <a:schemeClr val="bg1"/>
                </a:solidFill>
                <a:latin typeface="Inter Bold" charset="0"/>
                <a:ea typeface="Inter Bold" charset="0"/>
                <a:cs typeface="Times New Roman" pitchFamily="18" charset="0"/>
                <a:sym typeface="Open Sans"/>
              </a:rPr>
              <a:t>Dr. TIWARI PAVAN KUMAR</a:t>
            </a:r>
          </a:p>
          <a:p>
            <a:pPr>
              <a:lnSpc>
                <a:spcPts val="2375"/>
              </a:lnSpc>
              <a:spcBef>
                <a:spcPct val="0"/>
              </a:spcBef>
            </a:pPr>
            <a:r>
              <a:rPr lang="en-US" sz="1000" b="1" dirty="0" smtClean="0">
                <a:solidFill>
                  <a:schemeClr val="bg1"/>
                </a:solidFill>
                <a:latin typeface="Inter Bold" charset="0"/>
                <a:ea typeface="Inter Bold" charset="0"/>
                <a:cs typeface="Times New Roman" pitchFamily="18" charset="0"/>
                <a:sym typeface="Open Sans"/>
              </a:rPr>
              <a:t>Ar. RITU AGRAWAL</a:t>
            </a:r>
          </a:p>
          <a:p>
            <a:endParaRPr lang="en-IN" dirty="0"/>
          </a:p>
        </p:txBody>
      </p:sp>
      <p:sp>
        <p:nvSpPr>
          <p:cNvPr id="29" name="Footer Placeholder 36"/>
          <p:cNvSpPr txBox="1">
            <a:spLocks/>
          </p:cNvSpPr>
          <p:nvPr/>
        </p:nvSpPr>
        <p:spPr>
          <a:xfrm>
            <a:off x="614386" y="6357958"/>
            <a:ext cx="7886700" cy="428604"/>
          </a:xfrm>
          <a:prstGeom prst="rect">
            <a:avLst/>
          </a:prstGeom>
          <a:ln>
            <a:noFill/>
          </a:ln>
        </p:spPr>
        <p:txBody>
          <a:bodyPr vert="horz" lIns="54864" tIns="27432" rIns="54864" bIns="27432" rtlCol="0" anchor="ctr"/>
          <a:lstStyle/>
          <a:p>
            <a:pPr lvl="0"/>
            <a:r>
              <a:rPr lang="en-IN" sz="800" b="1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TOPIC: </a:t>
            </a:r>
            <a:r>
              <a:rPr lang="en-IN" sz="8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Low-Carbon Water Utility &amp; Municipal Waste Management plan for JNAC, Jamshedpur 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0" y="0"/>
            <a:ext cx="578644" cy="6858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grpSp>
        <p:nvGrpSpPr>
          <p:cNvPr id="3" name="Group 16"/>
          <p:cNvGrpSpPr/>
          <p:nvPr/>
        </p:nvGrpSpPr>
        <p:grpSpPr>
          <a:xfrm>
            <a:off x="0" y="5143500"/>
            <a:ext cx="10287000" cy="1714500"/>
            <a:chOff x="0" y="0"/>
            <a:chExt cx="2895466" cy="4071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895466" cy="407175"/>
            </a:xfrm>
            <a:custGeom>
              <a:avLst/>
              <a:gdLst/>
              <a:ahLst/>
              <a:cxnLst/>
              <a:rect l="l" t="t" r="r" b="b"/>
              <a:pathLst>
                <a:path w="2895466" h="407175">
                  <a:moveTo>
                    <a:pt x="0" y="0"/>
                  </a:moveTo>
                  <a:lnTo>
                    <a:pt x="2895466" y="0"/>
                  </a:lnTo>
                  <a:lnTo>
                    <a:pt x="2895466" y="407175"/>
                  </a:lnTo>
                  <a:lnTo>
                    <a:pt x="0" y="407175"/>
                  </a:lnTo>
                  <a:close/>
                </a:path>
              </a:pathLst>
            </a:custGeom>
            <a:solidFill>
              <a:srgbClr val="827D72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895466" cy="445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0" y="2408399"/>
            <a:ext cx="10287000" cy="3586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3600" dirty="0" smtClean="0">
                <a:solidFill>
                  <a:srgbClr val="B4AD9D"/>
                </a:solidFill>
                <a:latin typeface="Inter Bold"/>
                <a:ea typeface="Inter Bold"/>
                <a:cs typeface="Inter Bold"/>
                <a:sym typeface="Inter Bold"/>
              </a:rPr>
              <a:t>DATA COLLECTION &amp; ANALYSIS</a:t>
            </a:r>
            <a:endParaRPr lang="en-US" sz="3600" dirty="0">
              <a:solidFill>
                <a:srgbClr val="B4AD9D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pSp>
        <p:nvGrpSpPr>
          <p:cNvPr id="4" name="Group 10"/>
          <p:cNvGrpSpPr/>
          <p:nvPr/>
        </p:nvGrpSpPr>
        <p:grpSpPr>
          <a:xfrm>
            <a:off x="0" y="6184945"/>
            <a:ext cx="10287036" cy="1101707"/>
            <a:chOff x="0" y="6184945"/>
            <a:chExt cx="10287036" cy="1101707"/>
          </a:xfrm>
        </p:grpSpPr>
        <p:grpSp>
          <p:nvGrpSpPr>
            <p:cNvPr id="5" name="Group 16"/>
            <p:cNvGrpSpPr/>
            <p:nvPr/>
          </p:nvGrpSpPr>
          <p:grpSpPr>
            <a:xfrm>
              <a:off x="7858144" y="6184945"/>
              <a:ext cx="2428856" cy="673055"/>
              <a:chOff x="0" y="-38100"/>
              <a:chExt cx="812800" cy="850900"/>
            </a:xfrm>
          </p:grpSpPr>
          <p:sp>
            <p:nvSpPr>
              <p:cNvPr id="25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7D72"/>
              </a:solidFill>
            </p:spPr>
          </p:sp>
          <p:sp>
            <p:nvSpPr>
              <p:cNvPr id="26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6" name="Group 12"/>
            <p:cNvGrpSpPr/>
            <p:nvPr/>
          </p:nvGrpSpPr>
          <p:grpSpPr>
            <a:xfrm>
              <a:off x="9786970" y="6415918"/>
              <a:ext cx="500030" cy="442106"/>
              <a:chOff x="0" y="-38100"/>
              <a:chExt cx="812800" cy="850900"/>
            </a:xfrm>
          </p:grpSpPr>
          <p:sp>
            <p:nvSpPr>
              <p:cNvPr id="2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24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7" name="Group 12"/>
            <p:cNvGrpSpPr/>
            <p:nvPr/>
          </p:nvGrpSpPr>
          <p:grpSpPr>
            <a:xfrm flipV="1">
              <a:off x="0" y="6286520"/>
              <a:ext cx="9795295" cy="220632"/>
              <a:chOff x="0" y="0"/>
              <a:chExt cx="812800" cy="2306314"/>
            </a:xfrm>
          </p:grpSpPr>
          <p:sp>
            <p:nvSpPr>
              <p:cNvPr id="21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22" name="TextBox 14"/>
              <p:cNvSpPr txBox="1"/>
              <p:nvPr/>
            </p:nvSpPr>
            <p:spPr>
              <a:xfrm>
                <a:off x="0" y="1455412"/>
                <a:ext cx="812800" cy="85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7858180" y="6215082"/>
              <a:ext cx="242885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8"/>
                </a:lnSpc>
                <a:spcBef>
                  <a:spcPct val="0"/>
                </a:spcBef>
              </a:pPr>
              <a:r>
                <a:rPr lang="en-US" sz="900" b="1" dirty="0" smtClean="0">
                  <a:solidFill>
                    <a:schemeClr val="bg1"/>
                  </a:solidFill>
                  <a:latin typeface="Times New Roman" pitchFamily="18" charset="0"/>
                  <a:ea typeface="Open Sans"/>
                  <a:cs typeface="Times New Roman" pitchFamily="18" charset="0"/>
                  <a:sym typeface="Open Sans"/>
                </a:rPr>
                <a:t>AR751:THESIS/DISSERTATION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858180" y="6491563"/>
              <a:ext cx="2428856" cy="795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RAM KUMAR , MUP/10002/23</a:t>
              </a:r>
            </a:p>
            <a:p>
              <a:r>
                <a:rPr lang="en-US" sz="900" dirty="0" smtClean="0">
                  <a:solidFill>
                    <a:schemeClr val="bg1"/>
                  </a:solidFill>
                </a:rPr>
                <a:t>SEM-IV , MUP 2023-25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dirty="0">
                <a:solidFill>
                  <a:srgbClr val="FF0000"/>
                </a:solidFill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571468" y="4776796"/>
            <a:ext cx="2928958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75"/>
              </a:lnSpc>
              <a:spcBef>
                <a:spcPct val="0"/>
              </a:spcBef>
            </a:pP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Open Sans Bold" charset="0"/>
                <a:ea typeface="Open Sans Bold" charset="0"/>
                <a:cs typeface="Open Sans Bold" charset="0"/>
                <a:sym typeface="Open Sans"/>
              </a:rPr>
              <a:t>THESIS GUIDES:</a:t>
            </a:r>
          </a:p>
          <a:p>
            <a:pPr>
              <a:lnSpc>
                <a:spcPts val="2375"/>
              </a:lnSpc>
              <a:spcBef>
                <a:spcPct val="0"/>
              </a:spcBef>
            </a:pPr>
            <a:r>
              <a:rPr lang="en-US" sz="1000" b="1" dirty="0" smtClean="0">
                <a:solidFill>
                  <a:schemeClr val="bg1"/>
                </a:solidFill>
                <a:latin typeface="Inter Bold" charset="0"/>
                <a:ea typeface="Inter Bold" charset="0"/>
                <a:cs typeface="Times New Roman" pitchFamily="18" charset="0"/>
                <a:sym typeface="Open Sans"/>
              </a:rPr>
              <a:t>Dr. TIWARI PAVAN KUMAR</a:t>
            </a:r>
          </a:p>
          <a:p>
            <a:pPr>
              <a:lnSpc>
                <a:spcPts val="2375"/>
              </a:lnSpc>
              <a:spcBef>
                <a:spcPct val="0"/>
              </a:spcBef>
            </a:pPr>
            <a:r>
              <a:rPr lang="en-US" sz="1000" b="1" dirty="0" smtClean="0">
                <a:solidFill>
                  <a:schemeClr val="bg1"/>
                </a:solidFill>
                <a:latin typeface="Inter Bold" charset="0"/>
                <a:ea typeface="Inter Bold" charset="0"/>
                <a:cs typeface="Times New Roman" pitchFamily="18" charset="0"/>
                <a:sym typeface="Open Sans"/>
              </a:rPr>
              <a:t>Ar. RITU AGRAWAL</a:t>
            </a:r>
          </a:p>
          <a:p>
            <a:endParaRPr lang="en-IN" dirty="0"/>
          </a:p>
        </p:txBody>
      </p:sp>
      <p:sp>
        <p:nvSpPr>
          <p:cNvPr id="29" name="Footer Placeholder 36"/>
          <p:cNvSpPr txBox="1">
            <a:spLocks/>
          </p:cNvSpPr>
          <p:nvPr/>
        </p:nvSpPr>
        <p:spPr>
          <a:xfrm>
            <a:off x="614386" y="6357958"/>
            <a:ext cx="7886700" cy="428604"/>
          </a:xfrm>
          <a:prstGeom prst="rect">
            <a:avLst/>
          </a:prstGeom>
          <a:ln>
            <a:noFill/>
          </a:ln>
        </p:spPr>
        <p:txBody>
          <a:bodyPr vert="horz" lIns="54864" tIns="27432" rIns="54864" bIns="27432" rtlCol="0" anchor="ctr"/>
          <a:lstStyle/>
          <a:p>
            <a:pPr lvl="0"/>
            <a:r>
              <a:rPr lang="en-IN" sz="800" b="1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TOPIC: </a:t>
            </a:r>
            <a:r>
              <a:rPr lang="en-IN" sz="8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Low-Carbon Water Utility &amp; Municipal Waste Management plan for JNAC, Jamshedpur 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" name="Straight Connector 218"/>
          <p:cNvCxnSpPr/>
          <p:nvPr/>
        </p:nvCxnSpPr>
        <p:spPr>
          <a:xfrm rot="5400000">
            <a:off x="5072062" y="5000636"/>
            <a:ext cx="142876" cy="1588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 rot="5400000">
            <a:off x="4000492" y="5000636"/>
            <a:ext cx="142876" cy="1588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 rot="5400000">
            <a:off x="6858806" y="4928404"/>
            <a:ext cx="285752" cy="1588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 rot="5400000">
            <a:off x="6960860" y="4316078"/>
            <a:ext cx="81644" cy="158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rot="16200000">
            <a:off x="6960860" y="3958888"/>
            <a:ext cx="81644" cy="158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3786176" y="1510379"/>
            <a:ext cx="1714512" cy="48986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TextBox 47"/>
          <p:cNvSpPr txBox="1"/>
          <p:nvPr/>
        </p:nvSpPr>
        <p:spPr>
          <a:xfrm>
            <a:off x="3786176" y="1500174"/>
            <a:ext cx="171451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DATA ANALYSIS</a:t>
            </a:r>
          </a:p>
          <a:p>
            <a:pPr algn="ctr"/>
            <a:r>
              <a:rPr lang="en-IN" sz="800" dirty="0" smtClean="0"/>
              <a:t>(USING </a:t>
            </a:r>
            <a:r>
              <a:rPr lang="en-IN" sz="800" dirty="0" err="1" smtClean="0"/>
              <a:t>OpenLCA</a:t>
            </a:r>
            <a:r>
              <a:rPr lang="en-IN" sz="800" dirty="0" smtClean="0"/>
              <a:t> 3.0 software and </a:t>
            </a:r>
            <a:r>
              <a:rPr lang="en-IN" sz="800" dirty="0" err="1" smtClean="0"/>
              <a:t>Ecoinvent</a:t>
            </a:r>
            <a:r>
              <a:rPr lang="en-IN" sz="800" dirty="0" smtClean="0"/>
              <a:t> 3.11  Database)</a:t>
            </a:r>
            <a:endParaRPr lang="en-IN" sz="800" dirty="0"/>
          </a:p>
        </p:txBody>
      </p:sp>
      <p:sp>
        <p:nvSpPr>
          <p:cNvPr id="162" name="Rounded Rectangle 161"/>
          <p:cNvSpPr/>
          <p:nvPr/>
        </p:nvSpPr>
        <p:spPr>
          <a:xfrm>
            <a:off x="714344" y="1501305"/>
            <a:ext cx="1714512" cy="428628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" name="Group 9"/>
          <p:cNvGrpSpPr/>
          <p:nvPr/>
        </p:nvGrpSpPr>
        <p:grpSpPr>
          <a:xfrm>
            <a:off x="0" y="0"/>
            <a:ext cx="578644" cy="6858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53" name="TextBox 23"/>
          <p:cNvSpPr txBox="1"/>
          <p:nvPr/>
        </p:nvSpPr>
        <p:spPr>
          <a:xfrm>
            <a:off x="714380" y="285728"/>
            <a:ext cx="964409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WORKFLOW AT DATA ANALYSIS STAGE</a:t>
            </a:r>
            <a:endParaRPr lang="en-IN" sz="20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29582" y="6211669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8"/>
              </a:lnSpc>
              <a:spcBef>
                <a:spcPct val="0"/>
              </a:spcBef>
            </a:pPr>
            <a:r>
              <a:rPr lang="en-US" sz="900" b="1" dirty="0" smtClean="0">
                <a:solidFill>
                  <a:schemeClr val="bg1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rPr>
              <a:t>DISSERTATION &amp; PLANNING SEMINAR</a:t>
            </a: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714344" y="571480"/>
            <a:ext cx="9572656" cy="114320"/>
            <a:chOff x="0" y="0"/>
            <a:chExt cx="812800" cy="812800"/>
          </a:xfrm>
        </p:grpSpPr>
        <p:sp>
          <p:nvSpPr>
            <p:cNvPr id="45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46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0" y="273586"/>
            <a:ext cx="64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smtClean="0">
                <a:solidFill>
                  <a:schemeClr val="bg1"/>
                </a:solidFill>
                <a:latin typeface="Inter Bold" charset="0"/>
                <a:ea typeface="Inter Bold" charset="0"/>
              </a:rPr>
              <a:t>06.</a:t>
            </a:r>
            <a:endParaRPr lang="en-IN" sz="1800" dirty="0">
              <a:solidFill>
                <a:schemeClr val="bg1"/>
              </a:solidFill>
              <a:latin typeface="Inter Bold" charset="0"/>
              <a:ea typeface="Inter Bold" charset="0"/>
            </a:endParaRPr>
          </a:p>
        </p:txBody>
      </p:sp>
      <p:sp>
        <p:nvSpPr>
          <p:cNvPr id="114" name="Rounded Rectangle 113"/>
          <p:cNvSpPr/>
          <p:nvPr/>
        </p:nvSpPr>
        <p:spPr>
          <a:xfrm>
            <a:off x="3786178" y="3724957"/>
            <a:ext cx="1714512" cy="48986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5" name="TextBox 114"/>
          <p:cNvSpPr txBox="1"/>
          <p:nvPr/>
        </p:nvSpPr>
        <p:spPr>
          <a:xfrm>
            <a:off x="3714739" y="3758659"/>
            <a:ext cx="178595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SBT </a:t>
            </a:r>
            <a:r>
              <a:rPr lang="en-IN" sz="800" dirty="0" smtClean="0"/>
              <a:t>BASED</a:t>
            </a:r>
            <a:r>
              <a:rPr lang="en-IN" dirty="0" smtClean="0"/>
              <a:t> TARGET SETTING </a:t>
            </a:r>
          </a:p>
          <a:p>
            <a:pPr algn="ctr"/>
            <a:r>
              <a:rPr lang="en-IN" sz="800" dirty="0" smtClean="0"/>
              <a:t>(SHORT TERM &amp; LONG TERM TARGET)</a:t>
            </a:r>
            <a:endParaRPr lang="en-IN" sz="800" dirty="0"/>
          </a:p>
        </p:txBody>
      </p:sp>
      <p:sp>
        <p:nvSpPr>
          <p:cNvPr id="124" name="Rounded Rectangle 123"/>
          <p:cNvSpPr/>
          <p:nvPr/>
        </p:nvSpPr>
        <p:spPr>
          <a:xfrm>
            <a:off x="3786176" y="4357694"/>
            <a:ext cx="1714512" cy="48986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5" name="TextBox 124"/>
          <p:cNvSpPr txBox="1"/>
          <p:nvPr/>
        </p:nvSpPr>
        <p:spPr>
          <a:xfrm>
            <a:off x="3786176" y="4357694"/>
            <a:ext cx="17145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SCENARIO GENERATION &amp;  ANALYSIS</a:t>
            </a:r>
          </a:p>
          <a:p>
            <a:pPr algn="ctr"/>
            <a:r>
              <a:rPr lang="en-IN" sz="800" dirty="0" smtClean="0"/>
              <a:t>USING </a:t>
            </a:r>
            <a:r>
              <a:rPr lang="en-IN" sz="800" dirty="0" err="1" smtClean="0"/>
              <a:t>OpenLCA</a:t>
            </a:r>
            <a:endParaRPr lang="en-IN" sz="800" dirty="0"/>
          </a:p>
        </p:txBody>
      </p:sp>
      <p:sp>
        <p:nvSpPr>
          <p:cNvPr id="139" name="Rounded Rectangle 138"/>
          <p:cNvSpPr/>
          <p:nvPr/>
        </p:nvSpPr>
        <p:spPr>
          <a:xfrm>
            <a:off x="6143632" y="2420437"/>
            <a:ext cx="1714512" cy="48986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" name="TextBox 139"/>
          <p:cNvSpPr txBox="1"/>
          <p:nvPr/>
        </p:nvSpPr>
        <p:spPr>
          <a:xfrm>
            <a:off x="6143632" y="2356300"/>
            <a:ext cx="1714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KEY FINDINGS &amp; INTERPRETATION</a:t>
            </a:r>
          </a:p>
          <a:p>
            <a:pPr algn="ctr"/>
            <a:r>
              <a:rPr lang="en-IN" sz="800" dirty="0" smtClean="0"/>
              <a:t>(ISO:14040,ISO:14044,LITERATURE)</a:t>
            </a:r>
          </a:p>
        </p:txBody>
      </p:sp>
      <p:sp>
        <p:nvSpPr>
          <p:cNvPr id="141" name="Rounded Rectangle 140"/>
          <p:cNvSpPr/>
          <p:nvPr/>
        </p:nvSpPr>
        <p:spPr>
          <a:xfrm>
            <a:off x="6143632" y="4367899"/>
            <a:ext cx="1714512" cy="48986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" name="TextBox 141"/>
          <p:cNvSpPr txBox="1"/>
          <p:nvPr/>
        </p:nvSpPr>
        <p:spPr>
          <a:xfrm>
            <a:off x="6143632" y="4453274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ACTION PLAN</a:t>
            </a:r>
          </a:p>
        </p:txBody>
      </p:sp>
      <p:sp>
        <p:nvSpPr>
          <p:cNvPr id="205" name="TextBox 204"/>
          <p:cNvSpPr txBox="1"/>
          <p:nvPr/>
        </p:nvSpPr>
        <p:spPr>
          <a:xfrm>
            <a:off x="714344" y="1501304"/>
            <a:ext cx="17145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DECISION FOR BASELINE EMISSION STUDY</a:t>
            </a:r>
            <a:r>
              <a:rPr lang="en-IN" sz="800" b="1" dirty="0" smtClean="0"/>
              <a:t>(LCA}</a:t>
            </a:r>
            <a:endParaRPr lang="en-IN" sz="800" b="1" dirty="0"/>
          </a:p>
        </p:txBody>
      </p:sp>
      <p:sp>
        <p:nvSpPr>
          <p:cNvPr id="206" name="Rounded Rectangle 205"/>
          <p:cNvSpPr/>
          <p:nvPr/>
        </p:nvSpPr>
        <p:spPr>
          <a:xfrm>
            <a:off x="6143632" y="3439205"/>
            <a:ext cx="1714512" cy="48986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7" name="TextBox 206"/>
          <p:cNvSpPr txBox="1"/>
          <p:nvPr/>
        </p:nvSpPr>
        <p:spPr>
          <a:xfrm>
            <a:off x="6143632" y="3463347"/>
            <a:ext cx="1714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CMP FRAMEWORK</a:t>
            </a:r>
          </a:p>
          <a:p>
            <a:pPr algn="ctr"/>
            <a:r>
              <a:rPr lang="en-IN" sz="900" dirty="0" smtClean="0"/>
              <a:t>(Carbon Management Plan)</a:t>
            </a:r>
            <a:endParaRPr lang="en-IN" sz="900" dirty="0"/>
          </a:p>
        </p:txBody>
      </p:sp>
      <p:cxnSp>
        <p:nvCxnSpPr>
          <p:cNvPr id="220" name="Straight Arrow Connector 219"/>
          <p:cNvCxnSpPr>
            <a:stCxn id="226" idx="1"/>
          </p:cNvCxnSpPr>
          <p:nvPr/>
        </p:nvCxnSpPr>
        <p:spPr>
          <a:xfrm rot="10800000" flipH="1">
            <a:off x="6143632" y="4144969"/>
            <a:ext cx="2428892" cy="40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22" name="Rounded Rectangle 221"/>
          <p:cNvSpPr/>
          <p:nvPr/>
        </p:nvSpPr>
        <p:spPr>
          <a:xfrm>
            <a:off x="8572524" y="3904924"/>
            <a:ext cx="1714512" cy="48986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3" name="TextBox 222"/>
          <p:cNvSpPr txBox="1"/>
          <p:nvPr/>
        </p:nvSpPr>
        <p:spPr>
          <a:xfrm>
            <a:off x="8572524" y="4024646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FINAL PROPOSAL</a:t>
            </a:r>
            <a:endParaRPr lang="en-IN" b="1" dirty="0"/>
          </a:p>
        </p:txBody>
      </p:sp>
      <p:sp>
        <p:nvSpPr>
          <p:cNvPr id="226" name="Rounded Rectangle 225"/>
          <p:cNvSpPr/>
          <p:nvPr/>
        </p:nvSpPr>
        <p:spPr>
          <a:xfrm>
            <a:off x="6143632" y="4004481"/>
            <a:ext cx="1714512" cy="281775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  <a:prstDash val="sysDot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7" name="TextBox 226"/>
          <p:cNvSpPr txBox="1"/>
          <p:nvPr/>
        </p:nvSpPr>
        <p:spPr>
          <a:xfrm>
            <a:off x="6357946" y="4000504"/>
            <a:ext cx="1285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OUTCOME</a:t>
            </a:r>
            <a:endParaRPr lang="en-IN" sz="900" b="1" dirty="0"/>
          </a:p>
        </p:txBody>
      </p:sp>
      <p:grpSp>
        <p:nvGrpSpPr>
          <p:cNvPr id="4" name="Group 98"/>
          <p:cNvGrpSpPr/>
          <p:nvPr/>
        </p:nvGrpSpPr>
        <p:grpSpPr>
          <a:xfrm>
            <a:off x="0" y="6184945"/>
            <a:ext cx="10287036" cy="1070930"/>
            <a:chOff x="0" y="6184945"/>
            <a:chExt cx="10287036" cy="1070930"/>
          </a:xfrm>
        </p:grpSpPr>
        <p:grpSp>
          <p:nvGrpSpPr>
            <p:cNvPr id="5" name="Group 16"/>
            <p:cNvGrpSpPr/>
            <p:nvPr/>
          </p:nvGrpSpPr>
          <p:grpSpPr>
            <a:xfrm>
              <a:off x="7858144" y="6184945"/>
              <a:ext cx="2428856" cy="673055"/>
              <a:chOff x="0" y="-38100"/>
              <a:chExt cx="812800" cy="850900"/>
            </a:xfrm>
          </p:grpSpPr>
          <p:sp>
            <p:nvSpPr>
              <p:cNvPr id="111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7D72"/>
              </a:solidFill>
            </p:spPr>
          </p:sp>
          <p:sp>
            <p:nvSpPr>
              <p:cNvPr id="112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6" name="Group 12"/>
            <p:cNvGrpSpPr/>
            <p:nvPr/>
          </p:nvGrpSpPr>
          <p:grpSpPr>
            <a:xfrm>
              <a:off x="9786970" y="6415918"/>
              <a:ext cx="500030" cy="442106"/>
              <a:chOff x="0" y="-38100"/>
              <a:chExt cx="812800" cy="850900"/>
            </a:xfrm>
          </p:grpSpPr>
          <p:sp>
            <p:nvSpPr>
              <p:cNvPr id="109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110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7" name="Group 12"/>
            <p:cNvGrpSpPr/>
            <p:nvPr/>
          </p:nvGrpSpPr>
          <p:grpSpPr>
            <a:xfrm flipV="1">
              <a:off x="0" y="6286520"/>
              <a:ext cx="9795295" cy="220632"/>
              <a:chOff x="0" y="0"/>
              <a:chExt cx="812800" cy="2306314"/>
            </a:xfrm>
          </p:grpSpPr>
          <p:sp>
            <p:nvSpPr>
              <p:cNvPr id="107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108" name="TextBox 14"/>
              <p:cNvSpPr txBox="1"/>
              <p:nvPr/>
            </p:nvSpPr>
            <p:spPr>
              <a:xfrm>
                <a:off x="0" y="1455412"/>
                <a:ext cx="812800" cy="85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sp>
          <p:nvSpPr>
            <p:cNvPr id="104" name="TextBox 103"/>
            <p:cNvSpPr txBox="1"/>
            <p:nvPr/>
          </p:nvSpPr>
          <p:spPr>
            <a:xfrm>
              <a:off x="7858180" y="6215082"/>
              <a:ext cx="242885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8"/>
                </a:lnSpc>
                <a:spcBef>
                  <a:spcPct val="0"/>
                </a:spcBef>
              </a:pPr>
              <a:r>
                <a:rPr lang="en-US" sz="900" b="1" dirty="0" smtClean="0">
                  <a:solidFill>
                    <a:schemeClr val="bg1"/>
                  </a:solidFill>
                  <a:latin typeface="Times New Roman" pitchFamily="18" charset="0"/>
                  <a:ea typeface="Open Sans"/>
                  <a:cs typeface="Times New Roman" pitchFamily="18" charset="0"/>
                  <a:sym typeface="Open Sans"/>
                </a:rPr>
                <a:t>AR751:THESIS/DISSERTATION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  <p:sp>
          <p:nvSpPr>
            <p:cNvPr id="105" name="Footer Placeholder 36"/>
            <p:cNvSpPr txBox="1">
              <a:spLocks/>
            </p:cNvSpPr>
            <p:nvPr/>
          </p:nvSpPr>
          <p:spPr>
            <a:xfrm>
              <a:off x="685824" y="6357958"/>
              <a:ext cx="7886700" cy="428604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/>
            <a:p>
              <a:pPr lvl="0"/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TOPIC: </a:t>
              </a:r>
              <a:r>
                <a:rPr lang="en-IN" sz="800" dirty="0" smtClean="0">
                  <a:solidFill>
                    <a:schemeClr val="bg2">
                      <a:lumMod val="1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Low-Carbon Water Utility &amp; Municipal Waste Management plan for JNAC, Jamshedpur 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7858180" y="6491563"/>
              <a:ext cx="2428856" cy="764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RAM KUMAR , MUP/10002/23</a:t>
              </a:r>
            </a:p>
            <a:p>
              <a:r>
                <a:rPr lang="en-US" sz="900" dirty="0" smtClean="0">
                  <a:solidFill>
                    <a:schemeClr val="bg1"/>
                  </a:solidFill>
                </a:rPr>
                <a:t>SEM-IV , MUP 2023-25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8" name="TextBox 127"/>
          <p:cNvSpPr txBox="1"/>
          <p:nvPr/>
        </p:nvSpPr>
        <p:spPr>
          <a:xfrm>
            <a:off x="9786970" y="6500834"/>
            <a:ext cx="5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1</a:t>
            </a:r>
            <a:r>
              <a:rPr lang="en-IN" dirty="0" smtClean="0">
                <a:solidFill>
                  <a:schemeClr val="bg1"/>
                </a:solidFill>
              </a:rPr>
              <a:t>6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5214938" y="5572140"/>
            <a:ext cx="368562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i="1" dirty="0" smtClean="0"/>
              <a:t>(Source: </a:t>
            </a:r>
            <a:r>
              <a:rPr lang="en-IN" sz="800" dirty="0" smtClean="0"/>
              <a:t>Perez et.al.,2018; </a:t>
            </a:r>
            <a:r>
              <a:rPr lang="en-IN" sz="800" dirty="0" err="1" smtClean="0"/>
              <a:t>Boldrin</a:t>
            </a:r>
            <a:r>
              <a:rPr lang="en-IN" sz="800" dirty="0" smtClean="0"/>
              <a:t> et.al.,2019; </a:t>
            </a:r>
            <a:r>
              <a:rPr lang="en-IN" sz="800" dirty="0" err="1" smtClean="0"/>
              <a:t>Anchal</a:t>
            </a:r>
            <a:r>
              <a:rPr lang="en-IN" sz="800" dirty="0" smtClean="0"/>
              <a:t> Sharma et.al.,2023;zhou,2023</a:t>
            </a:r>
            <a:r>
              <a:rPr lang="en-IN" sz="800" i="1" dirty="0" smtClean="0"/>
              <a:t>)</a:t>
            </a:r>
            <a:endParaRPr lang="en-IN" sz="800" dirty="0"/>
          </a:p>
        </p:txBody>
      </p:sp>
      <p:sp>
        <p:nvSpPr>
          <p:cNvPr id="129" name="Rectangle 128"/>
          <p:cNvSpPr/>
          <p:nvPr/>
        </p:nvSpPr>
        <p:spPr>
          <a:xfrm>
            <a:off x="4071930" y="5572140"/>
            <a:ext cx="101983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dirty="0" smtClean="0">
                <a:solidFill>
                  <a:schemeClr val="accent1"/>
                </a:solidFill>
              </a:rPr>
              <a:t>Fig06: Methodology</a:t>
            </a:r>
            <a:endParaRPr lang="en-IN" sz="800" dirty="0">
              <a:solidFill>
                <a:schemeClr val="accent1"/>
              </a:solidFill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143632" y="3429000"/>
            <a:ext cx="1714512" cy="1428760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8" name="Rectangle 147"/>
          <p:cNvSpPr/>
          <p:nvPr/>
        </p:nvSpPr>
        <p:spPr>
          <a:xfrm>
            <a:off x="3786177" y="2428868"/>
            <a:ext cx="1714512" cy="2428892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" name="Rounded Rectangle 135"/>
          <p:cNvSpPr/>
          <p:nvPr/>
        </p:nvSpPr>
        <p:spPr>
          <a:xfrm>
            <a:off x="714344" y="4333552"/>
            <a:ext cx="1714512" cy="48986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3" name="Rounded Rectangle 162"/>
          <p:cNvSpPr/>
          <p:nvPr/>
        </p:nvSpPr>
        <p:spPr>
          <a:xfrm>
            <a:off x="714345" y="2001371"/>
            <a:ext cx="1714512" cy="16581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6" name="TextBox 165"/>
          <p:cNvSpPr txBox="1"/>
          <p:nvPr/>
        </p:nvSpPr>
        <p:spPr>
          <a:xfrm>
            <a:off x="642906" y="1969463"/>
            <a:ext cx="18573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dirty="0" smtClean="0"/>
              <a:t>GOAL &amp; SCOPE DEFINITION</a:t>
            </a:r>
            <a:endParaRPr lang="en-IN" sz="1000" dirty="0"/>
          </a:p>
        </p:txBody>
      </p:sp>
      <p:sp>
        <p:nvSpPr>
          <p:cNvPr id="185" name="Rounded Rectangle 184"/>
          <p:cNvSpPr/>
          <p:nvPr/>
        </p:nvSpPr>
        <p:spPr>
          <a:xfrm>
            <a:off x="3786176" y="2428868"/>
            <a:ext cx="1714512" cy="48986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6" name="TextBox 185"/>
          <p:cNvSpPr txBox="1"/>
          <p:nvPr/>
        </p:nvSpPr>
        <p:spPr>
          <a:xfrm>
            <a:off x="3786176" y="2381572"/>
            <a:ext cx="17145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BASELINE CARBON FOOTPRINT ASSESSMENT </a:t>
            </a:r>
            <a:r>
              <a:rPr lang="en-IN" sz="800" dirty="0" smtClean="0"/>
              <a:t>LCA USING </a:t>
            </a:r>
            <a:r>
              <a:rPr lang="en-IN" sz="800" dirty="0" err="1" smtClean="0"/>
              <a:t>OpenLCA</a:t>
            </a:r>
            <a:r>
              <a:rPr lang="en-IN" sz="800" dirty="0" smtClean="0"/>
              <a:t>  </a:t>
            </a:r>
            <a:endParaRPr lang="en-IN" sz="800" dirty="0"/>
          </a:p>
        </p:txBody>
      </p:sp>
      <p:sp>
        <p:nvSpPr>
          <p:cNvPr id="233" name="Rounded Rectangle 232"/>
          <p:cNvSpPr/>
          <p:nvPr/>
        </p:nvSpPr>
        <p:spPr>
          <a:xfrm>
            <a:off x="6143632" y="1501304"/>
            <a:ext cx="1714512" cy="50006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4" name="TextBox 233"/>
          <p:cNvSpPr txBox="1"/>
          <p:nvPr/>
        </p:nvSpPr>
        <p:spPr>
          <a:xfrm>
            <a:off x="6143632" y="1501304"/>
            <a:ext cx="171451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SENSITIVITY ANALYSIS</a:t>
            </a:r>
          </a:p>
          <a:p>
            <a:pPr algn="ctr"/>
            <a:r>
              <a:rPr lang="en-IN" sz="800" dirty="0" smtClean="0"/>
              <a:t>(</a:t>
            </a:r>
            <a:r>
              <a:rPr lang="en-IN" sz="800" dirty="0" err="1" smtClean="0"/>
              <a:t>Montecarlo</a:t>
            </a:r>
            <a:r>
              <a:rPr lang="en-IN" sz="800" dirty="0" smtClean="0"/>
              <a:t> Simulation using </a:t>
            </a:r>
            <a:r>
              <a:rPr lang="en-IN" sz="800" dirty="0" err="1" smtClean="0"/>
              <a:t>OpenLCA</a:t>
            </a:r>
            <a:r>
              <a:rPr lang="en-IN" sz="800" dirty="0" smtClean="0"/>
              <a:t> )</a:t>
            </a:r>
            <a:endParaRPr lang="en-IN" sz="800" dirty="0"/>
          </a:p>
        </p:txBody>
      </p:sp>
      <p:sp>
        <p:nvSpPr>
          <p:cNvPr id="236" name="Rectangle 235"/>
          <p:cNvSpPr/>
          <p:nvPr/>
        </p:nvSpPr>
        <p:spPr>
          <a:xfrm>
            <a:off x="714344" y="1501304"/>
            <a:ext cx="1714512" cy="1428760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3" name="Rounded Rectangle 242"/>
          <p:cNvSpPr/>
          <p:nvPr/>
        </p:nvSpPr>
        <p:spPr>
          <a:xfrm>
            <a:off x="714345" y="2247592"/>
            <a:ext cx="1714512" cy="16581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4" name="TextBox 243"/>
          <p:cNvSpPr txBox="1"/>
          <p:nvPr/>
        </p:nvSpPr>
        <p:spPr>
          <a:xfrm>
            <a:off x="571468" y="2215684"/>
            <a:ext cx="2000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dirty="0" smtClean="0"/>
              <a:t>FUNCTIONAL UNIT DEFINITION</a:t>
            </a:r>
            <a:endParaRPr lang="en-IN" sz="1000" dirty="0"/>
          </a:p>
        </p:txBody>
      </p:sp>
      <p:sp>
        <p:nvSpPr>
          <p:cNvPr id="245" name="Rounded Rectangle 244"/>
          <p:cNvSpPr/>
          <p:nvPr/>
        </p:nvSpPr>
        <p:spPr>
          <a:xfrm>
            <a:off x="714345" y="2501437"/>
            <a:ext cx="1714512" cy="16581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6" name="TextBox 245"/>
          <p:cNvSpPr txBox="1"/>
          <p:nvPr/>
        </p:nvSpPr>
        <p:spPr>
          <a:xfrm>
            <a:off x="642906" y="2469529"/>
            <a:ext cx="18573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dirty="0" smtClean="0"/>
              <a:t>SYSTEM BOUNDARY SETTING</a:t>
            </a:r>
            <a:endParaRPr lang="en-IN" sz="1000" dirty="0"/>
          </a:p>
        </p:txBody>
      </p:sp>
      <p:sp>
        <p:nvSpPr>
          <p:cNvPr id="247" name="Rounded Rectangle 246"/>
          <p:cNvSpPr/>
          <p:nvPr/>
        </p:nvSpPr>
        <p:spPr>
          <a:xfrm>
            <a:off x="714345" y="2764250"/>
            <a:ext cx="1714512" cy="16581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8" name="TextBox 247"/>
          <p:cNvSpPr txBox="1"/>
          <p:nvPr/>
        </p:nvSpPr>
        <p:spPr>
          <a:xfrm>
            <a:off x="571468" y="2715750"/>
            <a:ext cx="2000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dirty="0" smtClean="0"/>
              <a:t>REFERENCE FLOW DEFINITION</a:t>
            </a:r>
            <a:endParaRPr lang="en-IN" sz="1000" dirty="0"/>
          </a:p>
        </p:txBody>
      </p:sp>
      <p:sp>
        <p:nvSpPr>
          <p:cNvPr id="261" name="Rounded Rectangle 260"/>
          <p:cNvSpPr/>
          <p:nvPr/>
        </p:nvSpPr>
        <p:spPr>
          <a:xfrm>
            <a:off x="3857616" y="5072074"/>
            <a:ext cx="500066" cy="2857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2" name="TextBox 261"/>
          <p:cNvSpPr txBox="1"/>
          <p:nvPr/>
        </p:nvSpPr>
        <p:spPr>
          <a:xfrm>
            <a:off x="3786177" y="5072074"/>
            <a:ext cx="6429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OBJ-02</a:t>
            </a:r>
            <a:endParaRPr lang="en-IN" dirty="0"/>
          </a:p>
        </p:txBody>
      </p:sp>
      <p:sp>
        <p:nvSpPr>
          <p:cNvPr id="269" name="Rounded Rectangle 268"/>
          <p:cNvSpPr/>
          <p:nvPr/>
        </p:nvSpPr>
        <p:spPr>
          <a:xfrm>
            <a:off x="4857748" y="5072074"/>
            <a:ext cx="500066" cy="28575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0" name="TextBox 269"/>
          <p:cNvSpPr txBox="1"/>
          <p:nvPr/>
        </p:nvSpPr>
        <p:spPr>
          <a:xfrm>
            <a:off x="4786310" y="5072074"/>
            <a:ext cx="6429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OBJ-03</a:t>
            </a:r>
            <a:endParaRPr lang="en-IN" dirty="0"/>
          </a:p>
        </p:txBody>
      </p:sp>
      <p:cxnSp>
        <p:nvCxnSpPr>
          <p:cNvPr id="276" name="Straight Arrow Connector 275"/>
          <p:cNvCxnSpPr>
            <a:stCxn id="233" idx="2"/>
            <a:endCxn id="139" idx="0"/>
          </p:cNvCxnSpPr>
          <p:nvPr/>
        </p:nvCxnSpPr>
        <p:spPr>
          <a:xfrm rot="5400000">
            <a:off x="6791355" y="2210903"/>
            <a:ext cx="419067" cy="15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1" name="Rounded Rectangle 280"/>
          <p:cNvSpPr/>
          <p:nvPr/>
        </p:nvSpPr>
        <p:spPr>
          <a:xfrm>
            <a:off x="6715136" y="5072074"/>
            <a:ext cx="500066" cy="28575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2" name="TextBox 281"/>
          <p:cNvSpPr txBox="1"/>
          <p:nvPr/>
        </p:nvSpPr>
        <p:spPr>
          <a:xfrm>
            <a:off x="6643698" y="5072074"/>
            <a:ext cx="6429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OBJ-04</a:t>
            </a:r>
            <a:endParaRPr lang="en-IN" dirty="0"/>
          </a:p>
        </p:txBody>
      </p:sp>
      <p:sp>
        <p:nvSpPr>
          <p:cNvPr id="297" name="TextBox 296"/>
          <p:cNvSpPr txBox="1"/>
          <p:nvPr/>
        </p:nvSpPr>
        <p:spPr>
          <a:xfrm>
            <a:off x="714344" y="4349929"/>
            <a:ext cx="171451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DATA COLLECTION</a:t>
            </a:r>
          </a:p>
          <a:p>
            <a:pPr algn="ctr"/>
            <a:r>
              <a:rPr lang="en-IN" sz="800" dirty="0" smtClean="0"/>
              <a:t>(TUISL,JNAC)</a:t>
            </a:r>
          </a:p>
          <a:p>
            <a:pPr algn="ctr"/>
            <a:endParaRPr lang="en-IN" sz="800" dirty="0"/>
          </a:p>
        </p:txBody>
      </p:sp>
      <p:cxnSp>
        <p:nvCxnSpPr>
          <p:cNvPr id="153" name="Straight Arrow Connector 152"/>
          <p:cNvCxnSpPr/>
          <p:nvPr/>
        </p:nvCxnSpPr>
        <p:spPr>
          <a:xfrm rot="5400000">
            <a:off x="1531572" y="1959754"/>
            <a:ext cx="81644" cy="158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642906" y="1500174"/>
            <a:ext cx="285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dirty="0" smtClean="0">
                <a:solidFill>
                  <a:schemeClr val="bg1"/>
                </a:solidFill>
              </a:rPr>
              <a:t>06</a:t>
            </a:r>
            <a:endParaRPr lang="en-IN" sz="800" dirty="0">
              <a:solidFill>
                <a:schemeClr val="bg1"/>
              </a:solidFill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642906" y="4333552"/>
            <a:ext cx="285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dirty="0" smtClean="0">
                <a:solidFill>
                  <a:schemeClr val="bg1"/>
                </a:solidFill>
              </a:rPr>
              <a:t>07</a:t>
            </a:r>
            <a:endParaRPr lang="en-IN" sz="800" dirty="0">
              <a:solidFill>
                <a:schemeClr val="bg1"/>
              </a:solidFill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3729011" y="1500174"/>
            <a:ext cx="285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dirty="0" smtClean="0">
                <a:solidFill>
                  <a:schemeClr val="bg1"/>
                </a:solidFill>
              </a:rPr>
              <a:t>08</a:t>
            </a:r>
            <a:endParaRPr lang="en-IN" sz="800" dirty="0">
              <a:solidFill>
                <a:schemeClr val="bg1"/>
              </a:solidFill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6086467" y="1500174"/>
            <a:ext cx="285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dirty="0" smtClean="0">
                <a:solidFill>
                  <a:schemeClr val="bg1"/>
                </a:solidFill>
              </a:rPr>
              <a:t>09</a:t>
            </a:r>
            <a:endParaRPr lang="en-IN" sz="800" dirty="0">
              <a:solidFill>
                <a:schemeClr val="bg1"/>
              </a:solidFill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6086467" y="2214554"/>
            <a:ext cx="285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dirty="0" smtClean="0">
                <a:solidFill>
                  <a:schemeClr val="bg1"/>
                </a:solidFill>
              </a:rPr>
              <a:t>10</a:t>
            </a:r>
            <a:endParaRPr lang="en-IN" sz="8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6072194" y="3999374"/>
            <a:ext cx="285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dirty="0" smtClean="0">
                <a:solidFill>
                  <a:schemeClr val="bg1"/>
                </a:solidFill>
              </a:rPr>
              <a:t>11</a:t>
            </a:r>
            <a:endParaRPr lang="en-IN" sz="800" dirty="0">
              <a:solidFill>
                <a:schemeClr val="bg1"/>
              </a:solidFill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8501086" y="3857628"/>
            <a:ext cx="285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dirty="0" smtClean="0">
                <a:solidFill>
                  <a:schemeClr val="bg1"/>
                </a:solidFill>
              </a:rPr>
              <a:t>12</a:t>
            </a:r>
            <a:endParaRPr lang="en-IN" sz="800" dirty="0">
              <a:solidFill>
                <a:schemeClr val="bg1"/>
              </a:solidFill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6072194" y="3429000"/>
            <a:ext cx="357190" cy="214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dirty="0" smtClean="0">
                <a:solidFill>
                  <a:schemeClr val="bg1"/>
                </a:solidFill>
              </a:rPr>
              <a:t>11a</a:t>
            </a:r>
            <a:endParaRPr lang="en-IN" sz="800" dirty="0">
              <a:solidFill>
                <a:schemeClr val="bg1"/>
              </a:solidFill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6072194" y="4357694"/>
            <a:ext cx="3571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dirty="0" smtClean="0">
                <a:solidFill>
                  <a:schemeClr val="bg1"/>
                </a:solidFill>
              </a:rPr>
              <a:t>11b</a:t>
            </a:r>
            <a:endParaRPr lang="en-IN" sz="800" dirty="0">
              <a:solidFill>
                <a:schemeClr val="bg1"/>
              </a:solidFill>
            </a:endParaRPr>
          </a:p>
        </p:txBody>
      </p:sp>
      <p:cxnSp>
        <p:nvCxnSpPr>
          <p:cNvPr id="181" name="Straight Arrow Connector 180"/>
          <p:cNvCxnSpPr>
            <a:stCxn id="248" idx="2"/>
            <a:endCxn id="297" idx="0"/>
          </p:cNvCxnSpPr>
          <p:nvPr/>
        </p:nvCxnSpPr>
        <p:spPr>
          <a:xfrm rot="5400000">
            <a:off x="877621" y="3655950"/>
            <a:ext cx="1387958" cy="15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3" name="Elbow Connector 182"/>
          <p:cNvCxnSpPr>
            <a:stCxn id="297" idx="3"/>
          </p:cNvCxnSpPr>
          <p:nvPr/>
        </p:nvCxnSpPr>
        <p:spPr>
          <a:xfrm flipV="1">
            <a:off x="2428856" y="1754090"/>
            <a:ext cx="1285882" cy="2849755"/>
          </a:xfrm>
          <a:prstGeom prst="bentConnector3">
            <a:avLst>
              <a:gd name="adj1" fmla="val 35185"/>
            </a:avLst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>
            <a:stCxn id="48" idx="3"/>
            <a:endCxn id="234" idx="1"/>
          </p:cNvCxnSpPr>
          <p:nvPr/>
        </p:nvCxnSpPr>
        <p:spPr>
          <a:xfrm>
            <a:off x="5500688" y="1754090"/>
            <a:ext cx="642944" cy="113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>
            <a:stCxn id="140" idx="2"/>
            <a:endCxn id="131" idx="0"/>
          </p:cNvCxnSpPr>
          <p:nvPr/>
        </p:nvCxnSpPr>
        <p:spPr>
          <a:xfrm rot="5400000">
            <a:off x="6741537" y="3169649"/>
            <a:ext cx="518702" cy="15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8" name="Elbow Connector 197"/>
          <p:cNvCxnSpPr>
            <a:stCxn id="48" idx="2"/>
            <a:endCxn id="186" idx="0"/>
          </p:cNvCxnSpPr>
          <p:nvPr/>
        </p:nvCxnSpPr>
        <p:spPr>
          <a:xfrm rot="16200000" flipH="1">
            <a:off x="4456649" y="2194787"/>
            <a:ext cx="373567" cy="1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90000"/>
              </a:schemeClr>
            </a:solidFill>
            <a:prstDash val="sysDash"/>
            <a:headEnd type="arrow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4" name="Rounded Rectangle 203"/>
          <p:cNvSpPr/>
          <p:nvPr/>
        </p:nvSpPr>
        <p:spPr>
          <a:xfrm>
            <a:off x="3786178" y="3071810"/>
            <a:ext cx="1714512" cy="48986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8" name="TextBox 207"/>
          <p:cNvSpPr txBox="1"/>
          <p:nvPr/>
        </p:nvSpPr>
        <p:spPr>
          <a:xfrm>
            <a:off x="3786178" y="3000372"/>
            <a:ext cx="171451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TREND ANALYSIS &amp; GAP IDENTIFICATION</a:t>
            </a:r>
          </a:p>
          <a:p>
            <a:pPr algn="ctr"/>
            <a:r>
              <a:rPr lang="en-IN" sz="800" dirty="0" smtClean="0"/>
              <a:t>(CURRENT SCENARIO &amp; NDC’s</a:t>
            </a:r>
            <a:r>
              <a:rPr lang="en-IN" dirty="0" smtClean="0"/>
              <a:t>)</a:t>
            </a:r>
            <a:endParaRPr lang="en-IN" dirty="0"/>
          </a:p>
        </p:txBody>
      </p:sp>
      <p:sp>
        <p:nvSpPr>
          <p:cNvPr id="210" name="Rectangle 209"/>
          <p:cNvSpPr/>
          <p:nvPr/>
        </p:nvSpPr>
        <p:spPr>
          <a:xfrm>
            <a:off x="3714740" y="1428736"/>
            <a:ext cx="1857388" cy="3500462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4" name="TextBox 223"/>
          <p:cNvSpPr txBox="1"/>
          <p:nvPr/>
        </p:nvSpPr>
        <p:spPr>
          <a:xfrm>
            <a:off x="6086467" y="2427738"/>
            <a:ext cx="285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dirty="0" smtClean="0">
                <a:solidFill>
                  <a:schemeClr val="bg1"/>
                </a:solidFill>
              </a:rPr>
              <a:t>10</a:t>
            </a:r>
            <a:endParaRPr lang="en-IN" sz="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0" y="0"/>
            <a:ext cx="578644" cy="6858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grpSp>
        <p:nvGrpSpPr>
          <p:cNvPr id="3" name="Group 16"/>
          <p:cNvGrpSpPr/>
          <p:nvPr/>
        </p:nvGrpSpPr>
        <p:grpSpPr>
          <a:xfrm>
            <a:off x="0" y="5143500"/>
            <a:ext cx="10287000" cy="1714500"/>
            <a:chOff x="0" y="0"/>
            <a:chExt cx="2895466" cy="4071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895466" cy="407175"/>
            </a:xfrm>
            <a:custGeom>
              <a:avLst/>
              <a:gdLst/>
              <a:ahLst/>
              <a:cxnLst/>
              <a:rect l="l" t="t" r="r" b="b"/>
              <a:pathLst>
                <a:path w="2895466" h="407175">
                  <a:moveTo>
                    <a:pt x="0" y="0"/>
                  </a:moveTo>
                  <a:lnTo>
                    <a:pt x="2895466" y="0"/>
                  </a:lnTo>
                  <a:lnTo>
                    <a:pt x="2895466" y="407175"/>
                  </a:lnTo>
                  <a:lnTo>
                    <a:pt x="0" y="407175"/>
                  </a:lnTo>
                  <a:close/>
                </a:path>
              </a:pathLst>
            </a:custGeom>
            <a:solidFill>
              <a:srgbClr val="827D72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895466" cy="445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0" y="2408399"/>
            <a:ext cx="10287000" cy="4490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6600" dirty="0" smtClean="0">
                <a:solidFill>
                  <a:srgbClr val="B4AD9D"/>
                </a:solidFill>
                <a:latin typeface="Inter Bold"/>
                <a:ea typeface="Inter Bold"/>
                <a:cs typeface="Inter Bold"/>
                <a:sym typeface="Inter Bold"/>
              </a:rPr>
              <a:t>WATER CYCLE</a:t>
            </a:r>
            <a:endParaRPr lang="en-US" sz="6600" dirty="0">
              <a:solidFill>
                <a:srgbClr val="B4AD9D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pSp>
        <p:nvGrpSpPr>
          <p:cNvPr id="4" name="Group 10"/>
          <p:cNvGrpSpPr/>
          <p:nvPr/>
        </p:nvGrpSpPr>
        <p:grpSpPr>
          <a:xfrm>
            <a:off x="0" y="6184945"/>
            <a:ext cx="10287036" cy="1101707"/>
            <a:chOff x="0" y="6184945"/>
            <a:chExt cx="10287036" cy="1101707"/>
          </a:xfrm>
        </p:grpSpPr>
        <p:grpSp>
          <p:nvGrpSpPr>
            <p:cNvPr id="5" name="Group 16"/>
            <p:cNvGrpSpPr/>
            <p:nvPr/>
          </p:nvGrpSpPr>
          <p:grpSpPr>
            <a:xfrm>
              <a:off x="7858144" y="6184945"/>
              <a:ext cx="2428856" cy="673055"/>
              <a:chOff x="0" y="-38100"/>
              <a:chExt cx="812800" cy="850900"/>
            </a:xfrm>
          </p:grpSpPr>
          <p:sp>
            <p:nvSpPr>
              <p:cNvPr id="25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7D72"/>
              </a:solidFill>
            </p:spPr>
          </p:sp>
          <p:sp>
            <p:nvSpPr>
              <p:cNvPr id="26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6" name="Group 12"/>
            <p:cNvGrpSpPr/>
            <p:nvPr/>
          </p:nvGrpSpPr>
          <p:grpSpPr>
            <a:xfrm>
              <a:off x="9786970" y="6415918"/>
              <a:ext cx="500030" cy="442106"/>
              <a:chOff x="0" y="-38100"/>
              <a:chExt cx="812800" cy="850900"/>
            </a:xfrm>
          </p:grpSpPr>
          <p:sp>
            <p:nvSpPr>
              <p:cNvPr id="2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24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7" name="Group 12"/>
            <p:cNvGrpSpPr/>
            <p:nvPr/>
          </p:nvGrpSpPr>
          <p:grpSpPr>
            <a:xfrm flipV="1">
              <a:off x="0" y="6286520"/>
              <a:ext cx="9795295" cy="220632"/>
              <a:chOff x="0" y="0"/>
              <a:chExt cx="812800" cy="2306314"/>
            </a:xfrm>
          </p:grpSpPr>
          <p:sp>
            <p:nvSpPr>
              <p:cNvPr id="21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22" name="TextBox 14"/>
              <p:cNvSpPr txBox="1"/>
              <p:nvPr/>
            </p:nvSpPr>
            <p:spPr>
              <a:xfrm>
                <a:off x="0" y="1455412"/>
                <a:ext cx="812800" cy="85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7858180" y="6215082"/>
              <a:ext cx="242885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8"/>
                </a:lnSpc>
                <a:spcBef>
                  <a:spcPct val="0"/>
                </a:spcBef>
              </a:pPr>
              <a:r>
                <a:rPr lang="en-US" sz="900" b="1" dirty="0" smtClean="0">
                  <a:solidFill>
                    <a:schemeClr val="bg1"/>
                  </a:solidFill>
                  <a:latin typeface="Times New Roman" pitchFamily="18" charset="0"/>
                  <a:ea typeface="Open Sans"/>
                  <a:cs typeface="Times New Roman" pitchFamily="18" charset="0"/>
                  <a:sym typeface="Open Sans"/>
                </a:rPr>
                <a:t>AR751:THESIS/DISSERTATION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858180" y="6491563"/>
              <a:ext cx="2428856" cy="795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RAM KUMAR , MUP/10002/23</a:t>
              </a:r>
            </a:p>
            <a:p>
              <a:r>
                <a:rPr lang="en-US" sz="900" dirty="0" smtClean="0">
                  <a:solidFill>
                    <a:schemeClr val="bg1"/>
                  </a:solidFill>
                </a:rPr>
                <a:t>SEM-IV , MUP 2023-25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dirty="0">
                <a:solidFill>
                  <a:srgbClr val="FF0000"/>
                </a:solidFill>
              </a:endParaRPr>
            </a:p>
          </p:txBody>
        </p:sp>
      </p:grpSp>
      <p:sp>
        <p:nvSpPr>
          <p:cNvPr id="29" name="Footer Placeholder 36"/>
          <p:cNvSpPr txBox="1">
            <a:spLocks/>
          </p:cNvSpPr>
          <p:nvPr/>
        </p:nvSpPr>
        <p:spPr>
          <a:xfrm>
            <a:off x="614386" y="6357958"/>
            <a:ext cx="7886700" cy="428604"/>
          </a:xfrm>
          <a:prstGeom prst="rect">
            <a:avLst/>
          </a:prstGeom>
          <a:ln>
            <a:noFill/>
          </a:ln>
        </p:spPr>
        <p:txBody>
          <a:bodyPr vert="horz" lIns="54864" tIns="27432" rIns="54864" bIns="27432" rtlCol="0" anchor="ctr"/>
          <a:lstStyle/>
          <a:p>
            <a:pPr lvl="0"/>
            <a:r>
              <a:rPr lang="en-IN" sz="800" b="1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TOPIC: </a:t>
            </a:r>
            <a:r>
              <a:rPr lang="en-IN" sz="8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Low-Carbon Water Utility &amp; Municipal Waste Management plan for JNAC, Jamshedpur 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/>
          <p:nvPr/>
        </p:nvGrpSpPr>
        <p:grpSpPr>
          <a:xfrm>
            <a:off x="0" y="0"/>
            <a:ext cx="578644" cy="6858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53" name="TextBox 23"/>
          <p:cNvSpPr txBox="1"/>
          <p:nvPr/>
        </p:nvSpPr>
        <p:spPr>
          <a:xfrm>
            <a:off x="714380" y="285728"/>
            <a:ext cx="964409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DATA COLLECTION</a:t>
            </a:r>
            <a:endParaRPr lang="en-IN" sz="20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29582" y="6211669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8"/>
              </a:lnSpc>
              <a:spcBef>
                <a:spcPct val="0"/>
              </a:spcBef>
            </a:pPr>
            <a:r>
              <a:rPr lang="en-US" sz="900" b="1" dirty="0" smtClean="0">
                <a:solidFill>
                  <a:schemeClr val="bg1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rPr>
              <a:t>DISSERTATION &amp; PLANNING SEMINAR</a:t>
            </a: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714344" y="571480"/>
            <a:ext cx="9572656" cy="114320"/>
            <a:chOff x="0" y="0"/>
            <a:chExt cx="812800" cy="812800"/>
          </a:xfrm>
        </p:grpSpPr>
        <p:sp>
          <p:nvSpPr>
            <p:cNvPr id="45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46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grpSp>
        <p:nvGrpSpPr>
          <p:cNvPr id="4" name="Group 98"/>
          <p:cNvGrpSpPr/>
          <p:nvPr/>
        </p:nvGrpSpPr>
        <p:grpSpPr>
          <a:xfrm>
            <a:off x="0" y="6184945"/>
            <a:ext cx="10287036" cy="1070930"/>
            <a:chOff x="0" y="6184945"/>
            <a:chExt cx="10287036" cy="1070930"/>
          </a:xfrm>
        </p:grpSpPr>
        <p:grpSp>
          <p:nvGrpSpPr>
            <p:cNvPr id="5" name="Group 16"/>
            <p:cNvGrpSpPr/>
            <p:nvPr/>
          </p:nvGrpSpPr>
          <p:grpSpPr>
            <a:xfrm>
              <a:off x="7858144" y="6184945"/>
              <a:ext cx="2428856" cy="673055"/>
              <a:chOff x="0" y="-38100"/>
              <a:chExt cx="812800" cy="850900"/>
            </a:xfrm>
          </p:grpSpPr>
          <p:sp>
            <p:nvSpPr>
              <p:cNvPr id="111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7D72"/>
              </a:solidFill>
            </p:spPr>
          </p:sp>
          <p:sp>
            <p:nvSpPr>
              <p:cNvPr id="112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6" name="Group 12"/>
            <p:cNvGrpSpPr/>
            <p:nvPr/>
          </p:nvGrpSpPr>
          <p:grpSpPr>
            <a:xfrm>
              <a:off x="9786970" y="6415918"/>
              <a:ext cx="500030" cy="442106"/>
              <a:chOff x="0" y="-38100"/>
              <a:chExt cx="812800" cy="850900"/>
            </a:xfrm>
          </p:grpSpPr>
          <p:sp>
            <p:nvSpPr>
              <p:cNvPr id="109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110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7" name="Group 12"/>
            <p:cNvGrpSpPr/>
            <p:nvPr/>
          </p:nvGrpSpPr>
          <p:grpSpPr>
            <a:xfrm flipV="1">
              <a:off x="0" y="6286520"/>
              <a:ext cx="9795295" cy="220632"/>
              <a:chOff x="0" y="0"/>
              <a:chExt cx="812800" cy="2306314"/>
            </a:xfrm>
          </p:grpSpPr>
          <p:sp>
            <p:nvSpPr>
              <p:cNvPr id="107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108" name="TextBox 14"/>
              <p:cNvSpPr txBox="1"/>
              <p:nvPr/>
            </p:nvSpPr>
            <p:spPr>
              <a:xfrm>
                <a:off x="0" y="1455412"/>
                <a:ext cx="812800" cy="85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sp>
          <p:nvSpPr>
            <p:cNvPr id="104" name="TextBox 103"/>
            <p:cNvSpPr txBox="1"/>
            <p:nvPr/>
          </p:nvSpPr>
          <p:spPr>
            <a:xfrm>
              <a:off x="7858180" y="6215082"/>
              <a:ext cx="242885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8"/>
                </a:lnSpc>
                <a:spcBef>
                  <a:spcPct val="0"/>
                </a:spcBef>
              </a:pPr>
              <a:r>
                <a:rPr lang="en-US" sz="900" b="1" dirty="0" smtClean="0">
                  <a:solidFill>
                    <a:schemeClr val="bg1"/>
                  </a:solidFill>
                  <a:latin typeface="Times New Roman" pitchFamily="18" charset="0"/>
                  <a:ea typeface="Open Sans"/>
                  <a:cs typeface="Times New Roman" pitchFamily="18" charset="0"/>
                  <a:sym typeface="Open Sans"/>
                </a:rPr>
                <a:t>AR751:THESIS/DISSERTATION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  <p:sp>
          <p:nvSpPr>
            <p:cNvPr id="105" name="Footer Placeholder 36"/>
            <p:cNvSpPr txBox="1">
              <a:spLocks/>
            </p:cNvSpPr>
            <p:nvPr/>
          </p:nvSpPr>
          <p:spPr>
            <a:xfrm>
              <a:off x="685824" y="6357958"/>
              <a:ext cx="7886700" cy="428604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/>
            <a:p>
              <a:pPr lvl="0"/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TOPIC: </a:t>
              </a:r>
              <a:r>
                <a:rPr lang="en-IN" sz="800" dirty="0" smtClean="0">
                  <a:solidFill>
                    <a:schemeClr val="bg2">
                      <a:lumMod val="1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Low-Carbon Water Utility &amp; Municipal Waste Management plan for JNAC, Jamshedpur 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7858180" y="6491563"/>
              <a:ext cx="2428856" cy="764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RAM KUMAR , MUP/10002/23</a:t>
              </a:r>
            </a:p>
            <a:p>
              <a:r>
                <a:rPr lang="en-US" sz="900" dirty="0" smtClean="0">
                  <a:solidFill>
                    <a:schemeClr val="bg1"/>
                  </a:solidFill>
                </a:rPr>
                <a:t>SEM-IV , MUP 2023-25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8" name="TextBox 127"/>
          <p:cNvSpPr txBox="1"/>
          <p:nvPr/>
        </p:nvSpPr>
        <p:spPr>
          <a:xfrm>
            <a:off x="9786970" y="6500834"/>
            <a:ext cx="5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18</a:t>
            </a:r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714344" y="780692"/>
            <a:ext cx="8358246" cy="5373157"/>
            <a:chOff x="928656" y="785794"/>
            <a:chExt cx="9001190" cy="5786478"/>
          </a:xfrm>
        </p:grpSpPr>
        <p:sp>
          <p:nvSpPr>
            <p:cNvPr id="145" name="Rounded Rectangle 144"/>
            <p:cNvSpPr/>
            <p:nvPr/>
          </p:nvSpPr>
          <p:spPr>
            <a:xfrm>
              <a:off x="5429252" y="2468399"/>
              <a:ext cx="4500594" cy="214314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6" name="Rounded Rectangle 145"/>
            <p:cNvSpPr/>
            <p:nvPr/>
          </p:nvSpPr>
          <p:spPr>
            <a:xfrm>
              <a:off x="5429252" y="1857364"/>
              <a:ext cx="4500594" cy="214314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5500690" y="2143116"/>
              <a:ext cx="4429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WASTEWATER GENERATION &amp; DISPOSAL TRENDS</a:t>
              </a:r>
              <a:endParaRPr lang="en-IN" sz="1000" dirty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60" name="Rounded Rectangle 159"/>
            <p:cNvSpPr/>
            <p:nvPr/>
          </p:nvSpPr>
          <p:spPr>
            <a:xfrm>
              <a:off x="5429252" y="3539969"/>
              <a:ext cx="4500594" cy="214314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1" name="Rounded Rectangle 160"/>
            <p:cNvSpPr/>
            <p:nvPr/>
          </p:nvSpPr>
          <p:spPr>
            <a:xfrm>
              <a:off x="5429252" y="2928934"/>
              <a:ext cx="4500594" cy="214314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5" name="Rounded Rectangle 164"/>
            <p:cNvSpPr/>
            <p:nvPr/>
          </p:nvSpPr>
          <p:spPr>
            <a:xfrm>
              <a:off x="5500690" y="3214686"/>
              <a:ext cx="4429156" cy="214314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Arrow Connector 95"/>
            <p:cNvCxnSpPr/>
            <p:nvPr/>
          </p:nvCxnSpPr>
          <p:spPr>
            <a:xfrm rot="16200000" flipH="1">
              <a:off x="348223" y="3277192"/>
              <a:ext cx="3429025" cy="17862"/>
            </a:xfrm>
            <a:prstGeom prst="straightConnector1">
              <a:avLst/>
            </a:prstGeom>
            <a:ln>
              <a:solidFill>
                <a:schemeClr val="bg2"/>
              </a:solidFill>
              <a:prstDash val="sysDash"/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97" name="Rounded Rectangle 96"/>
            <p:cNvSpPr/>
            <p:nvPr/>
          </p:nvSpPr>
          <p:spPr>
            <a:xfrm>
              <a:off x="5429252" y="1396829"/>
              <a:ext cx="4500594" cy="214314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8" name="Rounded Rectangle 97"/>
            <p:cNvSpPr/>
            <p:nvPr/>
          </p:nvSpPr>
          <p:spPr>
            <a:xfrm>
              <a:off x="3571862" y="5449674"/>
              <a:ext cx="2357456" cy="48986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9" name="Rounded Rectangle 98"/>
            <p:cNvSpPr/>
            <p:nvPr/>
          </p:nvSpPr>
          <p:spPr>
            <a:xfrm>
              <a:off x="5429252" y="785794"/>
              <a:ext cx="4500594" cy="214314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928656" y="5003076"/>
              <a:ext cx="2214580" cy="48986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928656" y="4992871"/>
              <a:ext cx="1714512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 smtClean="0"/>
                <a:t>DATA ANALYSIS</a:t>
              </a:r>
            </a:p>
            <a:p>
              <a:pPr algn="ctr"/>
              <a:r>
                <a:rPr lang="en-IN" sz="800" dirty="0" smtClean="0"/>
                <a:t>(USING </a:t>
              </a:r>
              <a:r>
                <a:rPr lang="en-IN" sz="800" dirty="0" err="1" smtClean="0"/>
                <a:t>OpenLCA</a:t>
              </a:r>
              <a:r>
                <a:rPr lang="en-IN" sz="800" dirty="0" smtClean="0"/>
                <a:t> 3.0 software and </a:t>
              </a:r>
              <a:r>
                <a:rPr lang="en-IN" sz="800" dirty="0" err="1" smtClean="0"/>
                <a:t>Ecoinvent</a:t>
              </a:r>
              <a:r>
                <a:rPr lang="en-IN" sz="800" dirty="0" smtClean="0"/>
                <a:t> 3.11  Database)</a:t>
              </a:r>
              <a:endParaRPr lang="en-IN" sz="800" dirty="0"/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3571864" y="4163790"/>
              <a:ext cx="2357453" cy="48986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500426" y="5503786"/>
              <a:ext cx="2428892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 smtClean="0"/>
                <a:t>SBT </a:t>
              </a:r>
              <a:r>
                <a:rPr lang="en-IN" sz="800" dirty="0" smtClean="0"/>
                <a:t>BASED</a:t>
              </a:r>
              <a:r>
                <a:rPr lang="en-IN" dirty="0" smtClean="0"/>
                <a:t> TARGET SETTING </a:t>
              </a:r>
            </a:p>
            <a:p>
              <a:pPr algn="ctr"/>
              <a:r>
                <a:rPr lang="en-IN" sz="800" dirty="0" smtClean="0"/>
                <a:t>(SHORT TERM &amp; LONG TERM TARGET)</a:t>
              </a:r>
              <a:endParaRPr lang="en-IN" sz="800" dirty="0"/>
            </a:p>
          </p:txBody>
        </p:sp>
        <p:sp>
          <p:nvSpPr>
            <p:cNvPr id="113" name="Rounded Rectangle 112"/>
            <p:cNvSpPr/>
            <p:nvPr/>
          </p:nvSpPr>
          <p:spPr>
            <a:xfrm>
              <a:off x="3571862" y="6082411"/>
              <a:ext cx="2357456" cy="48986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571862" y="6082411"/>
              <a:ext cx="2357456" cy="464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 smtClean="0"/>
                <a:t>SCENARIO GENERATION &amp; ANALYSIS </a:t>
              </a:r>
              <a:r>
                <a:rPr lang="en-IN" sz="800" dirty="0" smtClean="0"/>
                <a:t>USING </a:t>
              </a:r>
              <a:r>
                <a:rPr lang="en-IN" sz="800" dirty="0" err="1" smtClean="0"/>
                <a:t>OpenLCA</a:t>
              </a:r>
              <a:endParaRPr lang="en-IN" sz="800" dirty="0"/>
            </a:p>
          </p:txBody>
        </p:sp>
        <p:sp>
          <p:nvSpPr>
            <p:cNvPr id="117" name="Rounded Rectangle 116"/>
            <p:cNvSpPr/>
            <p:nvPr/>
          </p:nvSpPr>
          <p:spPr>
            <a:xfrm>
              <a:off x="928657" y="857232"/>
              <a:ext cx="2250295" cy="714380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3571864" y="4143380"/>
              <a:ext cx="2357455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 smtClean="0"/>
                <a:t>BASELINE CARBON FOOTPRINT ASSESSMENT LCA USING </a:t>
              </a:r>
              <a:r>
                <a:rPr lang="en-IN" sz="800" dirty="0" err="1" smtClean="0"/>
                <a:t>OpenLCA</a:t>
              </a:r>
              <a:r>
                <a:rPr lang="en-IN" sz="800" dirty="0" smtClean="0"/>
                <a:t>  3.0 &amp; </a:t>
              </a:r>
              <a:r>
                <a:rPr lang="en-IN" sz="800" dirty="0" err="1" smtClean="0"/>
                <a:t>Ecoinvent</a:t>
              </a:r>
              <a:r>
                <a:rPr lang="en-IN" sz="800" dirty="0" smtClean="0"/>
                <a:t> database 3.11</a:t>
              </a:r>
              <a:endParaRPr lang="en-IN" sz="800" dirty="0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928658" y="946176"/>
              <a:ext cx="221457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DATA COLLECTION</a:t>
              </a:r>
            </a:p>
            <a:p>
              <a:pPr algn="ctr"/>
              <a:r>
                <a:rPr lang="en-IN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(TUISL,JNAC)</a:t>
              </a:r>
            </a:p>
            <a:p>
              <a:pPr algn="ctr"/>
              <a:endParaRPr lang="en-IN" sz="800" dirty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20" name="Rounded Rectangle 119"/>
            <p:cNvSpPr/>
            <p:nvPr/>
          </p:nvSpPr>
          <p:spPr>
            <a:xfrm>
              <a:off x="3571864" y="4793623"/>
              <a:ext cx="2357454" cy="51027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3571864" y="4725089"/>
              <a:ext cx="2357453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 smtClean="0"/>
                <a:t>TREND ANALYSIS &amp; GAP IDENTIFICATION</a:t>
              </a:r>
            </a:p>
            <a:p>
              <a:pPr algn="ctr"/>
              <a:r>
                <a:rPr lang="en-IN" sz="800" dirty="0" smtClean="0"/>
                <a:t>(CURRENT SCENARIO w.r.t. NDC &amp; LT-LEDS</a:t>
              </a:r>
              <a:r>
                <a:rPr lang="en-IN" dirty="0" smtClean="0"/>
                <a:t>)</a:t>
              </a:r>
              <a:endParaRPr lang="en-IN" dirty="0"/>
            </a:p>
          </p:txBody>
        </p:sp>
        <p:sp>
          <p:nvSpPr>
            <p:cNvPr id="122" name="Rounded Rectangle 121"/>
            <p:cNvSpPr/>
            <p:nvPr/>
          </p:nvSpPr>
          <p:spPr>
            <a:xfrm>
              <a:off x="3643303" y="857232"/>
              <a:ext cx="1857388" cy="71438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3643302" y="1095688"/>
              <a:ext cx="18573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GEOGRAPHICAL DATA</a:t>
              </a:r>
              <a:endParaRPr lang="en-IN" dirty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5429252" y="785794"/>
              <a:ext cx="45005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SOURCE &amp; OTHER  CHARACTERISTICS</a:t>
              </a:r>
              <a:endParaRPr lang="en-IN" sz="1000" dirty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32" name="Rounded Rectangle 131"/>
            <p:cNvSpPr/>
            <p:nvPr/>
          </p:nvSpPr>
          <p:spPr>
            <a:xfrm>
              <a:off x="3643303" y="1928802"/>
              <a:ext cx="1857388" cy="71438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3643302" y="2167258"/>
              <a:ext cx="18573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DEMOGRAPHICAL DATA</a:t>
              </a:r>
              <a:endParaRPr lang="en-IN" dirty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34" name="Rounded Rectangle 133"/>
            <p:cNvSpPr/>
            <p:nvPr/>
          </p:nvSpPr>
          <p:spPr>
            <a:xfrm>
              <a:off x="3643303" y="3000372"/>
              <a:ext cx="1857388" cy="71438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3643302" y="3140989"/>
              <a:ext cx="18573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INVENTORY DATA</a:t>
              </a:r>
              <a:endParaRPr lang="en-IN" dirty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37" name="Rounded Rectangle 136"/>
            <p:cNvSpPr/>
            <p:nvPr/>
          </p:nvSpPr>
          <p:spPr>
            <a:xfrm>
              <a:off x="5500690" y="1071546"/>
              <a:ext cx="4429156" cy="214314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5500690" y="1071546"/>
              <a:ext cx="4429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TREATMENT &amp; DISTRIBUTION INFRASTRUCTURE</a:t>
              </a:r>
              <a:endParaRPr lang="en-IN" sz="1000" dirty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5429252" y="1396829"/>
              <a:ext cx="45005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WASTEWATER TREATMENT &amp; DISCHARGE</a:t>
              </a:r>
              <a:endParaRPr lang="en-IN" sz="1000" dirty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5429252" y="1857364"/>
              <a:ext cx="45005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POPULATION &amp; CONSUMPTION PATTERNS</a:t>
              </a:r>
              <a:endParaRPr lang="en-IN" sz="1000" dirty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49" name="Rounded Rectangle 148"/>
            <p:cNvSpPr/>
            <p:nvPr/>
          </p:nvSpPr>
          <p:spPr>
            <a:xfrm>
              <a:off x="5500690" y="2143116"/>
              <a:ext cx="4429156" cy="214314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429252" y="2468399"/>
              <a:ext cx="45005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 smtClean="0"/>
                <a:t>SOCIO-ECONOMIC FACTORS</a:t>
              </a:r>
              <a:endParaRPr lang="en-IN" sz="1000" dirty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5429252" y="2928934"/>
              <a:ext cx="45005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SOURCE &amp; OTHER  CHARACTERISTICS</a:t>
              </a:r>
              <a:endParaRPr lang="en-IN" sz="1000" dirty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5500690" y="3214686"/>
              <a:ext cx="4429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TREATMENT &amp; DISTRIBUTION INFRASTRUCTURE</a:t>
              </a:r>
              <a:endParaRPr lang="en-IN" sz="1000" dirty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5429252" y="3539969"/>
              <a:ext cx="45005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WASTEWATER TREATMENT &amp; DISCHARGE</a:t>
              </a:r>
              <a:endParaRPr lang="en-IN" sz="1000" dirty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cxnSp>
          <p:nvCxnSpPr>
            <p:cNvPr id="171" name="Elbow Connector 170"/>
            <p:cNvCxnSpPr>
              <a:stCxn id="117" idx="3"/>
              <a:endCxn id="122" idx="1"/>
            </p:cNvCxnSpPr>
            <p:nvPr/>
          </p:nvCxnSpPr>
          <p:spPr>
            <a:xfrm>
              <a:off x="3178952" y="1214422"/>
              <a:ext cx="464351" cy="158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2">
                  <a:lumMod val="50000"/>
                </a:schemeClr>
              </a:solidFill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2" name="Shape 171"/>
            <p:cNvCxnSpPr>
              <a:endCxn id="133" idx="1"/>
            </p:cNvCxnSpPr>
            <p:nvPr/>
          </p:nvCxnSpPr>
          <p:spPr>
            <a:xfrm rot="16200000" flipH="1">
              <a:off x="2958606" y="1613366"/>
              <a:ext cx="1083641" cy="285752"/>
            </a:xfrm>
            <a:prstGeom prst="bentConnector2">
              <a:avLst/>
            </a:prstGeom>
            <a:ln>
              <a:solidFill>
                <a:schemeClr val="bg2">
                  <a:lumMod val="50000"/>
                </a:schemeClr>
              </a:solidFill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3" name="Shape 172"/>
            <p:cNvCxnSpPr>
              <a:endCxn id="135" idx="1"/>
            </p:cNvCxnSpPr>
            <p:nvPr/>
          </p:nvCxnSpPr>
          <p:spPr>
            <a:xfrm rot="16200000" flipH="1">
              <a:off x="2471740" y="2100232"/>
              <a:ext cx="2057372" cy="285752"/>
            </a:xfrm>
            <a:prstGeom prst="bentConnector2">
              <a:avLst/>
            </a:prstGeom>
            <a:ln>
              <a:solidFill>
                <a:schemeClr val="bg2">
                  <a:lumMod val="50000"/>
                </a:schemeClr>
              </a:solidFill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4" name="Elbow Connector 173"/>
            <p:cNvCxnSpPr>
              <a:stCxn id="100" idx="3"/>
              <a:endCxn id="121" idx="1"/>
            </p:cNvCxnSpPr>
            <p:nvPr/>
          </p:nvCxnSpPr>
          <p:spPr>
            <a:xfrm flipV="1">
              <a:off x="3143236" y="5025171"/>
              <a:ext cx="428628" cy="22283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2"/>
              </a:solidFill>
              <a:prstDash val="sysDot"/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5" name="Elbow Connector 174"/>
            <p:cNvCxnSpPr>
              <a:stCxn id="100" idx="3"/>
              <a:endCxn id="98" idx="1"/>
            </p:cNvCxnSpPr>
            <p:nvPr/>
          </p:nvCxnSpPr>
          <p:spPr>
            <a:xfrm>
              <a:off x="3143236" y="5248007"/>
              <a:ext cx="428626" cy="4465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2"/>
              </a:solidFill>
              <a:prstDash val="sysDot"/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6" name="Elbow Connector 175"/>
            <p:cNvCxnSpPr>
              <a:stCxn id="100" idx="3"/>
              <a:endCxn id="116" idx="1"/>
            </p:cNvCxnSpPr>
            <p:nvPr/>
          </p:nvCxnSpPr>
          <p:spPr>
            <a:xfrm>
              <a:off x="3143236" y="5248007"/>
              <a:ext cx="428626" cy="106642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2"/>
              </a:solidFill>
              <a:prstDash val="sysDot"/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7" name="Elbow Connector 176"/>
            <p:cNvCxnSpPr>
              <a:stCxn id="100" idx="3"/>
              <a:endCxn id="118" idx="1"/>
            </p:cNvCxnSpPr>
            <p:nvPr/>
          </p:nvCxnSpPr>
          <p:spPr>
            <a:xfrm flipV="1">
              <a:off x="3143236" y="4420379"/>
              <a:ext cx="428628" cy="82762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2"/>
              </a:solidFill>
              <a:prstDash val="sysDot"/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78" name="Rectangle 177"/>
            <p:cNvSpPr/>
            <p:nvPr/>
          </p:nvSpPr>
          <p:spPr>
            <a:xfrm>
              <a:off x="8545048" y="3868618"/>
              <a:ext cx="13692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800" i="1" dirty="0" smtClean="0"/>
                <a:t>(Source: </a:t>
              </a:r>
              <a:r>
                <a:rPr lang="en-IN" sz="800" dirty="0" err="1" smtClean="0"/>
                <a:t>Boldrin</a:t>
              </a:r>
              <a:r>
                <a:rPr lang="en-IN" sz="800" dirty="0" smtClean="0"/>
                <a:t> et.al.,2019;</a:t>
              </a:r>
              <a:r>
                <a:rPr lang="en-IN" sz="800" i="1" dirty="0" smtClean="0"/>
                <a:t>)</a:t>
              </a:r>
              <a:endParaRPr lang="en-IN" sz="8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/>
          <p:nvPr/>
        </p:nvGrpSpPr>
        <p:grpSpPr>
          <a:xfrm>
            <a:off x="0" y="0"/>
            <a:ext cx="578644" cy="6858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53" name="TextBox 23"/>
          <p:cNvSpPr txBox="1"/>
          <p:nvPr/>
        </p:nvSpPr>
        <p:spPr>
          <a:xfrm>
            <a:off x="714380" y="285728"/>
            <a:ext cx="964409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GEOGRAPHICAL SCOPE OF STUDY AREA(JNAC)</a:t>
            </a:r>
            <a:endParaRPr lang="en-IN" sz="20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29582" y="6211669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8"/>
              </a:lnSpc>
              <a:spcBef>
                <a:spcPct val="0"/>
              </a:spcBef>
            </a:pPr>
            <a:r>
              <a:rPr lang="en-US" sz="900" b="1" dirty="0" smtClean="0">
                <a:solidFill>
                  <a:schemeClr val="bg1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rPr>
              <a:t>DISSERTATION &amp; PLANNING SEMINAR</a:t>
            </a: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714344" y="571480"/>
            <a:ext cx="9572656" cy="114320"/>
            <a:chOff x="0" y="0"/>
            <a:chExt cx="812800" cy="812800"/>
          </a:xfrm>
        </p:grpSpPr>
        <p:sp>
          <p:nvSpPr>
            <p:cNvPr id="45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46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grpSp>
        <p:nvGrpSpPr>
          <p:cNvPr id="4" name="Group 22"/>
          <p:cNvGrpSpPr/>
          <p:nvPr/>
        </p:nvGrpSpPr>
        <p:grpSpPr>
          <a:xfrm>
            <a:off x="0" y="6184945"/>
            <a:ext cx="10287036" cy="1070930"/>
            <a:chOff x="0" y="6184945"/>
            <a:chExt cx="10287036" cy="1070930"/>
          </a:xfrm>
        </p:grpSpPr>
        <p:grpSp>
          <p:nvGrpSpPr>
            <p:cNvPr id="5" name="Group 16"/>
            <p:cNvGrpSpPr/>
            <p:nvPr/>
          </p:nvGrpSpPr>
          <p:grpSpPr>
            <a:xfrm>
              <a:off x="7858144" y="6184945"/>
              <a:ext cx="2428856" cy="673055"/>
              <a:chOff x="0" y="-38100"/>
              <a:chExt cx="812800" cy="850900"/>
            </a:xfrm>
          </p:grpSpPr>
          <p:sp>
            <p:nvSpPr>
              <p:cNvPr id="39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7D72"/>
              </a:solidFill>
            </p:spPr>
          </p:sp>
          <p:sp>
            <p:nvSpPr>
              <p:cNvPr id="40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6" name="Group 12"/>
            <p:cNvGrpSpPr/>
            <p:nvPr/>
          </p:nvGrpSpPr>
          <p:grpSpPr>
            <a:xfrm>
              <a:off x="9786970" y="6415918"/>
              <a:ext cx="500030" cy="442106"/>
              <a:chOff x="0" y="-38100"/>
              <a:chExt cx="812800" cy="850900"/>
            </a:xfrm>
          </p:grpSpPr>
          <p:sp>
            <p:nvSpPr>
              <p:cNvPr id="36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8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7" name="Group 12"/>
            <p:cNvGrpSpPr/>
            <p:nvPr/>
          </p:nvGrpSpPr>
          <p:grpSpPr>
            <a:xfrm flipV="1">
              <a:off x="0" y="6286520"/>
              <a:ext cx="9795295" cy="220632"/>
              <a:chOff x="0" y="0"/>
              <a:chExt cx="812800" cy="2306314"/>
            </a:xfrm>
          </p:grpSpPr>
          <p:sp>
            <p:nvSpPr>
              <p:cNvPr id="34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5" name="TextBox 14"/>
              <p:cNvSpPr txBox="1"/>
              <p:nvPr/>
            </p:nvSpPr>
            <p:spPr>
              <a:xfrm>
                <a:off x="0" y="1455412"/>
                <a:ext cx="812800" cy="85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7858180" y="6215082"/>
              <a:ext cx="24288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8"/>
                </a:lnSpc>
                <a:spcBef>
                  <a:spcPct val="0"/>
                </a:spcBef>
              </a:pPr>
              <a:r>
                <a:rPr lang="en-US" sz="900" b="1" dirty="0" smtClean="0">
                  <a:solidFill>
                    <a:schemeClr val="bg1"/>
                  </a:solidFill>
                  <a:latin typeface="Times New Roman" pitchFamily="18" charset="0"/>
                  <a:ea typeface="Open Sans"/>
                  <a:cs typeface="Times New Roman" pitchFamily="18" charset="0"/>
                  <a:sym typeface="Open Sans"/>
                </a:rPr>
                <a:t>AR751:THESIS/DISSERTATION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dirty="0">
                <a:solidFill>
                  <a:srgbClr val="FF0000"/>
                </a:solidFill>
              </a:endParaRPr>
            </a:p>
          </p:txBody>
        </p:sp>
        <p:sp>
          <p:nvSpPr>
            <p:cNvPr id="32" name="Footer Placeholder 36"/>
            <p:cNvSpPr txBox="1">
              <a:spLocks/>
            </p:cNvSpPr>
            <p:nvPr/>
          </p:nvSpPr>
          <p:spPr>
            <a:xfrm>
              <a:off x="614386" y="6357958"/>
              <a:ext cx="7886700" cy="428604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/>
            <a:p>
              <a:pPr lvl="0"/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TOPIC: </a:t>
              </a:r>
              <a:r>
                <a:rPr lang="en-IN" sz="800" dirty="0" smtClean="0">
                  <a:solidFill>
                    <a:schemeClr val="bg2">
                      <a:lumMod val="1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Low-Carbon Water Utility &amp; Municipal Waste Management plan for JNAC, Jamshedpur 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58180" y="6491563"/>
              <a:ext cx="2428856" cy="764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RAM KUMAR , MUP/10002/23</a:t>
              </a:r>
            </a:p>
            <a:p>
              <a:r>
                <a:rPr lang="en-US" sz="900" dirty="0" smtClean="0">
                  <a:solidFill>
                    <a:schemeClr val="bg1"/>
                  </a:solidFill>
                </a:rPr>
                <a:t>SEM-IV , MUP 2023-25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9786970" y="6500834"/>
            <a:ext cx="5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19</a:t>
            </a:r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8" name="Group 27"/>
          <p:cNvGrpSpPr/>
          <p:nvPr/>
        </p:nvGrpSpPr>
        <p:grpSpPr>
          <a:xfrm>
            <a:off x="71401" y="785794"/>
            <a:ext cx="8358247" cy="5660247"/>
            <a:chOff x="22670" y="-88426"/>
            <a:chExt cx="10257495" cy="6946426"/>
          </a:xfrm>
        </p:grpSpPr>
        <p:pic>
          <p:nvPicPr>
            <p:cNvPr id="30" name="Picture 29" descr="master base map B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7250" y="0"/>
              <a:ext cx="8572500" cy="6858000"/>
            </a:xfrm>
            <a:prstGeom prst="rect">
              <a:avLst/>
            </a:prstGeom>
          </p:spPr>
        </p:pic>
        <p:pic>
          <p:nvPicPr>
            <p:cNvPr id="37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857616" y="2357430"/>
              <a:ext cx="357226" cy="3572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2" name="Picture 8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786442" y="2428868"/>
              <a:ext cx="241432" cy="241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3" name="Picture 1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786178" y="4634566"/>
              <a:ext cx="428628" cy="4286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4" name="TextBox 43"/>
            <p:cNvSpPr txBox="1"/>
            <p:nvPr/>
          </p:nvSpPr>
          <p:spPr>
            <a:xfrm rot="17520000">
              <a:off x="885436" y="2534198"/>
              <a:ext cx="114300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KHARKAI RIVER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 rot="23460000">
              <a:off x="6331798" y="2720281"/>
              <a:ext cx="114300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SUVERNREKHA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 rot="18600000">
              <a:off x="5639443" y="477773"/>
              <a:ext cx="134784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FROM DIMNA LAKE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 rot="18600000">
              <a:off x="4413784" y="1664212"/>
              <a:ext cx="134784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 DIMNA ROAD</a:t>
              </a:r>
            </a:p>
          </p:txBody>
        </p:sp>
        <p:pic>
          <p:nvPicPr>
            <p:cNvPr id="50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29054" y="2928934"/>
              <a:ext cx="357226" cy="3572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1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000360" y="3643278"/>
              <a:ext cx="357226" cy="3572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2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000228" y="1142948"/>
              <a:ext cx="357226" cy="3572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4" name="TextBox 53"/>
            <p:cNvSpPr txBox="1"/>
            <p:nvPr/>
          </p:nvSpPr>
          <p:spPr>
            <a:xfrm rot="23460000">
              <a:off x="4045782" y="564689"/>
              <a:ext cx="114300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TO RANCHI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 rot="24180000">
              <a:off x="8492458" y="2648843"/>
              <a:ext cx="114300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TO KOLKATA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643038" y="998978"/>
              <a:ext cx="114300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DOMUHANI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571864" y="2784928"/>
              <a:ext cx="114300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SAKCHI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643170" y="3499308"/>
              <a:ext cx="114300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BISTUPUR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428988" y="3642184"/>
              <a:ext cx="114300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TATA STEEL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286376" y="4999506"/>
              <a:ext cx="114300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TATA MOTORS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428988" y="2000240"/>
              <a:ext cx="11430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RIVER PUMP HOUSE</a:t>
              </a:r>
            </a:p>
          </p:txBody>
        </p:sp>
        <p:pic>
          <p:nvPicPr>
            <p:cNvPr id="62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286244" y="2357430"/>
              <a:ext cx="357226" cy="3572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3" name="TextBox 62"/>
            <p:cNvSpPr txBox="1"/>
            <p:nvPr/>
          </p:nvSpPr>
          <p:spPr>
            <a:xfrm>
              <a:off x="5286376" y="2590380"/>
              <a:ext cx="11430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BARA</a:t>
              </a:r>
            </a:p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STP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428988" y="4357694"/>
              <a:ext cx="11430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TATA NAGAR STATION</a:t>
              </a:r>
            </a:p>
          </p:txBody>
        </p:sp>
        <p:pic>
          <p:nvPicPr>
            <p:cNvPr id="65" name="Picture 15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643434" y="2500282"/>
              <a:ext cx="214314" cy="2143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6" name="Picture 13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357418" y="2500338"/>
              <a:ext cx="214282" cy="214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7" name="TextBox 66"/>
            <p:cNvSpPr txBox="1"/>
            <p:nvPr/>
          </p:nvSpPr>
          <p:spPr>
            <a:xfrm>
              <a:off x="1857352" y="2214554"/>
              <a:ext cx="11430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SONARI AERODROME</a:t>
              </a:r>
            </a:p>
          </p:txBody>
        </p:sp>
        <p:pic>
          <p:nvPicPr>
            <p:cNvPr id="68" name="Picture 8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786046" y="3616196"/>
              <a:ext cx="241432" cy="241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9" name="TextBox 68"/>
            <p:cNvSpPr txBox="1"/>
            <p:nvPr/>
          </p:nvSpPr>
          <p:spPr>
            <a:xfrm>
              <a:off x="3428988" y="1468267"/>
              <a:ext cx="11430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b="1" dirty="0" smtClean="0">
                  <a:solidFill>
                    <a:schemeClr val="accent6">
                      <a:lumMod val="50000"/>
                    </a:schemeClr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MANGO</a:t>
              </a:r>
              <a:r>
                <a:rPr lang="en-IN" sz="10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 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14344" y="1896895"/>
              <a:ext cx="11430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b="1" dirty="0" smtClean="0">
                  <a:solidFill>
                    <a:schemeClr val="accent6">
                      <a:lumMod val="50000"/>
                    </a:schemeClr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ADITYAPUR</a:t>
              </a:r>
              <a:endParaRPr lang="en-IN" sz="1000" b="1" dirty="0" smtClean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714608" y="5072074"/>
              <a:ext cx="11430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b="1" dirty="0" smtClean="0">
                  <a:solidFill>
                    <a:schemeClr val="accent6">
                      <a:lumMod val="50000"/>
                    </a:schemeClr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JUGSALAI</a:t>
              </a:r>
              <a:endParaRPr lang="en-IN" sz="1000" b="1" dirty="0" smtClean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 rot="1800000">
              <a:off x="22670" y="3156550"/>
              <a:ext cx="114300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TO KANDRA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 rot="1140000">
              <a:off x="577263" y="4046786"/>
              <a:ext cx="1500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TO CHAKRADHARPUR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 rot="1500000">
              <a:off x="6382699" y="6236243"/>
              <a:ext cx="1500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TO JHARGRAM</a:t>
              </a:r>
            </a:p>
          </p:txBody>
        </p:sp>
        <p:pic>
          <p:nvPicPr>
            <p:cNvPr id="75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286112" y="2428832"/>
              <a:ext cx="357226" cy="3572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6" name="TextBox 75"/>
            <p:cNvSpPr txBox="1"/>
            <p:nvPr/>
          </p:nvSpPr>
          <p:spPr>
            <a:xfrm>
              <a:off x="2857484" y="2214554"/>
              <a:ext cx="11430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NORTHERN </a:t>
              </a:r>
            </a:p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TOWN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000228" y="3643314"/>
              <a:ext cx="11430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KHARKAI</a:t>
              </a:r>
            </a:p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STP</a:t>
              </a:r>
            </a:p>
          </p:txBody>
        </p:sp>
        <p:pic>
          <p:nvPicPr>
            <p:cNvPr id="78" name="Picture 2" descr="C:\Users\a\Downloads\_ags_f60d14a3-ed36-11ef-8ea4-1866da8f5846.jpg"/>
            <p:cNvPicPr>
              <a:picLocks noChangeAspect="1" noChangeArrowheads="1"/>
            </p:cNvPicPr>
            <p:nvPr/>
          </p:nvPicPr>
          <p:blipFill>
            <a:blip r:embed="rId9" cstate="print"/>
            <a:srcRect l="74740" t="81485" r="3055" b="12502"/>
            <a:stretch>
              <a:fillRect/>
            </a:stretch>
          </p:blipFill>
          <p:spPr bwMode="auto">
            <a:xfrm>
              <a:off x="785782" y="6101085"/>
              <a:ext cx="1714512" cy="328311"/>
            </a:xfrm>
            <a:prstGeom prst="rect">
              <a:avLst/>
            </a:prstGeom>
            <a:noFill/>
          </p:spPr>
        </p:pic>
        <p:sp>
          <p:nvSpPr>
            <p:cNvPr id="79" name="TextBox 78"/>
            <p:cNvSpPr txBox="1"/>
            <p:nvPr/>
          </p:nvSpPr>
          <p:spPr>
            <a:xfrm>
              <a:off x="3929054" y="2141986"/>
              <a:ext cx="114300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WTP</a:t>
              </a:r>
            </a:p>
          </p:txBody>
        </p:sp>
        <p:pic>
          <p:nvPicPr>
            <p:cNvPr id="80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857748" y="3000336"/>
              <a:ext cx="357226" cy="3572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1" name="TextBox 80"/>
            <p:cNvSpPr txBox="1"/>
            <p:nvPr/>
          </p:nvSpPr>
          <p:spPr>
            <a:xfrm>
              <a:off x="4500558" y="2856330"/>
              <a:ext cx="114300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AGRICO</a:t>
              </a:r>
            </a:p>
          </p:txBody>
        </p:sp>
        <p:pic>
          <p:nvPicPr>
            <p:cNvPr id="82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429252" y="3071810"/>
              <a:ext cx="357226" cy="3572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3" name="TextBox 82"/>
            <p:cNvSpPr txBox="1"/>
            <p:nvPr/>
          </p:nvSpPr>
          <p:spPr>
            <a:xfrm>
              <a:off x="5072062" y="2928934"/>
              <a:ext cx="114300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BARIDIH</a:t>
              </a:r>
            </a:p>
          </p:txBody>
        </p:sp>
        <p:pic>
          <p:nvPicPr>
            <p:cNvPr id="84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57946" y="3357526"/>
              <a:ext cx="357226" cy="3572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5" name="TextBox 84"/>
            <p:cNvSpPr txBox="1"/>
            <p:nvPr/>
          </p:nvSpPr>
          <p:spPr>
            <a:xfrm>
              <a:off x="6000756" y="3213556"/>
              <a:ext cx="114300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BIRSANAGAR</a:t>
              </a:r>
            </a:p>
          </p:txBody>
        </p:sp>
        <p:pic>
          <p:nvPicPr>
            <p:cNvPr id="86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86310" y="4073036"/>
              <a:ext cx="357226" cy="3572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7" name="TextBox 86"/>
            <p:cNvSpPr txBox="1"/>
            <p:nvPr/>
          </p:nvSpPr>
          <p:spPr>
            <a:xfrm>
              <a:off x="4429120" y="3929066"/>
              <a:ext cx="114300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BURMAMINES</a:t>
              </a:r>
            </a:p>
          </p:txBody>
        </p:sp>
        <p:pic>
          <p:nvPicPr>
            <p:cNvPr id="88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00756" y="4073036"/>
              <a:ext cx="357226" cy="3572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9" name="TextBox 88"/>
            <p:cNvSpPr txBox="1"/>
            <p:nvPr/>
          </p:nvSpPr>
          <p:spPr>
            <a:xfrm>
              <a:off x="5572128" y="3929066"/>
              <a:ext cx="114300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NILDIH</a:t>
              </a:r>
            </a:p>
          </p:txBody>
        </p:sp>
        <p:pic>
          <p:nvPicPr>
            <p:cNvPr id="90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000228" y="2787152"/>
              <a:ext cx="357226" cy="3572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1" name="TextBox 90"/>
            <p:cNvSpPr txBox="1"/>
            <p:nvPr/>
          </p:nvSpPr>
          <p:spPr>
            <a:xfrm>
              <a:off x="1571600" y="2643182"/>
              <a:ext cx="114300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ULIYAN</a:t>
              </a:r>
            </a:p>
          </p:txBody>
        </p:sp>
        <p:pic>
          <p:nvPicPr>
            <p:cNvPr id="92" name="Picture 6" descr="https://atlas-content-cdn.pixelsquid.com/assets_v2/304/3046528262760043795/jpeg-600/G03.jpg?modifiedAt=1"/>
            <p:cNvPicPr>
              <a:picLocks noChangeAspect="1" noChangeArrowheads="1"/>
            </p:cNvPicPr>
            <p:nvPr/>
          </p:nvPicPr>
          <p:blipFill>
            <a:blip r:embed="rId10" cstate="print"/>
            <a:srcRect l="27500" t="8750" r="24999" b="9999"/>
            <a:stretch>
              <a:fillRect/>
            </a:stretch>
          </p:blipFill>
          <p:spPr bwMode="auto">
            <a:xfrm>
              <a:off x="2809124" y="5786454"/>
              <a:ext cx="334112" cy="571504"/>
            </a:xfrm>
            <a:prstGeom prst="rect">
              <a:avLst/>
            </a:prstGeom>
            <a:noFill/>
          </p:spPr>
        </p:pic>
        <p:sp>
          <p:nvSpPr>
            <p:cNvPr id="93" name="TextBox 92"/>
            <p:cNvSpPr txBox="1"/>
            <p:nvPr/>
          </p:nvSpPr>
          <p:spPr>
            <a:xfrm>
              <a:off x="785782" y="5887540"/>
              <a:ext cx="114300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6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SCALE:</a:t>
              </a:r>
            </a:p>
          </p:txBody>
        </p:sp>
        <p:grpSp>
          <p:nvGrpSpPr>
            <p:cNvPr id="9" name="Group 99"/>
            <p:cNvGrpSpPr/>
            <p:nvPr/>
          </p:nvGrpSpPr>
          <p:grpSpPr>
            <a:xfrm>
              <a:off x="7572392" y="5408746"/>
              <a:ext cx="2707773" cy="1163526"/>
              <a:chOff x="7358078" y="4908680"/>
              <a:chExt cx="2707773" cy="1163526"/>
            </a:xfrm>
          </p:grpSpPr>
          <p:sp>
            <p:nvSpPr>
              <p:cNvPr id="96" name="TextBox 95"/>
              <p:cNvSpPr txBox="1"/>
              <p:nvPr/>
            </p:nvSpPr>
            <p:spPr>
              <a:xfrm>
                <a:off x="7786706" y="4908680"/>
                <a:ext cx="1714513" cy="243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600" b="1" dirty="0" smtClean="0"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 NATIONAL HIGHWAY</a:t>
                </a: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7786706" y="5057836"/>
                <a:ext cx="1808618" cy="243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600" b="1" dirty="0" smtClean="0"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 MAJOR CONNECTOR ROADS</a:t>
                </a: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7809374" y="5246046"/>
                <a:ext cx="1974161" cy="243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600" b="1" dirty="0" smtClean="0"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NEIGHBOURHOOD ROADS</a:t>
                </a: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7786706" y="5434257"/>
                <a:ext cx="2279145" cy="243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600" b="1" dirty="0" smtClean="0"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 JNAC ADMINISTRATIVE BOUNDARY</a:t>
                </a: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7786706" y="5622468"/>
                <a:ext cx="1143009" cy="243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600" b="1" dirty="0" smtClean="0"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 RAILWAY LINE</a:t>
                </a: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7807320" y="5810679"/>
                <a:ext cx="114300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600" b="1" dirty="0" smtClean="0"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INDUSTRIAL AREA</a:t>
                </a:r>
              </a:p>
            </p:txBody>
          </p:sp>
          <p:pic>
            <p:nvPicPr>
              <p:cNvPr id="102" name="Picture 101" descr="legend.jpg"/>
              <p:cNvPicPr>
                <a:picLocks noChangeAspect="1"/>
              </p:cNvPicPr>
              <p:nvPr/>
            </p:nvPicPr>
            <p:blipFill>
              <a:blip r:embed="rId11"/>
              <a:srcRect l="80000" t="68750" r="14167" b="14583"/>
              <a:stretch>
                <a:fillRect/>
              </a:stretch>
            </p:blipFill>
            <p:spPr>
              <a:xfrm>
                <a:off x="7358078" y="4929198"/>
                <a:ext cx="500066" cy="1143008"/>
              </a:xfrm>
              <a:prstGeom prst="rect">
                <a:avLst/>
              </a:prstGeom>
            </p:spPr>
          </p:pic>
        </p:grpSp>
        <p:sp>
          <p:nvSpPr>
            <p:cNvPr id="95" name="TextBox 94"/>
            <p:cNvSpPr txBox="1"/>
            <p:nvPr/>
          </p:nvSpPr>
          <p:spPr>
            <a:xfrm>
              <a:off x="7537365" y="5123470"/>
              <a:ext cx="11430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000" b="1" dirty="0" smtClean="0">
                  <a:solidFill>
                    <a:schemeClr val="accent6">
                      <a:lumMod val="50000"/>
                    </a:schemeClr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LEGEND</a:t>
              </a:r>
              <a:endParaRPr lang="en-IN" sz="1000" b="1" dirty="0" smtClean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6507030" y="-88426"/>
              <a:ext cx="1406021" cy="30217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b="1" dirty="0" smtClean="0">
                  <a:solidFill>
                    <a:schemeClr val="tx2">
                      <a:lumMod val="40000"/>
                      <a:lumOff val="60000"/>
                    </a:schemeClr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DIMNA LAKE</a:t>
              </a:r>
            </a:p>
          </p:txBody>
        </p:sp>
      </p:grpSp>
      <p:sp>
        <p:nvSpPr>
          <p:cNvPr id="105" name="TextBox 23"/>
          <p:cNvSpPr txBox="1"/>
          <p:nvPr/>
        </p:nvSpPr>
        <p:spPr>
          <a:xfrm>
            <a:off x="8643962" y="2803564"/>
            <a:ext cx="214314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677350 </a:t>
            </a:r>
            <a:r>
              <a:rPr lang="en-IN" sz="8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(Census 2011)</a:t>
            </a:r>
          </a:p>
          <a:p>
            <a:endParaRPr lang="en-IN" sz="800" b="1" dirty="0" smtClean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  <a:p>
            <a:endParaRPr lang="en-IN" sz="8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07" name="TextBox 23"/>
          <p:cNvSpPr txBox="1"/>
          <p:nvPr/>
        </p:nvSpPr>
        <p:spPr>
          <a:xfrm>
            <a:off x="8643962" y="3705307"/>
            <a:ext cx="214314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139097 </a:t>
            </a:r>
            <a:r>
              <a:rPr lang="en-IN" sz="8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(Census 2011)</a:t>
            </a:r>
          </a:p>
          <a:p>
            <a:endParaRPr lang="en-IN" sz="800" b="1" dirty="0" smtClean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  <a:p>
            <a:endParaRPr lang="en-IN" sz="8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08" name="TextBox 23"/>
          <p:cNvSpPr txBox="1"/>
          <p:nvPr/>
        </p:nvSpPr>
        <p:spPr>
          <a:xfrm>
            <a:off x="8643962" y="4643446"/>
            <a:ext cx="214314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/>
              <a:t>₹83,592</a:t>
            </a:r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IN" sz="8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(NSDP Data’20)</a:t>
            </a:r>
          </a:p>
          <a:p>
            <a:endParaRPr lang="en-IN" sz="800" b="1" dirty="0" smtClean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  <a:p>
            <a:endParaRPr lang="en-IN" sz="8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1" name="TextBox 23"/>
          <p:cNvSpPr txBox="1"/>
          <p:nvPr/>
        </p:nvSpPr>
        <p:spPr>
          <a:xfrm>
            <a:off x="8643962" y="5572140"/>
            <a:ext cx="214314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/>
              <a:t>524 KM</a:t>
            </a:r>
            <a:r>
              <a:rPr lang="en-IN" sz="8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(TUISL)</a:t>
            </a:r>
          </a:p>
          <a:p>
            <a:endParaRPr lang="en-IN" sz="800" b="1" dirty="0" smtClean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  <a:p>
            <a:endParaRPr lang="en-IN" sz="8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grpSp>
        <p:nvGrpSpPr>
          <p:cNvPr id="12" name="Group 111"/>
          <p:cNvGrpSpPr/>
          <p:nvPr/>
        </p:nvGrpSpPr>
        <p:grpSpPr>
          <a:xfrm>
            <a:off x="7858144" y="1000108"/>
            <a:ext cx="2428856" cy="4876800"/>
            <a:chOff x="7858144" y="1000108"/>
            <a:chExt cx="2428856" cy="4876800"/>
          </a:xfrm>
        </p:grpSpPr>
        <p:sp>
          <p:nvSpPr>
            <p:cNvPr id="104" name="TextBox 23"/>
            <p:cNvSpPr txBox="1"/>
            <p:nvPr/>
          </p:nvSpPr>
          <p:spPr>
            <a:xfrm>
              <a:off x="8643962" y="1978215"/>
              <a:ext cx="1643038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IN" sz="20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64 </a:t>
              </a:r>
              <a:r>
                <a:rPr lang="en-IN" sz="2000" b="1" dirty="0" err="1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Sq.Km</a:t>
              </a:r>
              <a:r>
                <a:rPr lang="en-IN" sz="20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. </a:t>
              </a:r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(TUISL)</a:t>
              </a:r>
              <a:endParaRPr lang="en-IN" sz="800" b="1" dirty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pic>
          <p:nvPicPr>
            <p:cNvPr id="106" name="Picture 8" descr="https://cdn-icons-png.flaticon.com/512/3079/3079188.png">
              <a:extLst>
                <a:ext uri="{FF2B5EF4-FFF2-40B4-BE49-F238E27FC236}">
                  <a16:creationId xmlns="" xmlns:a16="http://schemas.microsoft.com/office/drawing/2014/main" id="{64E0C73F-85AA-45B9-86C6-B74ACE95B1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7507" y="3357562"/>
              <a:ext cx="641021" cy="61599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906" name="Picture 2" descr="https://bsmedia.business-standard.com/_media/bs/img/article/2018-07/30/full/1532894435-8371.jpg"/>
            <p:cNvPicPr>
              <a:picLocks noChangeAspect="1" noChangeArrowheads="1"/>
            </p:cNvPicPr>
            <p:nvPr/>
          </p:nvPicPr>
          <p:blipFill>
            <a:blip r:embed="rId13" cstate="print"/>
            <a:srcRect l="13333" t="5939" r="17778" b="7950"/>
            <a:stretch>
              <a:fillRect/>
            </a:stretch>
          </p:blipFill>
          <p:spPr bwMode="auto">
            <a:xfrm>
              <a:off x="7885241" y="4357694"/>
              <a:ext cx="687283" cy="642942"/>
            </a:xfrm>
            <a:prstGeom prst="rect">
              <a:avLst/>
            </a:prstGeom>
            <a:noFill/>
          </p:spPr>
        </p:pic>
        <p:sp>
          <p:nvSpPr>
            <p:cNvPr id="110" name="TextBox 23"/>
            <p:cNvSpPr txBox="1"/>
            <p:nvPr/>
          </p:nvSpPr>
          <p:spPr>
            <a:xfrm>
              <a:off x="7858144" y="1000108"/>
              <a:ext cx="2428856" cy="43088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IN" sz="2000" b="1" dirty="0" smtClean="0">
                  <a:solidFill>
                    <a:schemeClr val="accent6">
                      <a:lumMod val="5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JNAC</a:t>
              </a:r>
            </a:p>
            <a:p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(Jamshedpur Notified Area Committee)</a:t>
              </a:r>
              <a:endParaRPr lang="en-IN" sz="800" b="1" dirty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pic>
          <p:nvPicPr>
            <p:cNvPr id="46082" name="Picture 2" descr="https://cdn-icons-png.flaticon.com/512/5900/5900214.pn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8001020" y="5357826"/>
              <a:ext cx="519082" cy="519082"/>
            </a:xfrm>
            <a:prstGeom prst="rect">
              <a:avLst/>
            </a:prstGeom>
            <a:noFill/>
          </p:spPr>
        </p:pic>
        <p:pic>
          <p:nvPicPr>
            <p:cNvPr id="94" name="Picture 4" descr="https://cdn-icons-png.flaticon.com/512/33/33308.png">
              <a:extLst>
                <a:ext uri="{FF2B5EF4-FFF2-40B4-BE49-F238E27FC236}">
                  <a16:creationId xmlns="" xmlns:a16="http://schemas.microsoft.com/office/drawing/2014/main" id="{72B54243-0FF9-4FA8-A470-44B754D024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8144" y="2500306"/>
              <a:ext cx="641022" cy="61599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3" name="Picture 4" descr="https://www.shutterstock.com/image-vector/square-meter-icon-m2-sign-260nw-2415909751.jpg"/>
          <p:cNvPicPr>
            <a:picLocks noChangeAspect="1" noChangeArrowheads="1"/>
          </p:cNvPicPr>
          <p:nvPr/>
        </p:nvPicPr>
        <p:blipFill>
          <a:blip r:embed="rId16"/>
          <a:srcRect l="9076" t="18750" r="74422" b="27678"/>
          <a:stretch>
            <a:fillRect/>
          </a:stretch>
        </p:blipFill>
        <p:spPr bwMode="auto">
          <a:xfrm>
            <a:off x="7786706" y="1643050"/>
            <a:ext cx="714380" cy="714380"/>
          </a:xfrm>
          <a:prstGeom prst="rect">
            <a:avLst/>
          </a:prstGeom>
          <a:noFill/>
        </p:spPr>
      </p:pic>
      <p:sp>
        <p:nvSpPr>
          <p:cNvPr id="103" name="Rectangle 102"/>
          <p:cNvSpPr/>
          <p:nvPr/>
        </p:nvSpPr>
        <p:spPr>
          <a:xfrm>
            <a:off x="4714872" y="6143644"/>
            <a:ext cx="12202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i="1" dirty="0" smtClean="0"/>
              <a:t>(Source: </a:t>
            </a:r>
            <a:r>
              <a:rPr lang="en-IN" sz="800" i="1" dirty="0" err="1" smtClean="0"/>
              <a:t>udhd,GoJ;TUISL</a:t>
            </a:r>
            <a:r>
              <a:rPr lang="en-IN" sz="800" i="1" dirty="0" smtClean="0"/>
              <a:t>)</a:t>
            </a:r>
            <a:endParaRPr lang="en-IN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/>
          <p:cNvGrpSpPr/>
          <p:nvPr/>
        </p:nvGrpSpPr>
        <p:grpSpPr>
          <a:xfrm>
            <a:off x="0" y="0"/>
            <a:ext cx="578644" cy="6858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53" name="TextBox 23"/>
          <p:cNvSpPr txBox="1"/>
          <p:nvPr/>
        </p:nvSpPr>
        <p:spPr>
          <a:xfrm>
            <a:off x="714380" y="285728"/>
            <a:ext cx="964409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PROFILE OF THE STUDY AREA</a:t>
            </a:r>
            <a:endParaRPr lang="en-IN" sz="20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29582" y="6211669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8"/>
              </a:lnSpc>
              <a:spcBef>
                <a:spcPct val="0"/>
              </a:spcBef>
            </a:pPr>
            <a:r>
              <a:rPr lang="en-US" sz="900" b="1" dirty="0" smtClean="0">
                <a:solidFill>
                  <a:schemeClr val="bg1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rPr>
              <a:t>DISSERTATION &amp; PLANNING SEMINAR</a:t>
            </a: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714344" y="571480"/>
            <a:ext cx="9572656" cy="114320"/>
            <a:chOff x="0" y="0"/>
            <a:chExt cx="812800" cy="812800"/>
          </a:xfrm>
        </p:grpSpPr>
        <p:sp>
          <p:nvSpPr>
            <p:cNvPr id="45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46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-71474" y="273586"/>
            <a:ext cx="71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smtClean="0">
                <a:solidFill>
                  <a:schemeClr val="bg1"/>
                </a:solidFill>
                <a:latin typeface="Inter Bold" charset="0"/>
                <a:ea typeface="Inter Bold" charset="0"/>
              </a:rPr>
              <a:t>03a.</a:t>
            </a:r>
            <a:endParaRPr lang="en-IN" sz="1800" dirty="0">
              <a:solidFill>
                <a:schemeClr val="bg1"/>
              </a:solidFill>
              <a:latin typeface="Inter Bold" charset="0"/>
              <a:ea typeface="Inter Bold" charset="0"/>
            </a:endParaRPr>
          </a:p>
        </p:txBody>
      </p:sp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2" cstate="print"/>
          <a:srcRect l="28906" t="34319" r="30468" b="11935"/>
          <a:stretch>
            <a:fillRect/>
          </a:stretch>
        </p:blipFill>
        <p:spPr bwMode="auto">
          <a:xfrm>
            <a:off x="-1" y="714356"/>
            <a:ext cx="2500295" cy="1860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25" descr="ADITYAPUR INDUSTRIAL AREA.jpg"/>
          <p:cNvPicPr>
            <a:picLocks noChangeAspect="1"/>
          </p:cNvPicPr>
          <p:nvPr/>
        </p:nvPicPr>
        <p:blipFill>
          <a:blip r:embed="rId3"/>
          <a:srcRect l="73165" t="78980" r="2033" b="12261"/>
          <a:stretch>
            <a:fillRect/>
          </a:stretch>
        </p:blipFill>
        <p:spPr>
          <a:xfrm>
            <a:off x="3643302" y="5572140"/>
            <a:ext cx="1357322" cy="35719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3" name="TextBox 32"/>
          <p:cNvSpPr txBox="1"/>
          <p:nvPr/>
        </p:nvSpPr>
        <p:spPr>
          <a:xfrm>
            <a:off x="5000624" y="890547"/>
            <a:ext cx="5286376" cy="5324535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</a:rPr>
              <a:t>Study Area Profile: Jamshedpur Notified Area Committee (JNAC)</a:t>
            </a:r>
          </a:p>
          <a:p>
            <a:pPr>
              <a:buFont typeface="Wingdings" pitchFamily="2" charset="2"/>
              <a:buChar char="Ø"/>
            </a:pPr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</a:rPr>
              <a:t>Location and Geographic Overview:</a:t>
            </a:r>
            <a:endParaRPr lang="en-IN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IN" b="1" dirty="0" smtClean="0"/>
              <a:t>City:</a:t>
            </a:r>
            <a:r>
              <a:rPr lang="en-IN" dirty="0" smtClean="0"/>
              <a:t> Jamshedpur</a:t>
            </a:r>
          </a:p>
          <a:p>
            <a:r>
              <a:rPr lang="en-IN" b="1" dirty="0" smtClean="0"/>
              <a:t>State:</a:t>
            </a:r>
            <a:r>
              <a:rPr lang="en-IN" dirty="0" smtClean="0"/>
              <a:t> Jharkhand, India</a:t>
            </a:r>
          </a:p>
          <a:p>
            <a:r>
              <a:rPr lang="en-IN" b="1" dirty="0" smtClean="0"/>
              <a:t>Coordinates:</a:t>
            </a:r>
            <a:r>
              <a:rPr lang="en-IN" dirty="0" smtClean="0"/>
              <a:t> Approx. 22.8046° N, 86.2029° E</a:t>
            </a:r>
          </a:p>
          <a:p>
            <a:r>
              <a:rPr lang="en-IN" b="1" dirty="0" smtClean="0"/>
              <a:t>Area Covered:</a:t>
            </a:r>
            <a:r>
              <a:rPr lang="en-IN" dirty="0" smtClean="0"/>
              <a:t> JNAC manages an area of about 64 sq. km within Jamshedpur, the largest city in Jharkhand.</a:t>
            </a:r>
          </a:p>
          <a:p>
            <a:r>
              <a:rPr lang="en-IN" b="1" dirty="0" smtClean="0"/>
              <a:t>Boundaries:</a:t>
            </a:r>
            <a:endParaRPr lang="en-IN" dirty="0" smtClean="0"/>
          </a:p>
          <a:p>
            <a:pPr lvl="1"/>
            <a:r>
              <a:rPr lang="en-IN" dirty="0" smtClean="0"/>
              <a:t>North: River Subarnarekha</a:t>
            </a:r>
          </a:p>
          <a:p>
            <a:pPr lvl="1"/>
            <a:r>
              <a:rPr lang="en-IN" dirty="0" smtClean="0"/>
              <a:t>South: River </a:t>
            </a:r>
            <a:r>
              <a:rPr lang="en-IN" dirty="0" err="1" smtClean="0"/>
              <a:t>Kharkai</a:t>
            </a:r>
            <a:r>
              <a:rPr lang="en-IN" dirty="0" smtClean="0"/>
              <a:t> and Tata Steel Plant</a:t>
            </a:r>
          </a:p>
          <a:p>
            <a:pPr lvl="1"/>
            <a:r>
              <a:rPr lang="en-IN" dirty="0" smtClean="0"/>
              <a:t>West: </a:t>
            </a:r>
            <a:r>
              <a:rPr lang="en-IN" dirty="0" err="1" smtClean="0"/>
              <a:t>Adityapur</a:t>
            </a:r>
            <a:r>
              <a:rPr lang="en-IN" dirty="0" smtClean="0"/>
              <a:t> Industrial Area</a:t>
            </a:r>
          </a:p>
          <a:p>
            <a:pPr lvl="1"/>
            <a:r>
              <a:rPr lang="en-IN" dirty="0" smtClean="0"/>
              <a:t>East: Suburban areas of Jamshedpur and river belts.</a:t>
            </a:r>
          </a:p>
          <a:p>
            <a:pPr>
              <a:buFont typeface="Wingdings" pitchFamily="2" charset="2"/>
              <a:buChar char="Ø"/>
            </a:pPr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</a:rPr>
              <a:t>Administrative Jurisdiction:</a:t>
            </a:r>
            <a:endParaRPr lang="en-IN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IN" b="1" dirty="0" smtClean="0"/>
              <a:t>Governance Type:</a:t>
            </a:r>
            <a:r>
              <a:rPr lang="en-IN" dirty="0" smtClean="0"/>
              <a:t> Municipal Administrative Body (Urban Local Body)</a:t>
            </a:r>
          </a:p>
          <a:p>
            <a:r>
              <a:rPr lang="en-IN" b="1" dirty="0" smtClean="0"/>
              <a:t>Parent Body:</a:t>
            </a:r>
            <a:r>
              <a:rPr lang="en-IN" dirty="0" smtClean="0"/>
              <a:t> Department of Urban Development, Housing, and Planning, Government of Jharkhand</a:t>
            </a:r>
          </a:p>
          <a:p>
            <a:r>
              <a:rPr lang="en-IN" b="1" dirty="0" smtClean="0"/>
              <a:t>Administrative Divisions:</a:t>
            </a:r>
            <a:r>
              <a:rPr lang="en-IN" dirty="0" smtClean="0"/>
              <a:t> Divided into 56 wards, each governed by elected ward councillors.</a:t>
            </a:r>
          </a:p>
          <a:p>
            <a:r>
              <a:rPr lang="en-IN" b="1" dirty="0" smtClean="0"/>
              <a:t>Population (2021 Census):</a:t>
            </a:r>
            <a:r>
              <a:rPr lang="en-IN" dirty="0" smtClean="0"/>
              <a:t> Approx. 700,000 under JNAC jurisdiction.</a:t>
            </a:r>
          </a:p>
          <a:p>
            <a:r>
              <a:rPr lang="en-IN" b="1" dirty="0" smtClean="0"/>
              <a:t>Density:</a:t>
            </a:r>
            <a:r>
              <a:rPr lang="en-IN" dirty="0" smtClean="0"/>
              <a:t> 10,937 people per square km (approx.)</a:t>
            </a:r>
          </a:p>
          <a:p>
            <a:pPr>
              <a:buFont typeface="Wingdings" pitchFamily="2" charset="2"/>
              <a:buChar char="Ø"/>
            </a:pPr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</a:rPr>
              <a:t>Demographics and Socioeconomic Characteristics:</a:t>
            </a:r>
            <a:endParaRPr lang="en-IN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IN" b="1" dirty="0" smtClean="0"/>
              <a:t>Literacy Rate:</a:t>
            </a:r>
            <a:r>
              <a:rPr lang="en-IN" dirty="0" smtClean="0"/>
              <a:t> Over 85%, higher than the national average.</a:t>
            </a:r>
          </a:p>
          <a:p>
            <a:r>
              <a:rPr lang="en-IN" b="1" dirty="0" smtClean="0"/>
              <a:t>Primary Languages:</a:t>
            </a:r>
            <a:r>
              <a:rPr lang="en-IN" dirty="0" smtClean="0"/>
              <a:t> Hindi, Bengali, English, and regional dialects.</a:t>
            </a:r>
          </a:p>
          <a:p>
            <a:r>
              <a:rPr lang="en-IN" b="1" dirty="0" smtClean="0"/>
              <a:t>Primary Occupation Sectors:</a:t>
            </a:r>
            <a:endParaRPr lang="en-IN" dirty="0" smtClean="0"/>
          </a:p>
          <a:p>
            <a:pPr lvl="1"/>
            <a:r>
              <a:rPr lang="en-IN" b="1" dirty="0" smtClean="0"/>
              <a:t>Industrial Workforce:</a:t>
            </a:r>
            <a:r>
              <a:rPr lang="en-IN" dirty="0" smtClean="0"/>
              <a:t> Jamshedpur is an industrial hub, with a significant population working in sectors such as steel, automobile manufacturing, and allied industries.</a:t>
            </a:r>
          </a:p>
          <a:p>
            <a:pPr lvl="1"/>
            <a:r>
              <a:rPr lang="en-IN" b="1" dirty="0" smtClean="0"/>
              <a:t>Services Sector:</a:t>
            </a:r>
            <a:r>
              <a:rPr lang="en-IN" dirty="0" smtClean="0"/>
              <a:t> IT services, healthcare, and education also contribute significantly to the local economy.</a:t>
            </a:r>
          </a:p>
          <a:p>
            <a:pPr lvl="1"/>
            <a:r>
              <a:rPr lang="en-IN" b="1" dirty="0" smtClean="0"/>
              <a:t>Small-scale Enterprises:</a:t>
            </a:r>
            <a:r>
              <a:rPr lang="en-IN" dirty="0" smtClean="0"/>
              <a:t> Handicrafts, retail, and small-scale industries contribute to the urban economic ecosystem.</a:t>
            </a:r>
          </a:p>
          <a:p>
            <a:endParaRPr lang="en-IN" sz="1000" dirty="0"/>
          </a:p>
        </p:txBody>
      </p:sp>
      <p:grpSp>
        <p:nvGrpSpPr>
          <p:cNvPr id="34" name="Group 33"/>
          <p:cNvGrpSpPr/>
          <p:nvPr/>
        </p:nvGrpSpPr>
        <p:grpSpPr>
          <a:xfrm>
            <a:off x="0" y="6184945"/>
            <a:ext cx="10287036" cy="1070930"/>
            <a:chOff x="0" y="6184945"/>
            <a:chExt cx="10287036" cy="1070930"/>
          </a:xfrm>
        </p:grpSpPr>
        <p:grpSp>
          <p:nvGrpSpPr>
            <p:cNvPr id="35" name="Group 16"/>
            <p:cNvGrpSpPr/>
            <p:nvPr/>
          </p:nvGrpSpPr>
          <p:grpSpPr>
            <a:xfrm>
              <a:off x="7858144" y="6184945"/>
              <a:ext cx="2428856" cy="673055"/>
              <a:chOff x="0" y="-38100"/>
              <a:chExt cx="812800" cy="850900"/>
            </a:xfrm>
          </p:grpSpPr>
          <p:sp>
            <p:nvSpPr>
              <p:cNvPr id="49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7D72"/>
              </a:solidFill>
            </p:spPr>
          </p:sp>
          <p:sp>
            <p:nvSpPr>
              <p:cNvPr id="50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36" name="Group 12"/>
            <p:cNvGrpSpPr/>
            <p:nvPr/>
          </p:nvGrpSpPr>
          <p:grpSpPr>
            <a:xfrm>
              <a:off x="9786970" y="6415918"/>
              <a:ext cx="500030" cy="442106"/>
              <a:chOff x="0" y="-38100"/>
              <a:chExt cx="812800" cy="850900"/>
            </a:xfrm>
          </p:grpSpPr>
          <p:sp>
            <p:nvSpPr>
              <p:cNvPr id="47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48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38" name="Group 12"/>
            <p:cNvGrpSpPr/>
            <p:nvPr/>
          </p:nvGrpSpPr>
          <p:grpSpPr>
            <a:xfrm flipV="1">
              <a:off x="0" y="6286520"/>
              <a:ext cx="9795295" cy="220632"/>
              <a:chOff x="0" y="0"/>
              <a:chExt cx="812800" cy="2306314"/>
            </a:xfrm>
          </p:grpSpPr>
          <p:sp>
            <p:nvSpPr>
              <p:cNvPr id="4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44" name="TextBox 14"/>
              <p:cNvSpPr txBox="1"/>
              <p:nvPr/>
            </p:nvSpPr>
            <p:spPr>
              <a:xfrm>
                <a:off x="0" y="1455412"/>
                <a:ext cx="812800" cy="85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7858180" y="6215082"/>
              <a:ext cx="242885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8"/>
                </a:lnSpc>
                <a:spcBef>
                  <a:spcPct val="0"/>
                </a:spcBef>
              </a:pPr>
              <a:r>
                <a:rPr lang="en-US" sz="900" b="1" dirty="0" smtClean="0">
                  <a:solidFill>
                    <a:schemeClr val="bg1"/>
                  </a:solidFill>
                  <a:latin typeface="Times New Roman" pitchFamily="18" charset="0"/>
                  <a:ea typeface="Open Sans"/>
                  <a:cs typeface="Times New Roman" pitchFamily="18" charset="0"/>
                  <a:sym typeface="Open Sans"/>
                </a:rPr>
                <a:t>AR751:THESIS/DISSERTATION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  <p:sp>
          <p:nvSpPr>
            <p:cNvPr id="40" name="Footer Placeholder 36"/>
            <p:cNvSpPr txBox="1">
              <a:spLocks/>
            </p:cNvSpPr>
            <p:nvPr/>
          </p:nvSpPr>
          <p:spPr>
            <a:xfrm>
              <a:off x="400072" y="6357958"/>
              <a:ext cx="7886700" cy="428604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/>
            <a:p>
              <a:pPr lvl="0"/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TOPIC: </a:t>
              </a:r>
              <a:r>
                <a:rPr lang="en-IN" sz="800" dirty="0" smtClean="0">
                  <a:solidFill>
                    <a:schemeClr val="bg2">
                      <a:lumMod val="1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Low-Carbon Water Utility &amp; Municipal Waste Management plan for JNAC, Jamshedpur 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858180" y="6491563"/>
              <a:ext cx="2428856" cy="764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RAM KUMAR , MUP/10002/23</a:t>
              </a:r>
            </a:p>
            <a:p>
              <a:r>
                <a:rPr lang="en-US" sz="900" dirty="0" smtClean="0">
                  <a:solidFill>
                    <a:schemeClr val="bg1"/>
                  </a:solidFill>
                </a:rPr>
                <a:t>SEM-IV , MUP 2023-25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9786970" y="6500834"/>
            <a:ext cx="5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02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000492" y="6213952"/>
            <a:ext cx="76655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i="1" dirty="0" smtClean="0"/>
              <a:t>(Source: JSAC)</a:t>
            </a:r>
            <a:endParaRPr lang="en-IN" sz="800" dirty="0"/>
          </a:p>
        </p:txBody>
      </p:sp>
      <p:sp>
        <p:nvSpPr>
          <p:cNvPr id="54" name="Rectangle 53"/>
          <p:cNvSpPr/>
          <p:nvPr/>
        </p:nvSpPr>
        <p:spPr>
          <a:xfrm>
            <a:off x="2643170" y="2571744"/>
            <a:ext cx="227979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i="1" dirty="0" smtClean="0"/>
              <a:t>(Source: https://Jharkhand.nic.in/map-of-district/)</a:t>
            </a:r>
            <a:endParaRPr lang="en-IN" sz="800" dirty="0"/>
          </a:p>
        </p:txBody>
      </p:sp>
      <p:sp>
        <p:nvSpPr>
          <p:cNvPr id="57" name="Rectangle 56"/>
          <p:cNvSpPr/>
          <p:nvPr/>
        </p:nvSpPr>
        <p:spPr>
          <a:xfrm>
            <a:off x="285716" y="2571744"/>
            <a:ext cx="225895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i="1" dirty="0" smtClean="0"/>
              <a:t>(Source: https://udhd.gov.in/map-of-Jharkhand/)</a:t>
            </a:r>
            <a:endParaRPr lang="en-IN" sz="800" dirty="0"/>
          </a:p>
        </p:txBody>
      </p:sp>
      <p:sp>
        <p:nvSpPr>
          <p:cNvPr id="58" name="Rectangle 57"/>
          <p:cNvSpPr/>
          <p:nvPr/>
        </p:nvSpPr>
        <p:spPr>
          <a:xfrm>
            <a:off x="447574" y="2738762"/>
            <a:ext cx="112402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dirty="0" smtClean="0">
                <a:solidFill>
                  <a:schemeClr val="accent1"/>
                </a:solidFill>
              </a:rPr>
              <a:t>Fig02: Jharkhand Map </a:t>
            </a:r>
            <a:endParaRPr lang="en-IN" sz="800" dirty="0">
              <a:solidFill>
                <a:schemeClr val="accent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857484" y="2713490"/>
            <a:ext cx="144302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dirty="0" smtClean="0">
                <a:solidFill>
                  <a:schemeClr val="accent1"/>
                </a:solidFill>
              </a:rPr>
              <a:t>Fig03: East </a:t>
            </a:r>
            <a:r>
              <a:rPr lang="en-IN" sz="800" dirty="0" err="1" smtClean="0">
                <a:solidFill>
                  <a:schemeClr val="accent1"/>
                </a:solidFill>
              </a:rPr>
              <a:t>Singhbhum</a:t>
            </a:r>
            <a:r>
              <a:rPr lang="en-IN" sz="800" dirty="0" smtClean="0">
                <a:solidFill>
                  <a:schemeClr val="accent1"/>
                </a:solidFill>
              </a:rPr>
              <a:t> District</a:t>
            </a:r>
            <a:endParaRPr lang="en-IN" sz="800" dirty="0">
              <a:solidFill>
                <a:schemeClr val="accent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28592" y="6213952"/>
            <a:ext cx="168187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dirty="0" smtClean="0">
                <a:solidFill>
                  <a:schemeClr val="accent1"/>
                </a:solidFill>
              </a:rPr>
              <a:t>Fig04: Jamshedpur Urban Area(JUA)</a:t>
            </a:r>
            <a:endParaRPr lang="en-IN" sz="800" dirty="0">
              <a:solidFill>
                <a:schemeClr val="accent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 l="15234" t="16666" r="25781" b="4861"/>
          <a:stretch>
            <a:fillRect/>
          </a:stretch>
        </p:blipFill>
        <p:spPr bwMode="auto">
          <a:xfrm>
            <a:off x="500030" y="3000372"/>
            <a:ext cx="4357718" cy="3261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 descr="https://www.mapsofindia.com/maps/jharkhand/districts/eastsinghbhum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14608" y="714356"/>
            <a:ext cx="2143100" cy="1896644"/>
          </a:xfrm>
          <a:prstGeom prst="rect">
            <a:avLst/>
          </a:prstGeom>
          <a:noFill/>
        </p:spPr>
      </p:pic>
      <p:cxnSp>
        <p:nvCxnSpPr>
          <p:cNvPr id="55" name="Straight Arrow Connector 54"/>
          <p:cNvCxnSpPr/>
          <p:nvPr/>
        </p:nvCxnSpPr>
        <p:spPr>
          <a:xfrm flipV="1">
            <a:off x="1571600" y="1428736"/>
            <a:ext cx="1928826" cy="785818"/>
          </a:xfrm>
          <a:prstGeom prst="straightConnector1">
            <a:avLst/>
          </a:prstGeom>
          <a:ln w="12700">
            <a:solidFill>
              <a:schemeClr val="accent6"/>
            </a:solidFill>
            <a:prstDash val="sysDash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5400000">
            <a:off x="1928790" y="2071678"/>
            <a:ext cx="2143140" cy="1143008"/>
          </a:xfrm>
          <a:prstGeom prst="straightConnector1">
            <a:avLst/>
          </a:prstGeom>
          <a:ln w="12700">
            <a:solidFill>
              <a:schemeClr val="accent6"/>
            </a:solidFill>
            <a:prstDash val="sysDash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3357550" y="1285860"/>
            <a:ext cx="357190" cy="357190"/>
          </a:xfrm>
          <a:prstGeom prst="ellipse">
            <a:avLst/>
          </a:prstGeom>
          <a:noFill/>
          <a:ln w="317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Rectangle 55"/>
          <p:cNvSpPr/>
          <p:nvPr/>
        </p:nvSpPr>
        <p:spPr>
          <a:xfrm>
            <a:off x="8501086" y="5929330"/>
            <a:ext cx="214314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800" dirty="0" smtClean="0">
                <a:solidFill>
                  <a:schemeClr val="accent1"/>
                </a:solidFill>
              </a:rPr>
              <a:t>(Source: JNAC,UDHD-Jharkhand)</a:t>
            </a:r>
            <a:endParaRPr lang="en-IN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 descr="WATER WATER12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45726" y="1857364"/>
            <a:ext cx="3541274" cy="2286016"/>
          </a:xfrm>
          <a:prstGeom prst="rect">
            <a:avLst/>
          </a:prstGeom>
        </p:spPr>
      </p:pic>
      <p:grpSp>
        <p:nvGrpSpPr>
          <p:cNvPr id="2" name="Group 9"/>
          <p:cNvGrpSpPr/>
          <p:nvPr/>
        </p:nvGrpSpPr>
        <p:grpSpPr>
          <a:xfrm>
            <a:off x="0" y="0"/>
            <a:ext cx="578644" cy="6858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53" name="TextBox 23"/>
          <p:cNvSpPr txBox="1"/>
          <p:nvPr/>
        </p:nvSpPr>
        <p:spPr>
          <a:xfrm>
            <a:off x="714380" y="285728"/>
            <a:ext cx="964409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SOURCE OF WATER SUPPLY &amp; CHARACTERISTICS</a:t>
            </a:r>
            <a:endParaRPr lang="en-IN" sz="20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29582" y="6211669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8"/>
              </a:lnSpc>
              <a:spcBef>
                <a:spcPct val="0"/>
              </a:spcBef>
            </a:pPr>
            <a:r>
              <a:rPr lang="en-US" sz="900" b="1" dirty="0" smtClean="0">
                <a:solidFill>
                  <a:schemeClr val="bg1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rPr>
              <a:t>DISSERTATION &amp; PLANNING SEMINAR</a:t>
            </a: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714344" y="571480"/>
            <a:ext cx="9572656" cy="114320"/>
            <a:chOff x="0" y="0"/>
            <a:chExt cx="812800" cy="812800"/>
          </a:xfrm>
        </p:grpSpPr>
        <p:sp>
          <p:nvSpPr>
            <p:cNvPr id="45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46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grpSp>
        <p:nvGrpSpPr>
          <p:cNvPr id="4" name="Group 98"/>
          <p:cNvGrpSpPr/>
          <p:nvPr/>
        </p:nvGrpSpPr>
        <p:grpSpPr>
          <a:xfrm>
            <a:off x="0" y="6184945"/>
            <a:ext cx="10287036" cy="1070930"/>
            <a:chOff x="0" y="6184945"/>
            <a:chExt cx="10287036" cy="1070930"/>
          </a:xfrm>
        </p:grpSpPr>
        <p:grpSp>
          <p:nvGrpSpPr>
            <p:cNvPr id="5" name="Group 16"/>
            <p:cNvGrpSpPr/>
            <p:nvPr/>
          </p:nvGrpSpPr>
          <p:grpSpPr>
            <a:xfrm>
              <a:off x="7858144" y="6184945"/>
              <a:ext cx="2428856" cy="673055"/>
              <a:chOff x="0" y="-38100"/>
              <a:chExt cx="812800" cy="850900"/>
            </a:xfrm>
          </p:grpSpPr>
          <p:sp>
            <p:nvSpPr>
              <p:cNvPr id="111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7D72"/>
              </a:solidFill>
            </p:spPr>
          </p:sp>
          <p:sp>
            <p:nvSpPr>
              <p:cNvPr id="112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6" name="Group 12"/>
            <p:cNvGrpSpPr/>
            <p:nvPr/>
          </p:nvGrpSpPr>
          <p:grpSpPr>
            <a:xfrm>
              <a:off x="9786970" y="6415918"/>
              <a:ext cx="500030" cy="442106"/>
              <a:chOff x="0" y="-38100"/>
              <a:chExt cx="812800" cy="850900"/>
            </a:xfrm>
          </p:grpSpPr>
          <p:sp>
            <p:nvSpPr>
              <p:cNvPr id="109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110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7" name="Group 12"/>
            <p:cNvGrpSpPr/>
            <p:nvPr/>
          </p:nvGrpSpPr>
          <p:grpSpPr>
            <a:xfrm flipV="1">
              <a:off x="0" y="6286520"/>
              <a:ext cx="9795295" cy="220632"/>
              <a:chOff x="0" y="0"/>
              <a:chExt cx="812800" cy="2306314"/>
            </a:xfrm>
          </p:grpSpPr>
          <p:sp>
            <p:nvSpPr>
              <p:cNvPr id="107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108" name="TextBox 14"/>
              <p:cNvSpPr txBox="1"/>
              <p:nvPr/>
            </p:nvSpPr>
            <p:spPr>
              <a:xfrm>
                <a:off x="0" y="1455412"/>
                <a:ext cx="812800" cy="85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sp>
          <p:nvSpPr>
            <p:cNvPr id="104" name="TextBox 103"/>
            <p:cNvSpPr txBox="1"/>
            <p:nvPr/>
          </p:nvSpPr>
          <p:spPr>
            <a:xfrm>
              <a:off x="7858180" y="6215082"/>
              <a:ext cx="242885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8"/>
                </a:lnSpc>
                <a:spcBef>
                  <a:spcPct val="0"/>
                </a:spcBef>
              </a:pPr>
              <a:r>
                <a:rPr lang="en-US" sz="900" b="1" dirty="0" smtClean="0">
                  <a:solidFill>
                    <a:schemeClr val="bg1"/>
                  </a:solidFill>
                  <a:latin typeface="Times New Roman" pitchFamily="18" charset="0"/>
                  <a:ea typeface="Open Sans"/>
                  <a:cs typeface="Times New Roman" pitchFamily="18" charset="0"/>
                  <a:sym typeface="Open Sans"/>
                </a:rPr>
                <a:t>AR751:THESIS/DISSERTATION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  <p:sp>
          <p:nvSpPr>
            <p:cNvPr id="105" name="Footer Placeholder 36"/>
            <p:cNvSpPr txBox="1">
              <a:spLocks/>
            </p:cNvSpPr>
            <p:nvPr/>
          </p:nvSpPr>
          <p:spPr>
            <a:xfrm>
              <a:off x="685824" y="6357958"/>
              <a:ext cx="7886700" cy="428604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/>
            <a:p>
              <a:pPr lvl="0"/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TOPIC: </a:t>
              </a:r>
              <a:r>
                <a:rPr lang="en-IN" sz="800" dirty="0" smtClean="0">
                  <a:solidFill>
                    <a:schemeClr val="bg2">
                      <a:lumMod val="1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Low-Carbon Water Utility &amp; Municipal Waste Management plan for JNAC, Jamshedpur 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7858180" y="6491563"/>
              <a:ext cx="2428856" cy="764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RAM KUMAR , MUP/10002/23</a:t>
              </a:r>
            </a:p>
            <a:p>
              <a:r>
                <a:rPr lang="en-US" sz="900" dirty="0" smtClean="0">
                  <a:solidFill>
                    <a:schemeClr val="bg1"/>
                  </a:solidFill>
                </a:rPr>
                <a:t>SEM-IV , MUP 2023-25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8" name="TextBox 127"/>
          <p:cNvSpPr txBox="1"/>
          <p:nvPr/>
        </p:nvSpPr>
        <p:spPr>
          <a:xfrm>
            <a:off x="9786970" y="6500834"/>
            <a:ext cx="5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20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642906" y="1071546"/>
            <a:ext cx="1571636" cy="50006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b="1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WATER SOURCES: </a:t>
            </a:r>
            <a:endParaRPr lang="en-IN" sz="1200" dirty="0">
              <a:solidFill>
                <a:schemeClr val="tx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42906" y="1866439"/>
            <a:ext cx="6065659" cy="50006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RIVER WATER FLOW &amp; ABSTRACTION FOR SUVERNREKHA AT JAMSHEDPUR:</a:t>
            </a:r>
            <a:endParaRPr lang="en-IN" sz="1200" dirty="0">
              <a:solidFill>
                <a:schemeClr val="tx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aphicFrame>
        <p:nvGraphicFramePr>
          <p:cNvPr id="86" name="Table 85"/>
          <p:cNvGraphicFramePr>
            <a:graphicFrameLocks noGrp="1"/>
          </p:cNvGraphicFramePr>
          <p:nvPr/>
        </p:nvGraphicFramePr>
        <p:xfrm>
          <a:off x="714344" y="2580819"/>
          <a:ext cx="5929356" cy="967243"/>
        </p:xfrm>
        <a:graphic>
          <a:graphicData uri="http://schemas.openxmlformats.org/drawingml/2006/table">
            <a:tbl>
              <a:tblPr/>
              <a:tblGrid>
                <a:gridCol w="1482339"/>
                <a:gridCol w="1482339"/>
                <a:gridCol w="1482339"/>
                <a:gridCol w="1482339"/>
              </a:tblGrid>
              <a:tr h="323850">
                <a:tc>
                  <a:txBody>
                    <a:bodyPr/>
                    <a:lstStyle/>
                    <a:p>
                      <a:pPr algn="ctr" fontAlgn="t"/>
                      <a:r>
                        <a:rPr lang="en-IN" sz="1000" b="1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  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000" b="1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POST MONSOON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000" b="1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WINTER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000" b="1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SUMMER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38579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1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RIVER FLOWS AT JSR.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9.40 cum/sec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4.50 cum/sec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5.93 cum/sec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214314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1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WATER PICK UP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2.78 cum/sec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2.666 cum/sec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2.76 cum/sec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1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% Age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29.6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59.1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46.5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7" name="Rectangle 86"/>
          <p:cNvSpPr/>
          <p:nvPr/>
        </p:nvSpPr>
        <p:spPr>
          <a:xfrm>
            <a:off x="5857880" y="3643314"/>
            <a:ext cx="80663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i="1" dirty="0" smtClean="0"/>
              <a:t>(Source: </a:t>
            </a:r>
            <a:r>
              <a:rPr lang="en-IN" sz="800" dirty="0" smtClean="0"/>
              <a:t>TUISL)</a:t>
            </a:r>
            <a:endParaRPr lang="en-IN" sz="800" dirty="0"/>
          </a:p>
        </p:txBody>
      </p:sp>
      <p:graphicFrame>
        <p:nvGraphicFramePr>
          <p:cNvPr id="90" name="Table 89"/>
          <p:cNvGraphicFramePr>
            <a:graphicFrameLocks noGrp="1"/>
          </p:cNvGraphicFramePr>
          <p:nvPr/>
        </p:nvGraphicFramePr>
        <p:xfrm>
          <a:off x="642902" y="4901898"/>
          <a:ext cx="964410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243"/>
                <a:gridCol w="459243"/>
                <a:gridCol w="459243"/>
                <a:gridCol w="459243"/>
                <a:gridCol w="459243"/>
                <a:gridCol w="459243"/>
                <a:gridCol w="459243"/>
                <a:gridCol w="459243"/>
                <a:gridCol w="459243"/>
                <a:gridCol w="459243"/>
                <a:gridCol w="459243"/>
                <a:gridCol w="459243"/>
                <a:gridCol w="459243"/>
                <a:gridCol w="459243"/>
                <a:gridCol w="459243"/>
                <a:gridCol w="459243"/>
                <a:gridCol w="459243"/>
                <a:gridCol w="459243"/>
                <a:gridCol w="459243"/>
                <a:gridCol w="459243"/>
                <a:gridCol w="459243"/>
              </a:tblGrid>
              <a:tr h="370840">
                <a:tc>
                  <a:txBody>
                    <a:bodyPr/>
                    <a:lstStyle/>
                    <a:p>
                      <a:endParaRPr lang="en-IN" sz="6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TEMP</a:t>
                      </a:r>
                      <a:endParaRPr lang="en-IN" sz="6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pH</a:t>
                      </a:r>
                      <a:endParaRPr lang="en-IN" sz="6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DO(mg/l)</a:t>
                      </a:r>
                      <a:endParaRPr lang="en-IN" sz="6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BOD(mg/l)</a:t>
                      </a:r>
                      <a:endParaRPr lang="en-IN" sz="6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COD(mg/l)</a:t>
                      </a:r>
                      <a:endParaRPr lang="en-IN" sz="6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Total Hard. (mg/l)</a:t>
                      </a:r>
                      <a:endParaRPr lang="en-IN" sz="6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Ca++(mg/l)</a:t>
                      </a:r>
                      <a:endParaRPr lang="en-IN" sz="6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Mg++(mg/l)</a:t>
                      </a:r>
                      <a:endParaRPr lang="en-IN" sz="6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 dirty="0" err="1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Alk</a:t>
                      </a:r>
                      <a:r>
                        <a:rPr lang="en-IN" sz="600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. (mg/l)</a:t>
                      </a:r>
                      <a:endParaRPr lang="en-IN" sz="6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Cond.</a:t>
                      </a:r>
                      <a:endParaRPr lang="en-IN" sz="6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 dirty="0" err="1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Fuoride</a:t>
                      </a:r>
                      <a:r>
                        <a:rPr lang="en-IN" sz="600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(mg/l)</a:t>
                      </a:r>
                      <a:endParaRPr lang="en-IN" sz="6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Sulphate(mg/l)</a:t>
                      </a:r>
                      <a:endParaRPr lang="en-IN" sz="6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Na(mg/l)</a:t>
                      </a:r>
                      <a:endParaRPr lang="en-IN" sz="6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K(mg/l)</a:t>
                      </a:r>
                      <a:endParaRPr lang="en-IN" sz="6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no3(mg/l)</a:t>
                      </a:r>
                      <a:endParaRPr lang="en-IN" sz="6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TS(mg/l)</a:t>
                      </a:r>
                      <a:endParaRPr lang="en-IN" sz="6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TSS(mg/l)</a:t>
                      </a:r>
                      <a:endParaRPr lang="en-IN" sz="6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TDS(mg/l)</a:t>
                      </a:r>
                      <a:endParaRPr lang="en-IN" sz="6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Turbidity NTU.</a:t>
                      </a:r>
                      <a:endParaRPr lang="en-IN" sz="6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 dirty="0" err="1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cl</a:t>
                      </a:r>
                      <a:r>
                        <a:rPr lang="en-IN" sz="600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(mg/l)</a:t>
                      </a:r>
                      <a:endParaRPr lang="en-IN" sz="6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sz="600" b="1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At </a:t>
                      </a:r>
                      <a:r>
                        <a:rPr lang="en-IN" sz="600" b="1" dirty="0" err="1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Mango,JSR</a:t>
                      </a:r>
                      <a:endParaRPr lang="en-IN" sz="600" b="1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25</a:t>
                      </a:r>
                      <a:endParaRPr lang="en-IN" sz="6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7.6</a:t>
                      </a:r>
                      <a:endParaRPr lang="en-IN" sz="6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5.5</a:t>
                      </a:r>
                      <a:endParaRPr lang="en-IN" sz="6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3.2</a:t>
                      </a:r>
                      <a:endParaRPr lang="en-IN" sz="6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32</a:t>
                      </a:r>
                      <a:endParaRPr lang="en-IN" sz="6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178</a:t>
                      </a:r>
                      <a:endParaRPr lang="en-IN" sz="6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41.6</a:t>
                      </a:r>
                      <a:endParaRPr lang="en-IN" sz="6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18.05</a:t>
                      </a:r>
                      <a:endParaRPr lang="en-IN" sz="6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112</a:t>
                      </a:r>
                      <a:endParaRPr lang="en-IN" sz="6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392</a:t>
                      </a:r>
                      <a:endParaRPr lang="en-IN" sz="6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0.84</a:t>
                      </a:r>
                      <a:endParaRPr lang="en-IN" sz="6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34.82</a:t>
                      </a:r>
                      <a:endParaRPr lang="en-IN" sz="6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4.0</a:t>
                      </a:r>
                      <a:endParaRPr lang="en-IN" sz="6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1.2</a:t>
                      </a:r>
                      <a:endParaRPr lang="en-IN" sz="6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5.6</a:t>
                      </a:r>
                      <a:endParaRPr lang="en-IN" sz="6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400</a:t>
                      </a:r>
                      <a:endParaRPr lang="en-IN" sz="6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134</a:t>
                      </a:r>
                      <a:endParaRPr lang="en-IN" sz="6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276</a:t>
                      </a:r>
                      <a:endParaRPr lang="en-IN" sz="6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18</a:t>
                      </a:r>
                      <a:endParaRPr lang="en-IN" sz="6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42</a:t>
                      </a:r>
                      <a:endParaRPr lang="en-IN" sz="6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1" name="Rounded Rectangle 90"/>
          <p:cNvSpPr/>
          <p:nvPr/>
        </p:nvSpPr>
        <p:spPr>
          <a:xfrm>
            <a:off x="642906" y="4330394"/>
            <a:ext cx="6000792" cy="50006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RIVER WATER QUALITY FOR SUVERNREKHA AT MANGO, JAMSHEDPUR:</a:t>
            </a:r>
            <a:endParaRPr lang="en-IN" sz="1200" dirty="0">
              <a:solidFill>
                <a:schemeClr val="tx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2428856" y="1071546"/>
            <a:ext cx="3214710" cy="50006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SUVERNREKHA RIVER(PERENNIAL RIVER) </a:t>
            </a:r>
            <a:endParaRPr lang="en-IN" sz="1200" dirty="0">
              <a:solidFill>
                <a:schemeClr val="tx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5786442" y="1071546"/>
            <a:ext cx="2643206" cy="50006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KHARKAI RIVER(PERENNIAL RIVER)</a:t>
            </a:r>
            <a:endParaRPr lang="en-IN" sz="1200" dirty="0">
              <a:solidFill>
                <a:schemeClr val="tx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8572524" y="1071546"/>
            <a:ext cx="1143008" cy="50006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DIMNA LAKE</a:t>
            </a:r>
            <a:endParaRPr lang="en-IN" sz="1200" dirty="0">
              <a:solidFill>
                <a:schemeClr val="tx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9480369" y="5643578"/>
            <a:ext cx="80663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i="1" dirty="0" smtClean="0"/>
              <a:t>(Source: </a:t>
            </a:r>
            <a:r>
              <a:rPr lang="en-IN" sz="800" dirty="0" smtClean="0"/>
              <a:t>TUISL)</a:t>
            </a:r>
            <a:endParaRPr lang="en-IN" sz="800" dirty="0"/>
          </a:p>
        </p:txBody>
      </p:sp>
      <p:sp>
        <p:nvSpPr>
          <p:cNvPr id="97" name="Rectangle 96"/>
          <p:cNvSpPr/>
          <p:nvPr/>
        </p:nvSpPr>
        <p:spPr>
          <a:xfrm>
            <a:off x="8858276" y="1571612"/>
            <a:ext cx="80663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i="1" dirty="0" smtClean="0"/>
              <a:t>(Source: </a:t>
            </a:r>
            <a:r>
              <a:rPr lang="en-IN" sz="800" dirty="0" smtClean="0"/>
              <a:t>TUISL)</a:t>
            </a:r>
            <a:endParaRPr lang="en-IN" sz="800" dirty="0"/>
          </a:p>
        </p:txBody>
      </p:sp>
      <p:sp>
        <p:nvSpPr>
          <p:cNvPr id="98" name="Rectangle 97"/>
          <p:cNvSpPr/>
          <p:nvPr/>
        </p:nvSpPr>
        <p:spPr>
          <a:xfrm>
            <a:off x="9066794" y="4214818"/>
            <a:ext cx="12202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i="1" dirty="0" smtClean="0"/>
              <a:t>(Source: </a:t>
            </a:r>
            <a:r>
              <a:rPr lang="en-IN" sz="800" i="1" dirty="0" err="1" smtClean="0"/>
              <a:t>udhd,GoJ;TUISL</a:t>
            </a:r>
            <a:r>
              <a:rPr lang="en-IN" sz="800" i="1" dirty="0" smtClean="0"/>
              <a:t>)</a:t>
            </a:r>
            <a:endParaRPr lang="en-IN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/>
          <p:nvPr/>
        </p:nvGrpSpPr>
        <p:grpSpPr>
          <a:xfrm>
            <a:off x="0" y="0"/>
            <a:ext cx="578644" cy="6858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53" name="TextBox 23"/>
          <p:cNvSpPr txBox="1"/>
          <p:nvPr/>
        </p:nvSpPr>
        <p:spPr>
          <a:xfrm>
            <a:off x="714380" y="285728"/>
            <a:ext cx="964409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WATER SUPPLY SCHEME</a:t>
            </a:r>
            <a:endParaRPr lang="en-IN" sz="20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29582" y="6211669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8"/>
              </a:lnSpc>
              <a:spcBef>
                <a:spcPct val="0"/>
              </a:spcBef>
            </a:pPr>
            <a:r>
              <a:rPr lang="en-US" sz="900" b="1" dirty="0" smtClean="0">
                <a:solidFill>
                  <a:schemeClr val="bg1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rPr>
              <a:t>DISSERTATION &amp; PLANNING SEMINAR</a:t>
            </a: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714344" y="571480"/>
            <a:ext cx="9572656" cy="114320"/>
            <a:chOff x="0" y="0"/>
            <a:chExt cx="812800" cy="812800"/>
          </a:xfrm>
        </p:grpSpPr>
        <p:sp>
          <p:nvSpPr>
            <p:cNvPr id="45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46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grpSp>
        <p:nvGrpSpPr>
          <p:cNvPr id="4" name="Group 98"/>
          <p:cNvGrpSpPr/>
          <p:nvPr/>
        </p:nvGrpSpPr>
        <p:grpSpPr>
          <a:xfrm>
            <a:off x="0" y="6184945"/>
            <a:ext cx="10287036" cy="1070930"/>
            <a:chOff x="0" y="6184945"/>
            <a:chExt cx="10287036" cy="1070930"/>
          </a:xfrm>
        </p:grpSpPr>
        <p:grpSp>
          <p:nvGrpSpPr>
            <p:cNvPr id="5" name="Group 16"/>
            <p:cNvGrpSpPr/>
            <p:nvPr/>
          </p:nvGrpSpPr>
          <p:grpSpPr>
            <a:xfrm>
              <a:off x="7858144" y="6184945"/>
              <a:ext cx="2428856" cy="673055"/>
              <a:chOff x="0" y="-38100"/>
              <a:chExt cx="812800" cy="850900"/>
            </a:xfrm>
          </p:grpSpPr>
          <p:sp>
            <p:nvSpPr>
              <p:cNvPr id="111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7D72"/>
              </a:solidFill>
            </p:spPr>
          </p:sp>
          <p:sp>
            <p:nvSpPr>
              <p:cNvPr id="112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6" name="Group 12"/>
            <p:cNvGrpSpPr/>
            <p:nvPr/>
          </p:nvGrpSpPr>
          <p:grpSpPr>
            <a:xfrm>
              <a:off x="9786970" y="6415918"/>
              <a:ext cx="500030" cy="442106"/>
              <a:chOff x="0" y="-38100"/>
              <a:chExt cx="812800" cy="850900"/>
            </a:xfrm>
          </p:grpSpPr>
          <p:sp>
            <p:nvSpPr>
              <p:cNvPr id="109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110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7" name="Group 12"/>
            <p:cNvGrpSpPr/>
            <p:nvPr/>
          </p:nvGrpSpPr>
          <p:grpSpPr>
            <a:xfrm flipV="1">
              <a:off x="0" y="6286520"/>
              <a:ext cx="9795295" cy="220632"/>
              <a:chOff x="0" y="0"/>
              <a:chExt cx="812800" cy="2306314"/>
            </a:xfrm>
          </p:grpSpPr>
          <p:sp>
            <p:nvSpPr>
              <p:cNvPr id="107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108" name="TextBox 14"/>
              <p:cNvSpPr txBox="1"/>
              <p:nvPr/>
            </p:nvSpPr>
            <p:spPr>
              <a:xfrm>
                <a:off x="0" y="1455412"/>
                <a:ext cx="812800" cy="85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sp>
          <p:nvSpPr>
            <p:cNvPr id="104" name="TextBox 103"/>
            <p:cNvSpPr txBox="1"/>
            <p:nvPr/>
          </p:nvSpPr>
          <p:spPr>
            <a:xfrm>
              <a:off x="7858180" y="6215082"/>
              <a:ext cx="242885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8"/>
                </a:lnSpc>
                <a:spcBef>
                  <a:spcPct val="0"/>
                </a:spcBef>
              </a:pPr>
              <a:r>
                <a:rPr lang="en-US" sz="900" b="1" dirty="0" smtClean="0">
                  <a:solidFill>
                    <a:schemeClr val="bg1"/>
                  </a:solidFill>
                  <a:latin typeface="Times New Roman" pitchFamily="18" charset="0"/>
                  <a:ea typeface="Open Sans"/>
                  <a:cs typeface="Times New Roman" pitchFamily="18" charset="0"/>
                  <a:sym typeface="Open Sans"/>
                </a:rPr>
                <a:t>AR751:THESIS/DISSERTATION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  <p:sp>
          <p:nvSpPr>
            <p:cNvPr id="105" name="Footer Placeholder 36"/>
            <p:cNvSpPr txBox="1">
              <a:spLocks/>
            </p:cNvSpPr>
            <p:nvPr/>
          </p:nvSpPr>
          <p:spPr>
            <a:xfrm>
              <a:off x="685824" y="6357958"/>
              <a:ext cx="7886700" cy="428604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/>
            <a:p>
              <a:pPr lvl="0"/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TOPIC: </a:t>
              </a:r>
              <a:r>
                <a:rPr lang="en-IN" sz="800" dirty="0" smtClean="0">
                  <a:solidFill>
                    <a:schemeClr val="bg2">
                      <a:lumMod val="1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Low-Carbon Water Utility &amp; Municipal Waste Management plan for JNAC, Jamshedpur 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7858180" y="6491563"/>
              <a:ext cx="2428856" cy="764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RAM KUMAR , MUP/10002/23</a:t>
              </a:r>
            </a:p>
            <a:p>
              <a:r>
                <a:rPr lang="en-US" sz="900" dirty="0" smtClean="0">
                  <a:solidFill>
                    <a:schemeClr val="bg1"/>
                  </a:solidFill>
                </a:rPr>
                <a:t>SEM-IV , MUP 2023-25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8" name="TextBox 127"/>
          <p:cNvSpPr txBox="1"/>
          <p:nvPr/>
        </p:nvSpPr>
        <p:spPr>
          <a:xfrm>
            <a:off x="9786970" y="6500834"/>
            <a:ext cx="5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21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3531464" y="5999638"/>
            <a:ext cx="16834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dirty="0" smtClean="0">
                <a:solidFill>
                  <a:schemeClr val="accent1"/>
                </a:solidFill>
              </a:rPr>
              <a:t>Fig16: water supply scheme of JNAC</a:t>
            </a:r>
            <a:endParaRPr lang="en-IN" sz="800" dirty="0">
              <a:solidFill>
                <a:schemeClr val="accent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642906" y="714356"/>
            <a:ext cx="6286544" cy="50006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WATER SOURCES: SUBARBREKHA RIVER &amp; KHARKAI RIVER</a:t>
            </a:r>
            <a:endParaRPr lang="en-IN" sz="1200" dirty="0">
              <a:solidFill>
                <a:schemeClr val="tx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571468" y="1571612"/>
            <a:ext cx="1214446" cy="50006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NEW RIVER PUMP HOUSE</a:t>
            </a:r>
            <a:endParaRPr lang="en-IN" sz="1200" dirty="0">
              <a:solidFill>
                <a:schemeClr val="tx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143104" y="1571612"/>
            <a:ext cx="1285884" cy="50006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OLD RIVER PUMP HOUSE</a:t>
            </a:r>
            <a:endParaRPr lang="en-IN" sz="1200" dirty="0">
              <a:solidFill>
                <a:schemeClr val="tx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3786179" y="1571612"/>
            <a:ext cx="1285883" cy="50006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195 MLD </a:t>
            </a:r>
            <a:r>
              <a:rPr lang="en-IN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WTP AT WATERWORKS</a:t>
            </a:r>
            <a:endParaRPr lang="en-IN" dirty="0">
              <a:solidFill>
                <a:schemeClr val="tx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786178" y="2714620"/>
            <a:ext cx="1285883" cy="1643074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WATER SOURCE:</a:t>
            </a:r>
          </a:p>
          <a:p>
            <a:pPr algn="ctr"/>
            <a:r>
              <a:rPr lang="en-IN" sz="1200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DIMNA RESERVOIR</a:t>
            </a:r>
          </a:p>
          <a:p>
            <a:pPr algn="ctr"/>
            <a:r>
              <a:rPr lang="en-IN" sz="1200" b="1" dirty="0" smtClean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(3500 MILLION LITRES)</a:t>
            </a:r>
            <a:endParaRPr lang="en-IN" sz="1200" b="1" dirty="0">
              <a:solidFill>
                <a:schemeClr val="accent6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5429252" y="1571612"/>
            <a:ext cx="1534038" cy="50006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BURMA MINES</a:t>
            </a:r>
          </a:p>
          <a:p>
            <a:pPr algn="ctr"/>
            <a:r>
              <a:rPr lang="en-IN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WATER  ESR</a:t>
            </a:r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(7.5 MLD)</a:t>
            </a:r>
            <a:endParaRPr lang="en-IN" b="1" dirty="0">
              <a:solidFill>
                <a:schemeClr val="accent6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5429252" y="2285992"/>
            <a:ext cx="1534038" cy="50006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KADMA</a:t>
            </a:r>
          </a:p>
          <a:p>
            <a:pPr algn="ctr"/>
            <a:r>
              <a:rPr lang="en-IN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WATER  ESR</a:t>
            </a:r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(7.5MLD)</a:t>
            </a:r>
            <a:endParaRPr lang="en-IN" dirty="0">
              <a:solidFill>
                <a:schemeClr val="tx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5429252" y="3000372"/>
            <a:ext cx="1534038" cy="50006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SAKCHI</a:t>
            </a:r>
          </a:p>
          <a:p>
            <a:pPr algn="ctr"/>
            <a:r>
              <a:rPr lang="en-IN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WATER  ESR</a:t>
            </a:r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(10MLD)</a:t>
            </a:r>
            <a:endParaRPr lang="en-IN" dirty="0">
              <a:solidFill>
                <a:schemeClr val="tx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5429252" y="3714752"/>
            <a:ext cx="1534038" cy="50006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CENTRAL</a:t>
            </a:r>
          </a:p>
          <a:p>
            <a:pPr algn="ctr"/>
            <a:r>
              <a:rPr lang="en-IN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WATER  ESR</a:t>
            </a:r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(7.5MLD)</a:t>
            </a:r>
            <a:endParaRPr lang="en-IN" dirty="0">
              <a:solidFill>
                <a:schemeClr val="tx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5429252" y="4429132"/>
            <a:ext cx="1534038" cy="50006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SIDHGORA</a:t>
            </a:r>
          </a:p>
          <a:p>
            <a:pPr algn="ctr"/>
            <a:r>
              <a:rPr lang="en-IN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WATER  ESR</a:t>
            </a:r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(7.5MLD)</a:t>
            </a:r>
            <a:endParaRPr lang="en-IN" dirty="0">
              <a:solidFill>
                <a:schemeClr val="tx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5429252" y="5143512"/>
            <a:ext cx="1534038" cy="50006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SONARI</a:t>
            </a:r>
          </a:p>
          <a:p>
            <a:pPr algn="ctr"/>
            <a:r>
              <a:rPr lang="en-IN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WATER  ESR</a:t>
            </a:r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(7.5MLD)</a:t>
            </a:r>
            <a:endParaRPr lang="en-IN" dirty="0">
              <a:solidFill>
                <a:schemeClr val="tx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7429516" y="1571612"/>
            <a:ext cx="383510" cy="478634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</a:t>
            </a:r>
          </a:p>
          <a:p>
            <a:pPr algn="ctr"/>
            <a:r>
              <a:rPr lang="en-IN" sz="1200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</a:t>
            </a:r>
          </a:p>
          <a:p>
            <a:pPr algn="ctr"/>
            <a:r>
              <a:rPr lang="en-IN" sz="1200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</a:t>
            </a:r>
          </a:p>
          <a:p>
            <a:pPr algn="ctr"/>
            <a:r>
              <a:rPr lang="en-IN" sz="1200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</a:t>
            </a:r>
          </a:p>
          <a:p>
            <a:pPr algn="ctr"/>
            <a:r>
              <a:rPr lang="en-IN" sz="1200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U</a:t>
            </a:r>
          </a:p>
          <a:p>
            <a:pPr algn="ctr"/>
            <a:r>
              <a:rPr lang="en-IN" sz="1200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</a:t>
            </a:r>
          </a:p>
          <a:p>
            <a:pPr algn="ctr"/>
            <a:r>
              <a:rPr lang="en-IN" sz="1200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</a:t>
            </a:r>
          </a:p>
          <a:p>
            <a:pPr algn="ctr"/>
            <a:r>
              <a:rPr lang="en-IN" sz="1200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</a:t>
            </a:r>
          </a:p>
          <a:p>
            <a:pPr algn="ctr"/>
            <a:r>
              <a:rPr lang="en-IN" sz="1200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</a:t>
            </a:r>
            <a:endParaRPr lang="en-IN" sz="1200" dirty="0">
              <a:solidFill>
                <a:schemeClr val="tx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8181494" y="2285992"/>
            <a:ext cx="1534038" cy="50006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16 MLD</a:t>
            </a:r>
          </a:p>
          <a:p>
            <a:pPr algn="ctr"/>
            <a:r>
              <a:rPr lang="en-IN" sz="1200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KHARKAI STP</a:t>
            </a:r>
            <a:endParaRPr lang="en-IN" sz="1200" dirty="0">
              <a:solidFill>
                <a:schemeClr val="tx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181494" y="4429132"/>
            <a:ext cx="1534038" cy="50006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45 MLD</a:t>
            </a:r>
          </a:p>
          <a:p>
            <a:pPr algn="ctr"/>
            <a:r>
              <a:rPr lang="en-IN" sz="1200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BARA STP</a:t>
            </a:r>
            <a:endParaRPr lang="en-IN" sz="1200" dirty="0">
              <a:solidFill>
                <a:schemeClr val="tx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8181494" y="3357562"/>
            <a:ext cx="1534038" cy="50006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SEWAGE PUMPING STATIONS</a:t>
            </a:r>
            <a:r>
              <a:rPr lang="en-IN" sz="1200" b="1" dirty="0" smtClean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(8)</a:t>
            </a:r>
            <a:endParaRPr lang="en-IN" sz="1200" b="1" dirty="0">
              <a:solidFill>
                <a:schemeClr val="accent6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43" name="Elbow Connector 42"/>
          <p:cNvCxnSpPr>
            <a:stCxn id="27" idx="2"/>
            <a:endCxn id="29" idx="0"/>
          </p:cNvCxnSpPr>
          <p:nvPr/>
        </p:nvCxnSpPr>
        <p:spPr>
          <a:xfrm rot="5400000">
            <a:off x="3107517" y="892951"/>
            <a:ext cx="357190" cy="1000132"/>
          </a:xfrm>
          <a:prstGeom prst="bentConnector3">
            <a:avLst>
              <a:gd name="adj1" fmla="val 50000"/>
            </a:avLst>
          </a:prstGeom>
          <a:ln w="25400">
            <a:solidFill>
              <a:schemeClr val="bg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27" idx="2"/>
            <a:endCxn id="28" idx="0"/>
          </p:cNvCxnSpPr>
          <p:nvPr/>
        </p:nvCxnSpPr>
        <p:spPr>
          <a:xfrm rot="5400000">
            <a:off x="2303840" y="89274"/>
            <a:ext cx="357190" cy="2607487"/>
          </a:xfrm>
          <a:prstGeom prst="bentConnector3">
            <a:avLst>
              <a:gd name="adj1" fmla="val 50000"/>
            </a:avLst>
          </a:prstGeom>
          <a:ln w="25400">
            <a:solidFill>
              <a:schemeClr val="bg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571468" y="2714620"/>
            <a:ext cx="1214446" cy="162878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CLARIFIED WATER FOR INDUSTRIAL USE</a:t>
            </a:r>
            <a:endParaRPr lang="en-IN" sz="1200" dirty="0">
              <a:solidFill>
                <a:schemeClr val="tx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2143104" y="2714620"/>
            <a:ext cx="1285884" cy="162878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RAW</a:t>
            </a:r>
          </a:p>
          <a:p>
            <a:pPr algn="ctr"/>
            <a:r>
              <a:rPr lang="en-IN" sz="1200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WATER FOR INDUSTRIAL USE</a:t>
            </a:r>
            <a:endParaRPr lang="en-IN" sz="1200" dirty="0">
              <a:solidFill>
                <a:schemeClr val="tx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49" name="Straight Arrow Connector 48"/>
          <p:cNvCxnSpPr>
            <a:stCxn id="28" idx="2"/>
            <a:endCxn id="47" idx="0"/>
          </p:cNvCxnSpPr>
          <p:nvPr/>
        </p:nvCxnSpPr>
        <p:spPr>
          <a:xfrm rot="5400000">
            <a:off x="857220" y="2393149"/>
            <a:ext cx="642942" cy="1588"/>
          </a:xfrm>
          <a:prstGeom prst="straightConnector1">
            <a:avLst/>
          </a:prstGeom>
          <a:ln w="25400">
            <a:solidFill>
              <a:schemeClr val="bg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2"/>
            <a:endCxn id="48" idx="0"/>
          </p:cNvCxnSpPr>
          <p:nvPr/>
        </p:nvCxnSpPr>
        <p:spPr>
          <a:xfrm rot="5400000">
            <a:off x="2464575" y="2393149"/>
            <a:ext cx="642942" cy="1588"/>
          </a:xfrm>
          <a:prstGeom prst="straightConnector1">
            <a:avLst/>
          </a:prstGeom>
          <a:ln w="25400">
            <a:solidFill>
              <a:schemeClr val="bg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1" idx="0"/>
            <a:endCxn id="30" idx="2"/>
          </p:cNvCxnSpPr>
          <p:nvPr/>
        </p:nvCxnSpPr>
        <p:spPr>
          <a:xfrm rot="5400000" flipH="1" flipV="1">
            <a:off x="4107649" y="2393149"/>
            <a:ext cx="642942" cy="1"/>
          </a:xfrm>
          <a:prstGeom prst="straightConnector1">
            <a:avLst/>
          </a:prstGeom>
          <a:ln w="25400">
            <a:solidFill>
              <a:schemeClr val="bg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9" idx="3"/>
            <a:endCxn id="30" idx="1"/>
          </p:cNvCxnSpPr>
          <p:nvPr/>
        </p:nvCxnSpPr>
        <p:spPr>
          <a:xfrm>
            <a:off x="3428988" y="1821645"/>
            <a:ext cx="357191" cy="1588"/>
          </a:xfrm>
          <a:prstGeom prst="straightConnector1">
            <a:avLst/>
          </a:prstGeom>
          <a:ln w="25400">
            <a:solidFill>
              <a:schemeClr val="bg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30" idx="3"/>
            <a:endCxn id="32" idx="1"/>
          </p:cNvCxnSpPr>
          <p:nvPr/>
        </p:nvCxnSpPr>
        <p:spPr>
          <a:xfrm>
            <a:off x="5072062" y="1821645"/>
            <a:ext cx="357190" cy="1588"/>
          </a:xfrm>
          <a:prstGeom prst="straightConnector1">
            <a:avLst/>
          </a:prstGeom>
          <a:ln w="25400" cmpd="sng">
            <a:solidFill>
              <a:schemeClr val="bg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hape 55"/>
          <p:cNvCxnSpPr>
            <a:endCxn id="79" idx="1"/>
          </p:cNvCxnSpPr>
          <p:nvPr/>
        </p:nvCxnSpPr>
        <p:spPr>
          <a:xfrm rot="16200000" flipH="1">
            <a:off x="3196815" y="3875487"/>
            <a:ext cx="4250561" cy="214313"/>
          </a:xfrm>
          <a:prstGeom prst="bentConnector2">
            <a:avLst/>
          </a:prstGeom>
          <a:ln w="25400">
            <a:solidFill>
              <a:schemeClr val="bg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5214938" y="2500306"/>
            <a:ext cx="214314" cy="1588"/>
          </a:xfrm>
          <a:prstGeom prst="straightConnector1">
            <a:avLst/>
          </a:prstGeom>
          <a:ln w="25400">
            <a:solidFill>
              <a:schemeClr val="bg2">
                <a:lumMod val="75000"/>
              </a:schemeClr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5214938" y="3214686"/>
            <a:ext cx="214314" cy="1588"/>
          </a:xfrm>
          <a:prstGeom prst="straightConnector1">
            <a:avLst/>
          </a:prstGeom>
          <a:ln w="25400">
            <a:solidFill>
              <a:schemeClr val="bg2">
                <a:lumMod val="75000"/>
              </a:schemeClr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5214938" y="3929066"/>
            <a:ext cx="214314" cy="1588"/>
          </a:xfrm>
          <a:prstGeom prst="straightConnector1">
            <a:avLst/>
          </a:prstGeom>
          <a:ln w="25400">
            <a:solidFill>
              <a:schemeClr val="bg2">
                <a:lumMod val="75000"/>
              </a:schemeClr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5214938" y="4643446"/>
            <a:ext cx="214314" cy="1588"/>
          </a:xfrm>
          <a:prstGeom prst="straightConnector1">
            <a:avLst/>
          </a:prstGeom>
          <a:ln w="25400">
            <a:solidFill>
              <a:schemeClr val="bg2">
                <a:lumMod val="75000"/>
              </a:schemeClr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32" idx="3"/>
          </p:cNvCxnSpPr>
          <p:nvPr/>
        </p:nvCxnSpPr>
        <p:spPr>
          <a:xfrm>
            <a:off x="6963290" y="1821645"/>
            <a:ext cx="466226" cy="1588"/>
          </a:xfrm>
          <a:prstGeom prst="straightConnector1">
            <a:avLst/>
          </a:prstGeom>
          <a:ln w="25400" cmpd="sng">
            <a:solidFill>
              <a:schemeClr val="bg2">
                <a:lumMod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6963290" y="2500306"/>
            <a:ext cx="466226" cy="1588"/>
          </a:xfrm>
          <a:prstGeom prst="straightConnector1">
            <a:avLst/>
          </a:prstGeom>
          <a:ln w="25400" cmpd="sng">
            <a:solidFill>
              <a:schemeClr val="bg2">
                <a:lumMod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6963290" y="3214686"/>
            <a:ext cx="466226" cy="1588"/>
          </a:xfrm>
          <a:prstGeom prst="straightConnector1">
            <a:avLst/>
          </a:prstGeom>
          <a:ln w="25400" cmpd="sng">
            <a:solidFill>
              <a:schemeClr val="bg2">
                <a:lumMod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6963290" y="3929066"/>
            <a:ext cx="466226" cy="1588"/>
          </a:xfrm>
          <a:prstGeom prst="straightConnector1">
            <a:avLst/>
          </a:prstGeom>
          <a:ln w="25400" cmpd="sng">
            <a:solidFill>
              <a:schemeClr val="bg2">
                <a:lumMod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6963290" y="4643446"/>
            <a:ext cx="466226" cy="1588"/>
          </a:xfrm>
          <a:prstGeom prst="straightConnector1">
            <a:avLst/>
          </a:prstGeom>
          <a:ln w="25400" cmpd="sng">
            <a:solidFill>
              <a:schemeClr val="bg2">
                <a:lumMod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6963290" y="5357826"/>
            <a:ext cx="466226" cy="1588"/>
          </a:xfrm>
          <a:prstGeom prst="straightConnector1">
            <a:avLst/>
          </a:prstGeom>
          <a:ln w="25400" cmpd="sng">
            <a:solidFill>
              <a:schemeClr val="bg2">
                <a:lumMod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42" idx="0"/>
            <a:endCxn id="39" idx="2"/>
          </p:cNvCxnSpPr>
          <p:nvPr/>
        </p:nvCxnSpPr>
        <p:spPr>
          <a:xfrm rot="5400000" flipH="1" flipV="1">
            <a:off x="8662761" y="3071810"/>
            <a:ext cx="571504" cy="1588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2" idx="2"/>
            <a:endCxn id="40" idx="0"/>
          </p:cNvCxnSpPr>
          <p:nvPr/>
        </p:nvCxnSpPr>
        <p:spPr>
          <a:xfrm rot="5400000">
            <a:off x="8662761" y="4143380"/>
            <a:ext cx="571504" cy="1588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>
            <a:stCxn id="40" idx="3"/>
            <a:endCxn id="27" idx="3"/>
          </p:cNvCxnSpPr>
          <p:nvPr/>
        </p:nvCxnSpPr>
        <p:spPr>
          <a:xfrm flipH="1" flipV="1">
            <a:off x="6929450" y="964389"/>
            <a:ext cx="2786082" cy="3714776"/>
          </a:xfrm>
          <a:prstGeom prst="bentConnector3">
            <a:avLst>
              <a:gd name="adj1" fmla="val -16068"/>
            </a:avLst>
          </a:prstGeom>
          <a:ln w="25400">
            <a:solidFill>
              <a:schemeClr val="bg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9715532" y="2500306"/>
            <a:ext cx="466226" cy="1588"/>
          </a:xfrm>
          <a:prstGeom prst="straightConnector1">
            <a:avLst/>
          </a:prstGeom>
          <a:ln w="25400" cmpd="sng">
            <a:solidFill>
              <a:schemeClr val="bg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>
          <a:xfrm>
            <a:off x="8181494" y="5429264"/>
            <a:ext cx="1534038" cy="571504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22MLD</a:t>
            </a:r>
          </a:p>
          <a:p>
            <a:pPr algn="ctr"/>
            <a:r>
              <a:rPr lang="en-IN" sz="1200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RECYCLED TO STEEL WORKS</a:t>
            </a:r>
            <a:endParaRPr lang="en-IN" sz="1200" dirty="0">
              <a:solidFill>
                <a:schemeClr val="tx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72" name="Shape 71"/>
          <p:cNvCxnSpPr/>
          <p:nvPr/>
        </p:nvCxnSpPr>
        <p:spPr>
          <a:xfrm rot="5400000">
            <a:off x="9429780" y="5000636"/>
            <a:ext cx="1000132" cy="428628"/>
          </a:xfrm>
          <a:prstGeom prst="bentConnector2">
            <a:avLst/>
          </a:prstGeom>
          <a:ln w="25400">
            <a:solidFill>
              <a:schemeClr val="bg2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714344" y="5570552"/>
            <a:ext cx="785818" cy="1588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714344" y="5856304"/>
            <a:ext cx="785818" cy="158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714344" y="6142056"/>
            <a:ext cx="785818" cy="1588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75"/>
          <p:cNvSpPr/>
          <p:nvPr/>
        </p:nvSpPr>
        <p:spPr>
          <a:xfrm>
            <a:off x="1285848" y="5429264"/>
            <a:ext cx="1928826" cy="21431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WATER SUPPLY MAINS</a:t>
            </a:r>
            <a:endParaRPr lang="en-IN" sz="1000" dirty="0">
              <a:solidFill>
                <a:schemeClr val="tx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1500162" y="5786454"/>
            <a:ext cx="2357454" cy="14287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000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DISTRIBUTION LINE</a:t>
            </a:r>
            <a:endParaRPr lang="en-IN" sz="1000" dirty="0">
              <a:solidFill>
                <a:schemeClr val="tx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1500162" y="6072206"/>
            <a:ext cx="2357454" cy="14287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000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WASTEWATER COLLECTION </a:t>
            </a:r>
            <a:endParaRPr lang="en-IN" sz="1000" dirty="0">
              <a:solidFill>
                <a:schemeClr val="tx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5429252" y="5857892"/>
            <a:ext cx="1534038" cy="50006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TATANAGAR</a:t>
            </a:r>
          </a:p>
          <a:p>
            <a:pPr algn="ctr"/>
            <a:r>
              <a:rPr lang="en-IN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WATER  ESR</a:t>
            </a:r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(10MLD)</a:t>
            </a:r>
            <a:endParaRPr lang="en-IN" dirty="0">
              <a:solidFill>
                <a:schemeClr val="tx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80" name="Straight Arrow Connector 79"/>
          <p:cNvCxnSpPr/>
          <p:nvPr/>
        </p:nvCxnSpPr>
        <p:spPr>
          <a:xfrm>
            <a:off x="6963290" y="6072206"/>
            <a:ext cx="466226" cy="1588"/>
          </a:xfrm>
          <a:prstGeom prst="straightConnector1">
            <a:avLst/>
          </a:prstGeom>
          <a:ln w="25400" cmpd="sng">
            <a:solidFill>
              <a:schemeClr val="bg2">
                <a:lumMod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5214938" y="5357826"/>
            <a:ext cx="214314" cy="1588"/>
          </a:xfrm>
          <a:prstGeom prst="straightConnector1">
            <a:avLst/>
          </a:prstGeom>
          <a:ln w="25400">
            <a:solidFill>
              <a:schemeClr val="bg2">
                <a:lumMod val="75000"/>
              </a:schemeClr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7786706" y="3571876"/>
            <a:ext cx="394788" cy="1588"/>
          </a:xfrm>
          <a:prstGeom prst="straightConnector1">
            <a:avLst/>
          </a:prstGeom>
          <a:ln w="25400" cmpd="sng">
            <a:solidFill>
              <a:schemeClr val="bg1">
                <a:lumMod val="6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4295328" y="6139108"/>
            <a:ext cx="1491114" cy="218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800" dirty="0" smtClean="0">
                <a:solidFill>
                  <a:schemeClr val="accent1"/>
                </a:solidFill>
              </a:rPr>
              <a:t>(Source: TSUISL)</a:t>
            </a:r>
            <a:endParaRPr lang="en-IN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WATER INFRA BASE MAP.jpg"/>
          <p:cNvPicPr>
            <a:picLocks noChangeAspect="1"/>
          </p:cNvPicPr>
          <p:nvPr/>
        </p:nvPicPr>
        <p:blipFill>
          <a:blip r:embed="rId3"/>
          <a:srcRect t="8333" b="6250"/>
          <a:stretch>
            <a:fillRect/>
          </a:stretch>
        </p:blipFill>
        <p:spPr>
          <a:xfrm>
            <a:off x="-36" y="669070"/>
            <a:ext cx="8429684" cy="5760325"/>
          </a:xfrm>
          <a:prstGeom prst="rect">
            <a:avLst/>
          </a:prstGeom>
        </p:spPr>
      </p:pic>
      <p:grpSp>
        <p:nvGrpSpPr>
          <p:cNvPr id="2" name="Group 9"/>
          <p:cNvGrpSpPr/>
          <p:nvPr/>
        </p:nvGrpSpPr>
        <p:grpSpPr>
          <a:xfrm>
            <a:off x="0" y="0"/>
            <a:ext cx="578644" cy="6858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53" name="TextBox 23"/>
          <p:cNvSpPr txBox="1"/>
          <p:nvPr/>
        </p:nvSpPr>
        <p:spPr>
          <a:xfrm>
            <a:off x="714380" y="285728"/>
            <a:ext cx="957262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WATER SUPPLY INFRASTRUCTURE OF STUDY AREA(JNAC)</a:t>
            </a:r>
            <a:endParaRPr lang="en-IN" sz="20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29582" y="6211669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8"/>
              </a:lnSpc>
              <a:spcBef>
                <a:spcPct val="0"/>
              </a:spcBef>
            </a:pPr>
            <a:r>
              <a:rPr lang="en-US" sz="900" b="1" dirty="0" smtClean="0">
                <a:solidFill>
                  <a:schemeClr val="bg1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rPr>
              <a:t>DISSERTATION &amp; PLANNING SEMINAR</a:t>
            </a: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714344" y="571480"/>
            <a:ext cx="9572656" cy="114320"/>
            <a:chOff x="0" y="0"/>
            <a:chExt cx="812800" cy="812800"/>
          </a:xfrm>
        </p:grpSpPr>
        <p:sp>
          <p:nvSpPr>
            <p:cNvPr id="45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46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grpSp>
        <p:nvGrpSpPr>
          <p:cNvPr id="4" name="Group 22"/>
          <p:cNvGrpSpPr/>
          <p:nvPr/>
        </p:nvGrpSpPr>
        <p:grpSpPr>
          <a:xfrm>
            <a:off x="0" y="6184945"/>
            <a:ext cx="10287036" cy="1070930"/>
            <a:chOff x="0" y="6184945"/>
            <a:chExt cx="10287036" cy="1070930"/>
          </a:xfrm>
        </p:grpSpPr>
        <p:grpSp>
          <p:nvGrpSpPr>
            <p:cNvPr id="5" name="Group 16"/>
            <p:cNvGrpSpPr/>
            <p:nvPr/>
          </p:nvGrpSpPr>
          <p:grpSpPr>
            <a:xfrm>
              <a:off x="7858144" y="6184945"/>
              <a:ext cx="2428856" cy="673055"/>
              <a:chOff x="0" y="-38100"/>
              <a:chExt cx="812800" cy="850900"/>
            </a:xfrm>
          </p:grpSpPr>
          <p:sp>
            <p:nvSpPr>
              <p:cNvPr id="39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7D72"/>
              </a:solidFill>
            </p:spPr>
          </p:sp>
          <p:sp>
            <p:nvSpPr>
              <p:cNvPr id="40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6" name="Group 12"/>
            <p:cNvGrpSpPr/>
            <p:nvPr/>
          </p:nvGrpSpPr>
          <p:grpSpPr>
            <a:xfrm>
              <a:off x="9786970" y="6415918"/>
              <a:ext cx="500030" cy="442106"/>
              <a:chOff x="0" y="-38100"/>
              <a:chExt cx="812800" cy="850900"/>
            </a:xfrm>
          </p:grpSpPr>
          <p:sp>
            <p:nvSpPr>
              <p:cNvPr id="36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8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7" name="Group 12"/>
            <p:cNvGrpSpPr/>
            <p:nvPr/>
          </p:nvGrpSpPr>
          <p:grpSpPr>
            <a:xfrm flipV="1">
              <a:off x="0" y="6286520"/>
              <a:ext cx="9795295" cy="220632"/>
              <a:chOff x="0" y="0"/>
              <a:chExt cx="812800" cy="2306314"/>
            </a:xfrm>
          </p:grpSpPr>
          <p:sp>
            <p:nvSpPr>
              <p:cNvPr id="34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5" name="TextBox 14"/>
              <p:cNvSpPr txBox="1"/>
              <p:nvPr/>
            </p:nvSpPr>
            <p:spPr>
              <a:xfrm>
                <a:off x="0" y="1455412"/>
                <a:ext cx="812800" cy="85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7858180" y="6215082"/>
              <a:ext cx="24288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8"/>
                </a:lnSpc>
                <a:spcBef>
                  <a:spcPct val="0"/>
                </a:spcBef>
              </a:pPr>
              <a:r>
                <a:rPr lang="en-US" sz="900" b="1" dirty="0" smtClean="0">
                  <a:solidFill>
                    <a:schemeClr val="bg1"/>
                  </a:solidFill>
                  <a:latin typeface="Times New Roman" pitchFamily="18" charset="0"/>
                  <a:ea typeface="Open Sans"/>
                  <a:cs typeface="Times New Roman" pitchFamily="18" charset="0"/>
                  <a:sym typeface="Open Sans"/>
                </a:rPr>
                <a:t>AR751:THESIS/DISSERTATION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dirty="0">
                <a:solidFill>
                  <a:srgbClr val="FF0000"/>
                </a:solidFill>
              </a:endParaRPr>
            </a:p>
          </p:txBody>
        </p:sp>
        <p:sp>
          <p:nvSpPr>
            <p:cNvPr id="32" name="Footer Placeholder 36"/>
            <p:cNvSpPr txBox="1">
              <a:spLocks/>
            </p:cNvSpPr>
            <p:nvPr/>
          </p:nvSpPr>
          <p:spPr>
            <a:xfrm>
              <a:off x="614386" y="6357958"/>
              <a:ext cx="7886700" cy="428604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/>
            <a:p>
              <a:pPr lvl="0"/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TOPIC: </a:t>
              </a:r>
              <a:r>
                <a:rPr lang="en-IN" sz="800" dirty="0" smtClean="0">
                  <a:solidFill>
                    <a:schemeClr val="bg2">
                      <a:lumMod val="1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Low-Carbon Water Utility &amp; Municipal Waste Management plan for JNAC, Jamshedpur 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58180" y="6491563"/>
              <a:ext cx="2428856" cy="764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RAM KUMAR , MUP/10002/23</a:t>
              </a:r>
            </a:p>
            <a:p>
              <a:r>
                <a:rPr lang="en-US" sz="900" dirty="0" smtClean="0">
                  <a:solidFill>
                    <a:schemeClr val="bg1"/>
                  </a:solidFill>
                </a:rPr>
                <a:t>SEM-IV , MUP 2023-25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9786970" y="6500834"/>
            <a:ext cx="5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22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35170" name="Picture 2" descr="https://cdn-icons-png.flaticon.com/256/6662/666219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28724" y="2357430"/>
            <a:ext cx="214314" cy="214314"/>
          </a:xfrm>
          <a:prstGeom prst="rect">
            <a:avLst/>
          </a:prstGeom>
          <a:noFill/>
        </p:spPr>
      </p:pic>
      <p:pic>
        <p:nvPicPr>
          <p:cNvPr id="42" name="Picture 2" descr="https://cdn-icons-png.flaticon.com/256/6662/666219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71732" y="2928934"/>
            <a:ext cx="214314" cy="214314"/>
          </a:xfrm>
          <a:prstGeom prst="rect">
            <a:avLst/>
          </a:prstGeom>
          <a:noFill/>
        </p:spPr>
      </p:pic>
      <p:pic>
        <p:nvPicPr>
          <p:cNvPr id="43" name="Picture 2" descr="https://cdn-icons-png.flaticon.com/256/6662/666219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4872" y="3214686"/>
            <a:ext cx="214314" cy="214314"/>
          </a:xfrm>
          <a:prstGeom prst="rect">
            <a:avLst/>
          </a:prstGeom>
          <a:noFill/>
        </p:spPr>
      </p:pic>
      <p:pic>
        <p:nvPicPr>
          <p:cNvPr id="44" name="Picture 2" descr="https://cdn-icons-png.flaticon.com/256/6662/666219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7682" y="4429132"/>
            <a:ext cx="214314" cy="214314"/>
          </a:xfrm>
          <a:prstGeom prst="rect">
            <a:avLst/>
          </a:prstGeom>
          <a:noFill/>
        </p:spPr>
      </p:pic>
      <p:pic>
        <p:nvPicPr>
          <p:cNvPr id="47" name="Picture 2" descr="https://cdn-icons-png.flaticon.com/256/6662/666219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28724" y="3143248"/>
            <a:ext cx="214314" cy="214314"/>
          </a:xfrm>
          <a:prstGeom prst="rect">
            <a:avLst/>
          </a:prstGeom>
          <a:noFill/>
        </p:spPr>
      </p:pic>
      <p:pic>
        <p:nvPicPr>
          <p:cNvPr id="4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14674" y="2357430"/>
            <a:ext cx="357226" cy="357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9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57748" y="2473188"/>
            <a:ext cx="241432" cy="241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" name="Picture 1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857484" y="4634566"/>
            <a:ext cx="428628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1" name="TextBox 50"/>
          <p:cNvSpPr txBox="1"/>
          <p:nvPr/>
        </p:nvSpPr>
        <p:spPr>
          <a:xfrm rot="17520000">
            <a:off x="-43258" y="2534198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KHARKAI RIVER</a:t>
            </a:r>
          </a:p>
        </p:txBody>
      </p:sp>
      <p:sp>
        <p:nvSpPr>
          <p:cNvPr id="52" name="TextBox 51"/>
          <p:cNvSpPr txBox="1"/>
          <p:nvPr/>
        </p:nvSpPr>
        <p:spPr>
          <a:xfrm rot="1860000">
            <a:off x="5455400" y="2863157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SUVERNREKHA</a:t>
            </a:r>
          </a:p>
        </p:txBody>
      </p:sp>
      <p:sp>
        <p:nvSpPr>
          <p:cNvPr id="54" name="TextBox 53"/>
          <p:cNvSpPr txBox="1"/>
          <p:nvPr/>
        </p:nvSpPr>
        <p:spPr>
          <a:xfrm rot="18600000">
            <a:off x="4342346" y="949832"/>
            <a:ext cx="1347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FROM DIMNA LAKE</a:t>
            </a:r>
          </a:p>
        </p:txBody>
      </p:sp>
      <p:sp>
        <p:nvSpPr>
          <p:cNvPr id="55" name="TextBox 54"/>
          <p:cNvSpPr txBox="1"/>
          <p:nvPr/>
        </p:nvSpPr>
        <p:spPr>
          <a:xfrm rot="18600000">
            <a:off x="3413652" y="1807088"/>
            <a:ext cx="1347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ALONG  DIMNA ROAD</a:t>
            </a:r>
          </a:p>
        </p:txBody>
      </p:sp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42972" y="1142948"/>
            <a:ext cx="357226" cy="357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9" name="TextBox 58"/>
          <p:cNvSpPr txBox="1"/>
          <p:nvPr/>
        </p:nvSpPr>
        <p:spPr>
          <a:xfrm rot="1860000">
            <a:off x="3545716" y="1005769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TO RANCHI</a:t>
            </a:r>
          </a:p>
        </p:txBody>
      </p:sp>
      <p:sp>
        <p:nvSpPr>
          <p:cNvPr id="60" name="TextBox 59"/>
          <p:cNvSpPr txBox="1"/>
          <p:nvPr/>
        </p:nvSpPr>
        <p:spPr>
          <a:xfrm rot="2580000">
            <a:off x="7420888" y="2648843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TO KOLKATA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85782" y="998978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DOMUHANI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000360" y="2856366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SAKCHI WT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643170" y="3999374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TATA STEEL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357682" y="5070944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TATA MOTORS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786046" y="2161752"/>
            <a:ext cx="1143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RIVER PUMP HOUSE</a:t>
            </a:r>
          </a:p>
        </p:txBody>
      </p:sp>
      <p:pic>
        <p:nvPicPr>
          <p:cNvPr id="67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28988" y="2500270"/>
            <a:ext cx="357226" cy="357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8" name="TextBox 67"/>
          <p:cNvSpPr txBox="1"/>
          <p:nvPr/>
        </p:nvSpPr>
        <p:spPr>
          <a:xfrm>
            <a:off x="4357682" y="2214554"/>
            <a:ext cx="1143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BARA</a:t>
            </a:r>
          </a:p>
          <a:p>
            <a:pPr algn="ctr"/>
            <a:r>
              <a:rPr lang="en-IN" sz="8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STP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500294" y="4376330"/>
            <a:ext cx="1143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TATA NAGAR STATION</a:t>
            </a:r>
          </a:p>
        </p:txBody>
      </p:sp>
      <p:pic>
        <p:nvPicPr>
          <p:cNvPr id="70" name="Picture 1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786178" y="2571744"/>
            <a:ext cx="214314" cy="214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" name="Picture 1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857352" y="2500338"/>
            <a:ext cx="214282" cy="214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" name="TextBox 71"/>
          <p:cNvSpPr txBox="1"/>
          <p:nvPr/>
        </p:nvSpPr>
        <p:spPr>
          <a:xfrm>
            <a:off x="1500162" y="2304628"/>
            <a:ext cx="1143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SONARI AERODROME</a:t>
            </a:r>
          </a:p>
        </p:txBody>
      </p:sp>
      <p:pic>
        <p:nvPicPr>
          <p:cNvPr id="73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57352" y="3616196"/>
            <a:ext cx="241432" cy="241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4" name="TextBox 73"/>
          <p:cNvSpPr txBox="1"/>
          <p:nvPr/>
        </p:nvSpPr>
        <p:spPr>
          <a:xfrm>
            <a:off x="2428856" y="1357298"/>
            <a:ext cx="114300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 smtClean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MANGO</a:t>
            </a:r>
            <a:r>
              <a:rPr lang="en-IN" sz="10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-71474" y="1896895"/>
            <a:ext cx="1143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 smtClean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ADITYAPUR</a:t>
            </a:r>
            <a:endParaRPr lang="en-IN" sz="1000" b="1" dirty="0" smtClean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857352" y="5325919"/>
            <a:ext cx="1143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 smtClean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JUGSALAI</a:t>
            </a:r>
            <a:endParaRPr lang="en-IN" sz="1000" b="1" dirty="0" smtClean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 rot="1800000">
            <a:off x="-308494" y="3486006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TO KANDRA</a:t>
            </a:r>
          </a:p>
        </p:txBody>
      </p:sp>
      <p:sp>
        <p:nvSpPr>
          <p:cNvPr id="78" name="TextBox 77"/>
          <p:cNvSpPr txBox="1"/>
          <p:nvPr/>
        </p:nvSpPr>
        <p:spPr>
          <a:xfrm rot="1140000">
            <a:off x="-208555" y="4095968"/>
            <a:ext cx="1500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TO CHAKRADHARPUR</a:t>
            </a:r>
          </a:p>
        </p:txBody>
      </p:sp>
      <p:sp>
        <p:nvSpPr>
          <p:cNvPr id="79" name="TextBox 78"/>
          <p:cNvSpPr txBox="1"/>
          <p:nvPr/>
        </p:nvSpPr>
        <p:spPr>
          <a:xfrm rot="1500000">
            <a:off x="5404499" y="6164805"/>
            <a:ext cx="1500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TO JHARGRAM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071534" y="3643314"/>
            <a:ext cx="1143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KHARKAI</a:t>
            </a:r>
          </a:p>
          <a:p>
            <a:pPr algn="ctr"/>
            <a:r>
              <a:rPr lang="en-IN" sz="8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STP</a:t>
            </a:r>
          </a:p>
        </p:txBody>
      </p:sp>
      <p:pic>
        <p:nvPicPr>
          <p:cNvPr id="83" name="Picture 2" descr="C:\Users\a\Downloads\_ags_f60d14a3-ed36-11ef-8ea4-1866da8f5846.jpg"/>
          <p:cNvPicPr>
            <a:picLocks noChangeAspect="1" noChangeArrowheads="1"/>
          </p:cNvPicPr>
          <p:nvPr/>
        </p:nvPicPr>
        <p:blipFill>
          <a:blip r:embed="rId10" cstate="print"/>
          <a:srcRect l="74740" t="81485" r="3055" b="12502"/>
          <a:stretch>
            <a:fillRect/>
          </a:stretch>
        </p:blipFill>
        <p:spPr bwMode="auto">
          <a:xfrm>
            <a:off x="785782" y="6101085"/>
            <a:ext cx="1714512" cy="328311"/>
          </a:xfrm>
          <a:prstGeom prst="rect">
            <a:avLst/>
          </a:prstGeom>
          <a:noFill/>
        </p:spPr>
      </p:pic>
      <p:sp>
        <p:nvSpPr>
          <p:cNvPr id="84" name="TextBox 83"/>
          <p:cNvSpPr txBox="1"/>
          <p:nvPr/>
        </p:nvSpPr>
        <p:spPr>
          <a:xfrm>
            <a:off x="3071798" y="2427738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WTP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214806" y="3070680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SIDHGORA WT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4000492" y="4213688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BURMAMINES WT</a:t>
            </a:r>
          </a:p>
        </p:txBody>
      </p:sp>
      <p:pic>
        <p:nvPicPr>
          <p:cNvPr id="97" name="Picture 6" descr="https://atlas-content-cdn.pixelsquid.com/assets_v2/304/3046528262760043795/jpeg-600/G03.jpg?modifiedAt=1"/>
          <p:cNvPicPr>
            <a:picLocks noChangeAspect="1" noChangeArrowheads="1"/>
          </p:cNvPicPr>
          <p:nvPr/>
        </p:nvPicPr>
        <p:blipFill>
          <a:blip r:embed="rId11" cstate="print"/>
          <a:srcRect l="27500" t="8750" r="24999" b="9999"/>
          <a:stretch>
            <a:fillRect/>
          </a:stretch>
        </p:blipFill>
        <p:spPr bwMode="auto">
          <a:xfrm>
            <a:off x="2594810" y="5786454"/>
            <a:ext cx="334112" cy="571504"/>
          </a:xfrm>
          <a:prstGeom prst="rect">
            <a:avLst/>
          </a:prstGeom>
          <a:noFill/>
        </p:spPr>
      </p:pic>
      <p:sp>
        <p:nvSpPr>
          <p:cNvPr id="98" name="TextBox 97"/>
          <p:cNvSpPr txBox="1"/>
          <p:nvPr/>
        </p:nvSpPr>
        <p:spPr>
          <a:xfrm>
            <a:off x="785782" y="5887540"/>
            <a:ext cx="11430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SCALE: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6929450" y="5072074"/>
            <a:ext cx="11430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NATIONAL HIGHWAY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6929450" y="5214950"/>
            <a:ext cx="150019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WATER SUPPLY MAINS LINES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6786574" y="5399616"/>
            <a:ext cx="128588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DISTRIBUTION LINES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929450" y="5572140"/>
            <a:ext cx="1714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JNAC ADMINISTRATIVE BOUNDARY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929450" y="5756806"/>
            <a:ext cx="11430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RAILWAY LINE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6786574" y="5929330"/>
            <a:ext cx="11430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INDUSTRIAL AREA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6572260" y="4857760"/>
            <a:ext cx="1143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b="1" dirty="0" smtClean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LEGEND</a:t>
            </a:r>
            <a:endParaRPr lang="en-IN" sz="1000" b="1" dirty="0" smtClean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08" name="Picture 2" descr="https://cdn-icons-png.flaticon.com/256/6662/666219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28988" y="3071810"/>
            <a:ext cx="214314" cy="214314"/>
          </a:xfrm>
          <a:prstGeom prst="rect">
            <a:avLst/>
          </a:prstGeom>
          <a:noFill/>
        </p:spPr>
      </p:pic>
      <p:sp>
        <p:nvSpPr>
          <p:cNvPr id="109" name="TextBox 108"/>
          <p:cNvSpPr txBox="1"/>
          <p:nvPr/>
        </p:nvSpPr>
        <p:spPr>
          <a:xfrm>
            <a:off x="2071666" y="2714620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CENTRAL WT</a:t>
            </a:r>
          </a:p>
        </p:txBody>
      </p:sp>
      <p:pic>
        <p:nvPicPr>
          <p:cNvPr id="110" name="Picture 2" descr="https://cdn-icons-png.flaticon.com/256/6662/666219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00492" y="3714752"/>
            <a:ext cx="214314" cy="214314"/>
          </a:xfrm>
          <a:prstGeom prst="rect">
            <a:avLst/>
          </a:prstGeom>
          <a:noFill/>
        </p:spPr>
      </p:pic>
      <p:sp>
        <p:nvSpPr>
          <p:cNvPr id="111" name="TextBox 110"/>
          <p:cNvSpPr txBox="1"/>
          <p:nvPr/>
        </p:nvSpPr>
        <p:spPr>
          <a:xfrm>
            <a:off x="3571864" y="3570746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TATANAGAR WT</a:t>
            </a:r>
          </a:p>
        </p:txBody>
      </p:sp>
      <p:pic>
        <p:nvPicPr>
          <p:cNvPr id="112" name="Picture 2" descr="https://static.vecteezy.com/system/resources/previews/030/343/705/non_2x/water-supply-icon-vector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001020" y="785794"/>
            <a:ext cx="428628" cy="279478"/>
          </a:xfrm>
          <a:prstGeom prst="rect">
            <a:avLst/>
          </a:prstGeom>
          <a:noFill/>
        </p:spPr>
      </p:pic>
      <p:pic>
        <p:nvPicPr>
          <p:cNvPr id="113" name="Picture 4" descr="https://cdn-icons-png.flaticon.com/512/2634/2634366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001020" y="1142984"/>
            <a:ext cx="428628" cy="285752"/>
          </a:xfrm>
          <a:prstGeom prst="rect">
            <a:avLst/>
          </a:prstGeom>
          <a:noFill/>
        </p:spPr>
      </p:pic>
      <p:pic>
        <p:nvPicPr>
          <p:cNvPr id="135172" name="Picture 4" descr="https://cdn.vectorstock.com/i/500p/00/60/isometric-water-treatment-plant-vector-5220060.jp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929583" y="1500174"/>
            <a:ext cx="571504" cy="340586"/>
          </a:xfrm>
          <a:prstGeom prst="rect">
            <a:avLst/>
          </a:prstGeom>
          <a:noFill/>
        </p:spPr>
      </p:pic>
      <p:sp>
        <p:nvSpPr>
          <p:cNvPr id="114" name="TextBox 113"/>
          <p:cNvSpPr txBox="1"/>
          <p:nvPr/>
        </p:nvSpPr>
        <p:spPr>
          <a:xfrm>
            <a:off x="1000096" y="2999242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KADMA WT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1000096" y="2143116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SONARI WT</a:t>
            </a:r>
          </a:p>
        </p:txBody>
      </p:sp>
      <p:pic>
        <p:nvPicPr>
          <p:cNvPr id="135174" name="Picture 6" descr="https://cdn-icons-png.flaticon.com/256/6662/6662194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072458" y="1928802"/>
            <a:ext cx="357190" cy="357190"/>
          </a:xfrm>
          <a:prstGeom prst="rect">
            <a:avLst/>
          </a:prstGeom>
          <a:noFill/>
        </p:spPr>
      </p:pic>
      <p:sp>
        <p:nvSpPr>
          <p:cNvPr id="85" name="TextBox 23"/>
          <p:cNvSpPr txBox="1"/>
          <p:nvPr/>
        </p:nvSpPr>
        <p:spPr>
          <a:xfrm>
            <a:off x="8643962" y="861609"/>
            <a:ext cx="1643038" cy="138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9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160KM. (TUISL)</a:t>
            </a:r>
            <a:endParaRPr lang="en-IN" sz="9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87" name="TextBox 23"/>
          <p:cNvSpPr txBox="1"/>
          <p:nvPr/>
        </p:nvSpPr>
        <p:spPr>
          <a:xfrm>
            <a:off x="8643962" y="1214422"/>
            <a:ext cx="1643038" cy="138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9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440KM. (TUISL)</a:t>
            </a:r>
            <a:endParaRPr lang="en-IN" sz="9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88" name="TextBox 23"/>
          <p:cNvSpPr txBox="1"/>
          <p:nvPr/>
        </p:nvSpPr>
        <p:spPr>
          <a:xfrm>
            <a:off x="8643962" y="1500174"/>
            <a:ext cx="164303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9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CONVENTIONAL 230 MLD PLANT IN 6.5 ACRES (TUISL)</a:t>
            </a:r>
            <a:endParaRPr lang="en-IN" sz="9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89" name="TextBox 23"/>
          <p:cNvSpPr txBox="1"/>
          <p:nvPr/>
        </p:nvSpPr>
        <p:spPr>
          <a:xfrm>
            <a:off x="8643962" y="1928802"/>
            <a:ext cx="164303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9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07 WATER TOWER IN NO.;    50MLD CAPACITY(TUISL)</a:t>
            </a:r>
            <a:endParaRPr lang="en-IN" sz="9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4214806" y="6215082"/>
            <a:ext cx="12202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i="1" dirty="0" smtClean="0"/>
              <a:t>(Source: </a:t>
            </a:r>
            <a:r>
              <a:rPr lang="en-IN" sz="800" i="1" dirty="0" err="1" smtClean="0"/>
              <a:t>udhd,GoJ;TUISL</a:t>
            </a:r>
            <a:r>
              <a:rPr lang="en-IN" sz="800" i="1" dirty="0" smtClean="0"/>
              <a:t>)</a:t>
            </a:r>
            <a:endParaRPr lang="en-IN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 descr="WASTEWATER COLLECTION &amp; TREATAMENT INFRASTRUCTURE.jpg"/>
          <p:cNvPicPr>
            <a:picLocks noChangeAspect="1"/>
          </p:cNvPicPr>
          <p:nvPr/>
        </p:nvPicPr>
        <p:blipFill>
          <a:blip r:embed="rId3"/>
          <a:srcRect t="6250" b="6250"/>
          <a:stretch>
            <a:fillRect/>
          </a:stretch>
        </p:blipFill>
        <p:spPr>
          <a:xfrm>
            <a:off x="-36" y="678617"/>
            <a:ext cx="8215340" cy="5750778"/>
          </a:xfrm>
          <a:prstGeom prst="rect">
            <a:avLst/>
          </a:prstGeom>
        </p:spPr>
      </p:pic>
      <p:grpSp>
        <p:nvGrpSpPr>
          <p:cNvPr id="2" name="Group 9"/>
          <p:cNvGrpSpPr/>
          <p:nvPr/>
        </p:nvGrpSpPr>
        <p:grpSpPr>
          <a:xfrm>
            <a:off x="0" y="0"/>
            <a:ext cx="578644" cy="6858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53" name="TextBox 23"/>
          <p:cNvSpPr txBox="1"/>
          <p:nvPr/>
        </p:nvSpPr>
        <p:spPr>
          <a:xfrm>
            <a:off x="714380" y="285728"/>
            <a:ext cx="957262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WASTEWATER INFRASTRUCTURE OF STUDY AREA(JNAC)</a:t>
            </a:r>
            <a:endParaRPr lang="en-IN" sz="20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29582" y="6211669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8"/>
              </a:lnSpc>
              <a:spcBef>
                <a:spcPct val="0"/>
              </a:spcBef>
            </a:pPr>
            <a:r>
              <a:rPr lang="en-US" sz="900" b="1" dirty="0" smtClean="0">
                <a:solidFill>
                  <a:schemeClr val="bg1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rPr>
              <a:t>DISSERTATION &amp; PLANNING SEMINAR</a:t>
            </a: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714344" y="571480"/>
            <a:ext cx="9572656" cy="114320"/>
            <a:chOff x="0" y="0"/>
            <a:chExt cx="812800" cy="812800"/>
          </a:xfrm>
        </p:grpSpPr>
        <p:sp>
          <p:nvSpPr>
            <p:cNvPr id="45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46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grpSp>
        <p:nvGrpSpPr>
          <p:cNvPr id="4" name="Group 22"/>
          <p:cNvGrpSpPr/>
          <p:nvPr/>
        </p:nvGrpSpPr>
        <p:grpSpPr>
          <a:xfrm>
            <a:off x="0" y="6184945"/>
            <a:ext cx="10287036" cy="1070930"/>
            <a:chOff x="0" y="6184945"/>
            <a:chExt cx="10287036" cy="1070930"/>
          </a:xfrm>
        </p:grpSpPr>
        <p:grpSp>
          <p:nvGrpSpPr>
            <p:cNvPr id="5" name="Group 16"/>
            <p:cNvGrpSpPr/>
            <p:nvPr/>
          </p:nvGrpSpPr>
          <p:grpSpPr>
            <a:xfrm>
              <a:off x="7858144" y="6184945"/>
              <a:ext cx="2428856" cy="673055"/>
              <a:chOff x="0" y="-38100"/>
              <a:chExt cx="812800" cy="850900"/>
            </a:xfrm>
          </p:grpSpPr>
          <p:sp>
            <p:nvSpPr>
              <p:cNvPr id="39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7D72"/>
              </a:solidFill>
            </p:spPr>
          </p:sp>
          <p:sp>
            <p:nvSpPr>
              <p:cNvPr id="40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6" name="Group 12"/>
            <p:cNvGrpSpPr/>
            <p:nvPr/>
          </p:nvGrpSpPr>
          <p:grpSpPr>
            <a:xfrm>
              <a:off x="9786970" y="6415918"/>
              <a:ext cx="500030" cy="442106"/>
              <a:chOff x="0" y="-38100"/>
              <a:chExt cx="812800" cy="850900"/>
            </a:xfrm>
          </p:grpSpPr>
          <p:sp>
            <p:nvSpPr>
              <p:cNvPr id="36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8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7" name="Group 12"/>
            <p:cNvGrpSpPr/>
            <p:nvPr/>
          </p:nvGrpSpPr>
          <p:grpSpPr>
            <a:xfrm flipV="1">
              <a:off x="0" y="6286520"/>
              <a:ext cx="9795295" cy="220632"/>
              <a:chOff x="0" y="0"/>
              <a:chExt cx="812800" cy="2306314"/>
            </a:xfrm>
          </p:grpSpPr>
          <p:sp>
            <p:nvSpPr>
              <p:cNvPr id="34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5" name="TextBox 14"/>
              <p:cNvSpPr txBox="1"/>
              <p:nvPr/>
            </p:nvSpPr>
            <p:spPr>
              <a:xfrm>
                <a:off x="0" y="1455412"/>
                <a:ext cx="812800" cy="85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7858180" y="6215082"/>
              <a:ext cx="24288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8"/>
                </a:lnSpc>
                <a:spcBef>
                  <a:spcPct val="0"/>
                </a:spcBef>
              </a:pPr>
              <a:r>
                <a:rPr lang="en-US" sz="900" b="1" dirty="0" smtClean="0">
                  <a:solidFill>
                    <a:schemeClr val="bg1"/>
                  </a:solidFill>
                  <a:latin typeface="Times New Roman" pitchFamily="18" charset="0"/>
                  <a:ea typeface="Open Sans"/>
                  <a:cs typeface="Times New Roman" pitchFamily="18" charset="0"/>
                  <a:sym typeface="Open Sans"/>
                </a:rPr>
                <a:t>AR751:THESIS/DISSERTATION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dirty="0">
                <a:solidFill>
                  <a:srgbClr val="FF0000"/>
                </a:solidFill>
              </a:endParaRPr>
            </a:p>
          </p:txBody>
        </p:sp>
        <p:sp>
          <p:nvSpPr>
            <p:cNvPr id="32" name="Footer Placeholder 36"/>
            <p:cNvSpPr txBox="1">
              <a:spLocks/>
            </p:cNvSpPr>
            <p:nvPr/>
          </p:nvSpPr>
          <p:spPr>
            <a:xfrm>
              <a:off x="614386" y="6357958"/>
              <a:ext cx="7886700" cy="428604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/>
            <a:p>
              <a:pPr lvl="0"/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TOPIC: </a:t>
              </a:r>
              <a:r>
                <a:rPr lang="en-IN" sz="800" dirty="0" smtClean="0">
                  <a:solidFill>
                    <a:schemeClr val="bg2">
                      <a:lumMod val="1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Low-Carbon Water Utility &amp; Municipal Waste Management plan for JNAC, Jamshedpur 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58180" y="6491563"/>
              <a:ext cx="2428856" cy="764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RAM KUMAR , MUP/10002/23</a:t>
              </a:r>
            </a:p>
            <a:p>
              <a:r>
                <a:rPr lang="en-US" sz="900" dirty="0" smtClean="0">
                  <a:solidFill>
                    <a:schemeClr val="bg1"/>
                  </a:solidFill>
                </a:rPr>
                <a:t>SEM-IV , MUP 2023-25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9786970" y="6500834"/>
            <a:ext cx="5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23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9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4872" y="2616064"/>
            <a:ext cx="312870" cy="312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" name="Picture 1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57484" y="4634566"/>
            <a:ext cx="428628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1" name="TextBox 50"/>
          <p:cNvSpPr txBox="1"/>
          <p:nvPr/>
        </p:nvSpPr>
        <p:spPr>
          <a:xfrm rot="17520000">
            <a:off x="-43258" y="2534198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KHARKAI RIVER</a:t>
            </a:r>
          </a:p>
        </p:txBody>
      </p:sp>
      <p:sp>
        <p:nvSpPr>
          <p:cNvPr id="52" name="TextBox 51"/>
          <p:cNvSpPr txBox="1"/>
          <p:nvPr/>
        </p:nvSpPr>
        <p:spPr>
          <a:xfrm rot="1860000">
            <a:off x="5117352" y="2850705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SUVERNREKHA</a:t>
            </a:r>
          </a:p>
        </p:txBody>
      </p:sp>
      <p:sp>
        <p:nvSpPr>
          <p:cNvPr id="54" name="TextBox 53"/>
          <p:cNvSpPr txBox="1"/>
          <p:nvPr/>
        </p:nvSpPr>
        <p:spPr>
          <a:xfrm rot="18600000">
            <a:off x="4342346" y="949832"/>
            <a:ext cx="1347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FROM DIMNA LAKE</a:t>
            </a:r>
          </a:p>
        </p:txBody>
      </p:sp>
      <p:sp>
        <p:nvSpPr>
          <p:cNvPr id="55" name="TextBox 54"/>
          <p:cNvSpPr txBox="1"/>
          <p:nvPr/>
        </p:nvSpPr>
        <p:spPr>
          <a:xfrm rot="18600000">
            <a:off x="3413652" y="1807088"/>
            <a:ext cx="1347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ALONG  DIMNA ROAD</a:t>
            </a:r>
          </a:p>
        </p:txBody>
      </p:sp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71534" y="1285824"/>
            <a:ext cx="357226" cy="357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9" name="TextBox 58"/>
          <p:cNvSpPr txBox="1"/>
          <p:nvPr/>
        </p:nvSpPr>
        <p:spPr>
          <a:xfrm rot="1860000">
            <a:off x="3188526" y="921879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TO RANCHI</a:t>
            </a:r>
          </a:p>
        </p:txBody>
      </p:sp>
      <p:sp>
        <p:nvSpPr>
          <p:cNvPr id="60" name="TextBox 59"/>
          <p:cNvSpPr txBox="1"/>
          <p:nvPr/>
        </p:nvSpPr>
        <p:spPr>
          <a:xfrm rot="2580000">
            <a:off x="7278012" y="2781292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TO KOLKATA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14344" y="1141854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DOMUHANI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428856" y="3642184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TATA STEEL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357682" y="5070944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TATA MOTORS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214806" y="2804694"/>
            <a:ext cx="1143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BARA</a:t>
            </a:r>
          </a:p>
          <a:p>
            <a:pPr algn="ctr"/>
            <a:r>
              <a:rPr lang="en-IN" sz="8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STP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500294" y="4376330"/>
            <a:ext cx="1143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TATA NAGAR STATION</a:t>
            </a:r>
          </a:p>
        </p:txBody>
      </p:sp>
      <p:pic>
        <p:nvPicPr>
          <p:cNvPr id="70" name="Picture 1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643302" y="2643182"/>
            <a:ext cx="214314" cy="214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" name="Picture 1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14476" y="2643214"/>
            <a:ext cx="214282" cy="214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" name="TextBox 71"/>
          <p:cNvSpPr txBox="1"/>
          <p:nvPr/>
        </p:nvSpPr>
        <p:spPr>
          <a:xfrm>
            <a:off x="1214410" y="2447504"/>
            <a:ext cx="1143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SONARI AERODROME</a:t>
            </a:r>
          </a:p>
        </p:txBody>
      </p:sp>
      <p:pic>
        <p:nvPicPr>
          <p:cNvPr id="73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57352" y="3616196"/>
            <a:ext cx="241432" cy="241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4" name="TextBox 73"/>
          <p:cNvSpPr txBox="1"/>
          <p:nvPr/>
        </p:nvSpPr>
        <p:spPr>
          <a:xfrm>
            <a:off x="2428856" y="1357298"/>
            <a:ext cx="114300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 smtClean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MANGO</a:t>
            </a:r>
            <a:r>
              <a:rPr lang="en-IN" sz="10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-71474" y="1896895"/>
            <a:ext cx="1143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 smtClean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ADITYAPUR</a:t>
            </a:r>
            <a:endParaRPr lang="en-IN" sz="1000" b="1" dirty="0" smtClean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857352" y="5325919"/>
            <a:ext cx="1143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 smtClean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JUGSALAI</a:t>
            </a:r>
            <a:endParaRPr lang="en-IN" sz="1000" b="1" dirty="0" smtClean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 rot="1800000">
            <a:off x="-263082" y="3585178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TO KANDRA</a:t>
            </a:r>
          </a:p>
        </p:txBody>
      </p:sp>
      <p:sp>
        <p:nvSpPr>
          <p:cNvPr id="78" name="TextBox 77"/>
          <p:cNvSpPr txBox="1"/>
          <p:nvPr/>
        </p:nvSpPr>
        <p:spPr>
          <a:xfrm rot="1140000">
            <a:off x="-208555" y="4095968"/>
            <a:ext cx="1500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TO CHAKRADHARPUR</a:t>
            </a:r>
          </a:p>
        </p:txBody>
      </p:sp>
      <p:sp>
        <p:nvSpPr>
          <p:cNvPr id="79" name="TextBox 78"/>
          <p:cNvSpPr txBox="1"/>
          <p:nvPr/>
        </p:nvSpPr>
        <p:spPr>
          <a:xfrm rot="1500000">
            <a:off x="5239691" y="6093367"/>
            <a:ext cx="1500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TO JHARGRAM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071534" y="3643314"/>
            <a:ext cx="1143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KHARKAI</a:t>
            </a:r>
          </a:p>
          <a:p>
            <a:pPr algn="ctr"/>
            <a:r>
              <a:rPr lang="en-IN" sz="8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STP</a:t>
            </a:r>
          </a:p>
        </p:txBody>
      </p:sp>
      <p:pic>
        <p:nvPicPr>
          <p:cNvPr id="83" name="Picture 2" descr="C:\Users\a\Downloads\_ags_f60d14a3-ed36-11ef-8ea4-1866da8f5846.jpg"/>
          <p:cNvPicPr>
            <a:picLocks noChangeAspect="1" noChangeArrowheads="1"/>
          </p:cNvPicPr>
          <p:nvPr/>
        </p:nvPicPr>
        <p:blipFill>
          <a:blip r:embed="rId9" cstate="print"/>
          <a:srcRect l="74740" t="81485" r="3055" b="12502"/>
          <a:stretch>
            <a:fillRect/>
          </a:stretch>
        </p:blipFill>
        <p:spPr bwMode="auto">
          <a:xfrm>
            <a:off x="785782" y="6101085"/>
            <a:ext cx="1714512" cy="328311"/>
          </a:xfrm>
          <a:prstGeom prst="rect">
            <a:avLst/>
          </a:prstGeom>
          <a:noFill/>
        </p:spPr>
      </p:pic>
      <p:sp>
        <p:nvSpPr>
          <p:cNvPr id="92" name="TextBox 91"/>
          <p:cNvSpPr txBox="1"/>
          <p:nvPr/>
        </p:nvSpPr>
        <p:spPr>
          <a:xfrm>
            <a:off x="4000492" y="4213688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BURMAMINES WT</a:t>
            </a:r>
          </a:p>
        </p:txBody>
      </p:sp>
      <p:pic>
        <p:nvPicPr>
          <p:cNvPr id="97" name="Picture 6" descr="https://atlas-content-cdn.pixelsquid.com/assets_v2/304/3046528262760043795/jpeg-600/G03.jpg?modifiedAt=1"/>
          <p:cNvPicPr>
            <a:picLocks noChangeAspect="1" noChangeArrowheads="1"/>
          </p:cNvPicPr>
          <p:nvPr/>
        </p:nvPicPr>
        <p:blipFill>
          <a:blip r:embed="rId10" cstate="print"/>
          <a:srcRect l="27500" t="8750" r="24999" b="9999"/>
          <a:stretch>
            <a:fillRect/>
          </a:stretch>
        </p:blipFill>
        <p:spPr bwMode="auto">
          <a:xfrm>
            <a:off x="2594810" y="5786454"/>
            <a:ext cx="334112" cy="571504"/>
          </a:xfrm>
          <a:prstGeom prst="rect">
            <a:avLst/>
          </a:prstGeom>
          <a:noFill/>
        </p:spPr>
      </p:pic>
      <p:sp>
        <p:nvSpPr>
          <p:cNvPr id="98" name="TextBox 97"/>
          <p:cNvSpPr txBox="1"/>
          <p:nvPr/>
        </p:nvSpPr>
        <p:spPr>
          <a:xfrm>
            <a:off x="785782" y="5887540"/>
            <a:ext cx="11430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SCALE: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6929450" y="5072074"/>
            <a:ext cx="11430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NATIONAL HIGHWAY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6929450" y="5244598"/>
            <a:ext cx="150019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CONNECTOR ROADS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6715136" y="5399616"/>
            <a:ext cx="128588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COLLECTION LINES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929450" y="5572140"/>
            <a:ext cx="17145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JNAC ADMINISTRATIVE BOUNDARY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929450" y="5756806"/>
            <a:ext cx="11430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RAILWAY LINE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6786574" y="5929330"/>
            <a:ext cx="11430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INDUSTRIAL AREA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6357946" y="4857760"/>
            <a:ext cx="1143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b="1" dirty="0" smtClean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LEGEND</a:t>
            </a:r>
            <a:endParaRPr lang="en-IN" sz="1000" b="1" dirty="0" smtClean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857220" y="2141986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solidFill>
                  <a:srgbClr val="C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05</a:t>
            </a:r>
          </a:p>
        </p:txBody>
      </p:sp>
      <p:graphicFrame>
        <p:nvGraphicFramePr>
          <p:cNvPr id="87" name="Table 86"/>
          <p:cNvGraphicFramePr>
            <a:graphicFrameLocks noGrp="1"/>
          </p:cNvGraphicFramePr>
          <p:nvPr/>
        </p:nvGraphicFramePr>
        <p:xfrm>
          <a:off x="8286772" y="2928936"/>
          <a:ext cx="2000228" cy="1571634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285726"/>
                <a:gridCol w="1714502"/>
              </a:tblGrid>
              <a:tr h="174626">
                <a:tc>
                  <a:txBody>
                    <a:bodyPr/>
                    <a:lstStyle/>
                    <a:p>
                      <a:r>
                        <a:rPr lang="en-IN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S.NO</a:t>
                      </a:r>
                      <a:endParaRPr lang="en-IN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57150" marR="57150" marT="28575" marB="28575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SEWAGE PUMPING STATION</a:t>
                      </a:r>
                      <a:endParaRPr lang="en-IN" sz="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57150" marR="57150" marT="28575" marB="28575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174626">
                <a:tc>
                  <a:txBody>
                    <a:bodyPr/>
                    <a:lstStyle/>
                    <a:p>
                      <a:r>
                        <a:rPr lang="en-IN" sz="600" dirty="0" smtClean="0"/>
                        <a:t>01.</a:t>
                      </a:r>
                      <a:endParaRPr lang="en-IN" sz="6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57150" marR="57150" marT="28575" marB="28575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 dirty="0" smtClean="0"/>
                        <a:t>BARIDIH  SEWAGE PUMPING STATION</a:t>
                      </a:r>
                      <a:endParaRPr lang="en-IN" sz="6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57150" marR="57150" marT="28575" marB="28575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174626">
                <a:tc>
                  <a:txBody>
                    <a:bodyPr/>
                    <a:lstStyle/>
                    <a:p>
                      <a:r>
                        <a:rPr lang="en-IN" sz="600" dirty="0" smtClean="0"/>
                        <a:t>02.</a:t>
                      </a:r>
                      <a:endParaRPr lang="en-IN" sz="6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57150" marR="57150" marT="28575" marB="28575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 dirty="0" smtClean="0"/>
                        <a:t>BARA SEWAGE PUMPING STATION</a:t>
                      </a:r>
                      <a:endParaRPr lang="en-IN" sz="6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57150" marR="57150" marT="28575" marB="28575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174626">
                <a:tc>
                  <a:txBody>
                    <a:bodyPr/>
                    <a:lstStyle/>
                    <a:p>
                      <a:r>
                        <a:rPr lang="en-IN" sz="600" dirty="0" smtClean="0"/>
                        <a:t>03.</a:t>
                      </a:r>
                      <a:endParaRPr lang="en-IN" sz="6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57150" marR="57150" marT="28575" marB="28575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 dirty="0" smtClean="0"/>
                        <a:t>BHUIYANDIH SEWAGE PUMPING STATION</a:t>
                      </a:r>
                      <a:endParaRPr lang="en-IN" sz="6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57150" marR="57150" marT="28575" marB="28575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174626">
                <a:tc>
                  <a:txBody>
                    <a:bodyPr/>
                    <a:lstStyle/>
                    <a:p>
                      <a:r>
                        <a:rPr lang="en-IN" sz="600" dirty="0" smtClean="0"/>
                        <a:t>04.</a:t>
                      </a:r>
                      <a:endParaRPr lang="en-IN" sz="6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57150" marR="57150" marT="28575" marB="28575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 dirty="0" smtClean="0"/>
                        <a:t>NORTHERN(CHS) SEWAGE PUMPING STATION</a:t>
                      </a:r>
                      <a:endParaRPr lang="en-IN" sz="6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57150" marR="57150" marT="28575" marB="28575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174626">
                <a:tc>
                  <a:txBody>
                    <a:bodyPr/>
                    <a:lstStyle/>
                    <a:p>
                      <a:r>
                        <a:rPr lang="en-IN" sz="600" dirty="0" smtClean="0"/>
                        <a:t>05.</a:t>
                      </a:r>
                      <a:endParaRPr lang="en-IN" sz="6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57150" marR="57150" marT="28575" marB="28575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 dirty="0" smtClean="0"/>
                        <a:t>SONARI SEWAGE PUMPING STATION</a:t>
                      </a:r>
                      <a:endParaRPr lang="en-IN" sz="6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57150" marR="57150" marT="28575" marB="28575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174626">
                <a:tc>
                  <a:txBody>
                    <a:bodyPr/>
                    <a:lstStyle/>
                    <a:p>
                      <a:r>
                        <a:rPr lang="en-IN" sz="600" dirty="0" smtClean="0"/>
                        <a:t>06.</a:t>
                      </a:r>
                      <a:endParaRPr lang="en-IN" sz="6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57150" marR="57150" marT="28575" marB="28575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 dirty="0" smtClean="0"/>
                        <a:t>NEW ULIYAN SEWAGE PUMPING STATION</a:t>
                      </a:r>
                      <a:endParaRPr lang="en-IN" sz="6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57150" marR="57150" marT="28575" marB="28575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174626">
                <a:tc>
                  <a:txBody>
                    <a:bodyPr/>
                    <a:lstStyle/>
                    <a:p>
                      <a:r>
                        <a:rPr lang="en-IN" sz="600" dirty="0" smtClean="0"/>
                        <a:t>07.</a:t>
                      </a:r>
                      <a:endParaRPr lang="en-IN" sz="6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57150" marR="57150" marT="28575" marB="28575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 dirty="0" smtClean="0"/>
                        <a:t>OLD ULIYAN SEWAGE PUMPING STATION</a:t>
                      </a:r>
                      <a:endParaRPr lang="en-IN" sz="6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57150" marR="57150" marT="28575" marB="28575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174626">
                <a:tc>
                  <a:txBody>
                    <a:bodyPr/>
                    <a:lstStyle/>
                    <a:p>
                      <a:r>
                        <a:rPr lang="en-IN" sz="600" dirty="0" smtClean="0"/>
                        <a:t>08.</a:t>
                      </a:r>
                      <a:endParaRPr lang="en-IN" sz="6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57150" marR="57150" marT="28575" marB="28575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600" dirty="0" smtClean="0"/>
                        <a:t>BURMAMINES</a:t>
                      </a:r>
                      <a:r>
                        <a:rPr lang="en-IN" sz="600" baseline="0" dirty="0" smtClean="0"/>
                        <a:t>  </a:t>
                      </a:r>
                      <a:r>
                        <a:rPr lang="en-IN" sz="600" dirty="0" smtClean="0"/>
                        <a:t>SEWAGE PUMPING STATION</a:t>
                      </a:r>
                      <a:endParaRPr lang="en-IN" sz="6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57150" marR="57150" marT="28575" marB="28575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43364" name="Picture 4" descr="https://media.istockphoto.com/id/1383109361/vector/single-stage-radial-flow-pump-with-membrane-concept-vector-icon-design-water-treatment-and.jpg?s=612x612&amp;w=0&amp;k=20&amp;c=6GUJd9iePFPBsLfBQJhRStvizgm_DfD92eAWsuMXz1o=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333892" y="1852111"/>
            <a:ext cx="421028" cy="291005"/>
          </a:xfrm>
          <a:prstGeom prst="rect">
            <a:avLst/>
          </a:prstGeom>
          <a:noFill/>
        </p:spPr>
      </p:pic>
      <p:pic>
        <p:nvPicPr>
          <p:cNvPr id="143368" name="Picture 8" descr="https://icons.veryicon.com/png/o/miscellaneous/ibms-system-icon/sewage-pump.png"/>
          <p:cNvPicPr>
            <a:picLocks noChangeAspect="1" noChangeArrowheads="1"/>
          </p:cNvPicPr>
          <p:nvPr/>
        </p:nvPicPr>
        <p:blipFill>
          <a:blip r:embed="rId12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285848" y="2285992"/>
            <a:ext cx="214314" cy="214314"/>
          </a:xfrm>
          <a:prstGeom prst="rect">
            <a:avLst/>
          </a:prstGeom>
          <a:noFill/>
        </p:spPr>
      </p:pic>
      <p:pic>
        <p:nvPicPr>
          <p:cNvPr id="89" name="Picture 8" descr="https://icons.veryicon.com/png/o/miscellaneous/ibms-system-icon/sewage-pump.png"/>
          <p:cNvPicPr>
            <a:picLocks noChangeAspect="1" noChangeArrowheads="1"/>
          </p:cNvPicPr>
          <p:nvPr/>
        </p:nvPicPr>
        <p:blipFill>
          <a:blip r:embed="rId12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14344" y="2786058"/>
            <a:ext cx="214314" cy="214314"/>
          </a:xfrm>
          <a:prstGeom prst="rect">
            <a:avLst/>
          </a:prstGeom>
          <a:noFill/>
        </p:spPr>
      </p:pic>
      <p:pic>
        <p:nvPicPr>
          <p:cNvPr id="90" name="Picture 8" descr="https://icons.veryicon.com/png/o/miscellaneous/ibms-system-icon/sewage-pump.png"/>
          <p:cNvPicPr>
            <a:picLocks noChangeAspect="1" noChangeArrowheads="1"/>
          </p:cNvPicPr>
          <p:nvPr/>
        </p:nvPicPr>
        <p:blipFill>
          <a:blip r:embed="rId12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785914" y="3357562"/>
            <a:ext cx="214314" cy="214314"/>
          </a:xfrm>
          <a:prstGeom prst="rect">
            <a:avLst/>
          </a:prstGeom>
          <a:noFill/>
        </p:spPr>
      </p:pic>
      <p:pic>
        <p:nvPicPr>
          <p:cNvPr id="91" name="Picture 8" descr="https://icons.veryicon.com/png/o/miscellaneous/ibms-system-icon/sewage-pump.png"/>
          <p:cNvPicPr>
            <a:picLocks noChangeAspect="1" noChangeArrowheads="1"/>
          </p:cNvPicPr>
          <p:nvPr/>
        </p:nvPicPr>
        <p:blipFill>
          <a:blip r:embed="rId12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4571996" y="3214686"/>
            <a:ext cx="214314" cy="214314"/>
          </a:xfrm>
          <a:prstGeom prst="rect">
            <a:avLst/>
          </a:prstGeom>
          <a:noFill/>
        </p:spPr>
      </p:pic>
      <p:pic>
        <p:nvPicPr>
          <p:cNvPr id="93" name="Picture 8" descr="https://icons.veryicon.com/png/o/miscellaneous/ibms-system-icon/sewage-pump.png"/>
          <p:cNvPicPr>
            <a:picLocks noChangeAspect="1" noChangeArrowheads="1"/>
          </p:cNvPicPr>
          <p:nvPr/>
        </p:nvPicPr>
        <p:blipFill>
          <a:blip r:embed="rId12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5357814" y="3357562"/>
            <a:ext cx="214314" cy="214314"/>
          </a:xfrm>
          <a:prstGeom prst="rect">
            <a:avLst/>
          </a:prstGeom>
          <a:noFill/>
        </p:spPr>
      </p:pic>
      <p:pic>
        <p:nvPicPr>
          <p:cNvPr id="94" name="Picture 8" descr="https://icons.veryicon.com/png/o/miscellaneous/ibms-system-icon/sewage-pump.png"/>
          <p:cNvPicPr>
            <a:picLocks noChangeAspect="1" noChangeArrowheads="1"/>
          </p:cNvPicPr>
          <p:nvPr/>
        </p:nvPicPr>
        <p:blipFill>
          <a:blip r:embed="rId12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643302" y="2928934"/>
            <a:ext cx="214314" cy="214314"/>
          </a:xfrm>
          <a:prstGeom prst="rect">
            <a:avLst/>
          </a:prstGeom>
          <a:noFill/>
        </p:spPr>
      </p:pic>
      <p:pic>
        <p:nvPicPr>
          <p:cNvPr id="95" name="Picture 8" descr="https://icons.veryicon.com/png/o/miscellaneous/ibms-system-icon/sewage-pump.png"/>
          <p:cNvPicPr>
            <a:picLocks noChangeAspect="1" noChangeArrowheads="1"/>
          </p:cNvPicPr>
          <p:nvPr/>
        </p:nvPicPr>
        <p:blipFill>
          <a:blip r:embed="rId12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357418" y="2428868"/>
            <a:ext cx="214314" cy="214314"/>
          </a:xfrm>
          <a:prstGeom prst="rect">
            <a:avLst/>
          </a:prstGeom>
          <a:noFill/>
        </p:spPr>
      </p:pic>
      <p:sp>
        <p:nvSpPr>
          <p:cNvPr id="96" name="TextBox 95"/>
          <p:cNvSpPr txBox="1"/>
          <p:nvPr/>
        </p:nvSpPr>
        <p:spPr>
          <a:xfrm>
            <a:off x="285716" y="2643182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solidFill>
                  <a:srgbClr val="C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06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357286" y="3213556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solidFill>
                  <a:srgbClr val="C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07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928790" y="2284862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solidFill>
                  <a:srgbClr val="C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04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3143236" y="2784928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solidFill>
                  <a:srgbClr val="C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03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4143368" y="3070680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solidFill>
                  <a:srgbClr val="C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02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4929186" y="3213556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solidFill>
                  <a:srgbClr val="C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01</a:t>
            </a:r>
          </a:p>
        </p:txBody>
      </p:sp>
      <p:pic>
        <p:nvPicPr>
          <p:cNvPr id="119" name="Picture 8" descr="https://icons.veryicon.com/png/o/miscellaneous/ibms-system-icon/sewage-pump.png"/>
          <p:cNvPicPr>
            <a:picLocks noChangeAspect="1" noChangeArrowheads="1"/>
          </p:cNvPicPr>
          <p:nvPr/>
        </p:nvPicPr>
        <p:blipFill>
          <a:blip r:embed="rId12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929054" y="4929198"/>
            <a:ext cx="214314" cy="214314"/>
          </a:xfrm>
          <a:prstGeom prst="rect">
            <a:avLst/>
          </a:prstGeom>
          <a:noFill/>
        </p:spPr>
      </p:pic>
      <p:sp>
        <p:nvSpPr>
          <p:cNvPr id="120" name="TextBox 119"/>
          <p:cNvSpPr txBox="1"/>
          <p:nvPr/>
        </p:nvSpPr>
        <p:spPr>
          <a:xfrm>
            <a:off x="3500426" y="4785192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solidFill>
                  <a:srgbClr val="C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08</a:t>
            </a:r>
          </a:p>
        </p:txBody>
      </p:sp>
      <p:pic>
        <p:nvPicPr>
          <p:cNvPr id="12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86772" y="1285860"/>
            <a:ext cx="500066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3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86772" y="785794"/>
            <a:ext cx="500066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70" name="Picture 10" descr="https://static.vecteezy.com/system/resources/thumbnails/000/433/457/small/cdb6_yi3z_180508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358210" y="2285992"/>
            <a:ext cx="619367" cy="214314"/>
          </a:xfrm>
          <a:prstGeom prst="rect">
            <a:avLst/>
          </a:prstGeom>
          <a:noFill/>
        </p:spPr>
      </p:pic>
      <p:sp>
        <p:nvSpPr>
          <p:cNvPr id="84" name="TextBox 23"/>
          <p:cNvSpPr txBox="1"/>
          <p:nvPr/>
        </p:nvSpPr>
        <p:spPr>
          <a:xfrm>
            <a:off x="8858276" y="1857364"/>
            <a:ext cx="164303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9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08 PUMPING STATION (TUISL)</a:t>
            </a:r>
            <a:endParaRPr lang="en-IN" sz="9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86" name="TextBox 23"/>
          <p:cNvSpPr txBox="1"/>
          <p:nvPr/>
        </p:nvSpPr>
        <p:spPr>
          <a:xfrm>
            <a:off x="9072626" y="2285992"/>
            <a:ext cx="1643038" cy="138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9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350 KM (TUISL)</a:t>
            </a:r>
            <a:endParaRPr lang="en-IN" sz="9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88" name="TextBox 23"/>
          <p:cNvSpPr txBox="1"/>
          <p:nvPr/>
        </p:nvSpPr>
        <p:spPr>
          <a:xfrm>
            <a:off x="8858276" y="785794"/>
            <a:ext cx="1643038" cy="415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9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BARA- 45 MLD CONVENTIONAL </a:t>
            </a:r>
          </a:p>
          <a:p>
            <a:r>
              <a:rPr lang="en-IN" sz="9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LAGOON TYPE STP (TUISL)</a:t>
            </a:r>
            <a:endParaRPr lang="en-IN" sz="9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08" name="TextBox 23"/>
          <p:cNvSpPr txBox="1"/>
          <p:nvPr/>
        </p:nvSpPr>
        <p:spPr>
          <a:xfrm>
            <a:off x="8858276" y="1366051"/>
            <a:ext cx="164303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9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KHARKAI- 16 MLD ASP </a:t>
            </a:r>
          </a:p>
          <a:p>
            <a:r>
              <a:rPr lang="en-IN" sz="9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TYPE STP (TUISL)</a:t>
            </a:r>
            <a:endParaRPr lang="en-IN" sz="9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3929054" y="6143644"/>
            <a:ext cx="12202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i="1" dirty="0" smtClean="0"/>
              <a:t>(Source: </a:t>
            </a:r>
            <a:r>
              <a:rPr lang="en-IN" sz="800" i="1" dirty="0" err="1" smtClean="0"/>
              <a:t>udhd,GoJ;TUISL</a:t>
            </a:r>
            <a:r>
              <a:rPr lang="en-IN" sz="800" i="1" dirty="0" smtClean="0"/>
              <a:t>)</a:t>
            </a:r>
            <a:endParaRPr lang="en-IN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/>
          <p:nvPr/>
        </p:nvGrpSpPr>
        <p:grpSpPr>
          <a:xfrm>
            <a:off x="0" y="0"/>
            <a:ext cx="578644" cy="6858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53" name="TextBox 23"/>
          <p:cNvSpPr txBox="1"/>
          <p:nvPr/>
        </p:nvSpPr>
        <p:spPr>
          <a:xfrm>
            <a:off x="714380" y="285728"/>
            <a:ext cx="964409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DATA COLLECTION : WATER SUPPLY &amp; OTHER METRICS</a:t>
            </a:r>
            <a:endParaRPr lang="en-IN" sz="20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29582" y="6211669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8"/>
              </a:lnSpc>
              <a:spcBef>
                <a:spcPct val="0"/>
              </a:spcBef>
            </a:pPr>
            <a:r>
              <a:rPr lang="en-US" sz="900" b="1" dirty="0" smtClean="0">
                <a:solidFill>
                  <a:schemeClr val="bg1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rPr>
              <a:t>DISSERTATION &amp; PLANNING SEMINAR</a:t>
            </a: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714344" y="571480"/>
            <a:ext cx="9572656" cy="114320"/>
            <a:chOff x="0" y="0"/>
            <a:chExt cx="812800" cy="812800"/>
          </a:xfrm>
        </p:grpSpPr>
        <p:sp>
          <p:nvSpPr>
            <p:cNvPr id="45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46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grpSp>
        <p:nvGrpSpPr>
          <p:cNvPr id="4" name="Group 98"/>
          <p:cNvGrpSpPr/>
          <p:nvPr/>
        </p:nvGrpSpPr>
        <p:grpSpPr>
          <a:xfrm>
            <a:off x="0" y="6184945"/>
            <a:ext cx="10287036" cy="1070930"/>
            <a:chOff x="0" y="6184945"/>
            <a:chExt cx="10287036" cy="1070930"/>
          </a:xfrm>
        </p:grpSpPr>
        <p:grpSp>
          <p:nvGrpSpPr>
            <p:cNvPr id="5" name="Group 16"/>
            <p:cNvGrpSpPr/>
            <p:nvPr/>
          </p:nvGrpSpPr>
          <p:grpSpPr>
            <a:xfrm>
              <a:off x="7858144" y="6184945"/>
              <a:ext cx="2428856" cy="673055"/>
              <a:chOff x="0" y="-38100"/>
              <a:chExt cx="812800" cy="850900"/>
            </a:xfrm>
          </p:grpSpPr>
          <p:sp>
            <p:nvSpPr>
              <p:cNvPr id="111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7D72"/>
              </a:solidFill>
            </p:spPr>
          </p:sp>
          <p:sp>
            <p:nvSpPr>
              <p:cNvPr id="112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6" name="Group 12"/>
            <p:cNvGrpSpPr/>
            <p:nvPr/>
          </p:nvGrpSpPr>
          <p:grpSpPr>
            <a:xfrm>
              <a:off x="9786970" y="6415918"/>
              <a:ext cx="500030" cy="442106"/>
              <a:chOff x="0" y="-38100"/>
              <a:chExt cx="812800" cy="850900"/>
            </a:xfrm>
          </p:grpSpPr>
          <p:sp>
            <p:nvSpPr>
              <p:cNvPr id="109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110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7" name="Group 12"/>
            <p:cNvGrpSpPr/>
            <p:nvPr/>
          </p:nvGrpSpPr>
          <p:grpSpPr>
            <a:xfrm flipV="1">
              <a:off x="0" y="6286520"/>
              <a:ext cx="9795295" cy="220632"/>
              <a:chOff x="0" y="0"/>
              <a:chExt cx="812800" cy="2306314"/>
            </a:xfrm>
          </p:grpSpPr>
          <p:sp>
            <p:nvSpPr>
              <p:cNvPr id="107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108" name="TextBox 14"/>
              <p:cNvSpPr txBox="1"/>
              <p:nvPr/>
            </p:nvSpPr>
            <p:spPr>
              <a:xfrm>
                <a:off x="0" y="1455412"/>
                <a:ext cx="812800" cy="85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sp>
          <p:nvSpPr>
            <p:cNvPr id="104" name="TextBox 103"/>
            <p:cNvSpPr txBox="1"/>
            <p:nvPr/>
          </p:nvSpPr>
          <p:spPr>
            <a:xfrm>
              <a:off x="7858180" y="6215082"/>
              <a:ext cx="242885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8"/>
                </a:lnSpc>
                <a:spcBef>
                  <a:spcPct val="0"/>
                </a:spcBef>
              </a:pPr>
              <a:r>
                <a:rPr lang="en-US" sz="900" b="1" dirty="0" smtClean="0">
                  <a:solidFill>
                    <a:schemeClr val="bg1"/>
                  </a:solidFill>
                  <a:latin typeface="Times New Roman" pitchFamily="18" charset="0"/>
                  <a:ea typeface="Open Sans"/>
                  <a:cs typeface="Times New Roman" pitchFamily="18" charset="0"/>
                  <a:sym typeface="Open Sans"/>
                </a:rPr>
                <a:t>AR751:THESIS/DISSERTATION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  <p:sp>
          <p:nvSpPr>
            <p:cNvPr id="105" name="Footer Placeholder 36"/>
            <p:cNvSpPr txBox="1">
              <a:spLocks/>
            </p:cNvSpPr>
            <p:nvPr/>
          </p:nvSpPr>
          <p:spPr>
            <a:xfrm>
              <a:off x="685824" y="6357958"/>
              <a:ext cx="7886700" cy="428604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/>
            <a:p>
              <a:pPr lvl="0"/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TOPIC: </a:t>
              </a:r>
              <a:r>
                <a:rPr lang="en-IN" sz="800" dirty="0" smtClean="0">
                  <a:solidFill>
                    <a:schemeClr val="bg2">
                      <a:lumMod val="1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Low-Carbon Water Utility &amp; Municipal Waste Management plan for JNAC, Jamshedpur 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7858180" y="6491563"/>
              <a:ext cx="2428856" cy="764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RAM KUMAR , MUP/10002/23</a:t>
              </a:r>
            </a:p>
            <a:p>
              <a:r>
                <a:rPr lang="en-US" sz="900" dirty="0" smtClean="0">
                  <a:solidFill>
                    <a:schemeClr val="bg1"/>
                  </a:solidFill>
                </a:rPr>
                <a:t>SEM-IV , MUP 2023-25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8" name="TextBox 127"/>
          <p:cNvSpPr txBox="1"/>
          <p:nvPr/>
        </p:nvSpPr>
        <p:spPr>
          <a:xfrm>
            <a:off x="9786970" y="6500834"/>
            <a:ext cx="5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24</a:t>
            </a:r>
            <a:endParaRPr lang="en-IN" dirty="0">
              <a:solidFill>
                <a:schemeClr val="bg1"/>
              </a:solidFill>
            </a:endParaRPr>
          </a:p>
        </p:txBody>
      </p:sp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7358078" y="1452554"/>
          <a:ext cx="2928958" cy="4082157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1618095"/>
                <a:gridCol w="1310863"/>
              </a:tblGrid>
              <a:tr h="278948"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u="none" strike="noStrike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POPULATION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000" u="none" strike="noStrike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700000(2019)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78948"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u="none" strike="noStrike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NO. OF CONNECTIONS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000" u="none" strike="noStrike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66000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78948"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u="none" strike="noStrike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WATER </a:t>
                      </a:r>
                      <a:r>
                        <a:rPr lang="en-IN" sz="1000" u="none" strike="noStrike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SUPPLY PER PERSON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000" u="none" strike="noStrike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170 </a:t>
                      </a:r>
                      <a:r>
                        <a:rPr lang="en-IN" sz="1000" u="none" strike="noStrike" dirty="0" err="1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lpcd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78948"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u="none" strike="noStrike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COVERAGE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000" u="none" strike="noStrike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85%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78948"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u="none" strike="noStrike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NRW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000" u="none" strike="noStrike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10%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78948"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u="none" strike="noStrike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WATER SUPPLY MAINS(length)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000" u="none" strike="noStrike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160 KM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78948"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u="none" strike="noStrike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OLD(MAINS)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000" u="none" strike="noStrike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100KM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78948"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u="none" strike="noStrike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NEW (MAINS)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000" u="none" strike="noStrike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60 KM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78948"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u="none" strike="noStrike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WATER SUPPLY DISTRIBUTION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000" u="none" strike="noStrike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440KM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78948"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u="none" strike="noStrike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SEWERAGE COLLECTION NETWORK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000" u="none" strike="noStrike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350KM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78948"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u="none" strike="noStrike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SEWAGE GENERATED 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000" u="none" strike="noStrike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119.60 </a:t>
                      </a:r>
                      <a:r>
                        <a:rPr lang="en-IN" sz="1000" u="none" strike="noStrike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MLD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78948"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u="none" strike="noStrike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SEWAGE TREATED 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000" u="none" strike="noStrike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6</a:t>
                      </a:r>
                      <a:r>
                        <a:rPr lang="en-IN" sz="1000" u="none" strike="noStrike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 </a:t>
                      </a:r>
                      <a:r>
                        <a:rPr lang="en-IN" sz="1000" u="none" strike="noStrike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MLD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78948"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u="none" strike="noStrike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RECYCLED WATER </a:t>
                      </a:r>
                      <a:r>
                        <a:rPr lang="en-IN" sz="1000" u="none" strike="noStrike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USED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000" u="none" strike="noStrike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22 MLD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78948"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u="none" strike="noStrike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POWER CONSUMPTION PER MLD</a:t>
                      </a:r>
                      <a:endParaRPr lang="en-IN" sz="1000" b="0" i="0" u="none" strike="noStrike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000" u="none" strike="noStrike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274  </a:t>
                      </a:r>
                      <a:r>
                        <a:rPr lang="en-IN" sz="1000" u="none" strike="noStrike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KWh/MLD</a:t>
                      </a:r>
                      <a:endParaRPr lang="en-IN" sz="10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>
                    <a:lnL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88" name="Group 87"/>
          <p:cNvGrpSpPr/>
          <p:nvPr/>
        </p:nvGrpSpPr>
        <p:grpSpPr>
          <a:xfrm>
            <a:off x="71402" y="1071546"/>
            <a:ext cx="7143801" cy="4596574"/>
            <a:chOff x="-308494" y="669070"/>
            <a:chExt cx="8952456" cy="5760326"/>
          </a:xfrm>
        </p:grpSpPr>
        <p:pic>
          <p:nvPicPr>
            <p:cNvPr id="89" name="Picture 88" descr="WATER INFRA BASE MAP.jpg"/>
            <p:cNvPicPr>
              <a:picLocks noChangeAspect="1"/>
            </p:cNvPicPr>
            <p:nvPr/>
          </p:nvPicPr>
          <p:blipFill>
            <a:blip r:embed="rId2"/>
            <a:srcRect t="8333" b="6250"/>
            <a:stretch>
              <a:fillRect/>
            </a:stretch>
          </p:blipFill>
          <p:spPr>
            <a:xfrm>
              <a:off x="-36" y="669070"/>
              <a:ext cx="8429684" cy="5760325"/>
            </a:xfrm>
            <a:prstGeom prst="rect">
              <a:avLst/>
            </a:prstGeom>
          </p:spPr>
        </p:pic>
        <p:pic>
          <p:nvPicPr>
            <p:cNvPr id="90" name="Picture 2" descr="https://cdn-icons-png.flaticon.com/256/6662/6662194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28724" y="2357430"/>
              <a:ext cx="214314" cy="214314"/>
            </a:xfrm>
            <a:prstGeom prst="rect">
              <a:avLst/>
            </a:prstGeom>
            <a:noFill/>
          </p:spPr>
        </p:pic>
        <p:pic>
          <p:nvPicPr>
            <p:cNvPr id="91" name="Picture 2" descr="https://cdn-icons-png.flaticon.com/256/6662/6662194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71732" y="2928934"/>
              <a:ext cx="214314" cy="214314"/>
            </a:xfrm>
            <a:prstGeom prst="rect">
              <a:avLst/>
            </a:prstGeom>
            <a:noFill/>
          </p:spPr>
        </p:pic>
        <p:pic>
          <p:nvPicPr>
            <p:cNvPr id="92" name="Picture 2" descr="https://cdn-icons-png.flaticon.com/256/6662/6662194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14872" y="3214686"/>
              <a:ext cx="214314" cy="214314"/>
            </a:xfrm>
            <a:prstGeom prst="rect">
              <a:avLst/>
            </a:prstGeom>
            <a:noFill/>
          </p:spPr>
        </p:pic>
        <p:pic>
          <p:nvPicPr>
            <p:cNvPr id="93" name="Picture 2" descr="https://cdn-icons-png.flaticon.com/256/6662/6662194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57682" y="4429132"/>
              <a:ext cx="214314" cy="214314"/>
            </a:xfrm>
            <a:prstGeom prst="rect">
              <a:avLst/>
            </a:prstGeom>
            <a:noFill/>
          </p:spPr>
        </p:pic>
        <p:pic>
          <p:nvPicPr>
            <p:cNvPr id="94" name="Picture 2" descr="https://cdn-icons-png.flaticon.com/256/6662/6662194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28724" y="3143248"/>
              <a:ext cx="214314" cy="214314"/>
            </a:xfrm>
            <a:prstGeom prst="rect">
              <a:avLst/>
            </a:prstGeom>
            <a:noFill/>
          </p:spPr>
        </p:pic>
        <p:pic>
          <p:nvPicPr>
            <p:cNvPr id="95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214674" y="2357430"/>
              <a:ext cx="357226" cy="3572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6" name="Picture 8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857748" y="2473188"/>
              <a:ext cx="241432" cy="241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7" name="Picture 1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857484" y="4634566"/>
              <a:ext cx="428628" cy="4286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8" name="TextBox 97"/>
            <p:cNvSpPr txBox="1"/>
            <p:nvPr/>
          </p:nvSpPr>
          <p:spPr>
            <a:xfrm rot="17520000">
              <a:off x="-43258" y="2534198"/>
              <a:ext cx="114300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KHARKAI RIVER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 rot="1860000">
              <a:off x="5040120" y="2773417"/>
              <a:ext cx="1293642" cy="269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SUVERNREKHA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 rot="18600000">
              <a:off x="3413652" y="1807088"/>
              <a:ext cx="134784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ALONG  DIMNA ROAD</a:t>
              </a:r>
            </a:p>
          </p:txBody>
        </p:sp>
        <p:pic>
          <p:nvPicPr>
            <p:cNvPr id="101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142972" y="1142948"/>
              <a:ext cx="357226" cy="3572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2" name="TextBox 101"/>
            <p:cNvSpPr txBox="1"/>
            <p:nvPr/>
          </p:nvSpPr>
          <p:spPr>
            <a:xfrm rot="2580000">
              <a:off x="7420888" y="2648843"/>
              <a:ext cx="114300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TO KOLKATA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85782" y="998978"/>
              <a:ext cx="114300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DOMUHANI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3000360" y="2856366"/>
              <a:ext cx="114300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SAKCHI WT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2643170" y="3999374"/>
              <a:ext cx="114300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TATA STEEL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4357682" y="5070944"/>
              <a:ext cx="114300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TATA MOTORS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786046" y="2161752"/>
              <a:ext cx="11430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RIVER PUMP HOUSE</a:t>
              </a:r>
            </a:p>
          </p:txBody>
        </p:sp>
        <p:pic>
          <p:nvPicPr>
            <p:cNvPr id="117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428988" y="2500270"/>
              <a:ext cx="357226" cy="3572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8" name="TextBox 117"/>
            <p:cNvSpPr txBox="1"/>
            <p:nvPr/>
          </p:nvSpPr>
          <p:spPr>
            <a:xfrm>
              <a:off x="4357682" y="2214554"/>
              <a:ext cx="11430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BARA</a:t>
              </a:r>
            </a:p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STP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2500294" y="4376330"/>
              <a:ext cx="11430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TATA NAGAR STATION</a:t>
              </a:r>
            </a:p>
          </p:txBody>
        </p:sp>
        <p:pic>
          <p:nvPicPr>
            <p:cNvPr id="120" name="Picture 15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786178" y="2571744"/>
              <a:ext cx="214314" cy="2143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1" name="Picture 13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857352" y="2500338"/>
              <a:ext cx="214282" cy="214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2" name="TextBox 121"/>
            <p:cNvSpPr txBox="1"/>
            <p:nvPr/>
          </p:nvSpPr>
          <p:spPr>
            <a:xfrm>
              <a:off x="1500162" y="2304628"/>
              <a:ext cx="11430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SONARI AERODROME</a:t>
              </a:r>
            </a:p>
          </p:txBody>
        </p:sp>
        <p:pic>
          <p:nvPicPr>
            <p:cNvPr id="123" name="Picture 8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57352" y="3616196"/>
              <a:ext cx="241432" cy="241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4" name="TextBox 123"/>
            <p:cNvSpPr txBox="1"/>
            <p:nvPr/>
          </p:nvSpPr>
          <p:spPr>
            <a:xfrm>
              <a:off x="2428856" y="1357298"/>
              <a:ext cx="11430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b="1" dirty="0" smtClean="0">
                  <a:solidFill>
                    <a:schemeClr val="accent6">
                      <a:lumMod val="50000"/>
                    </a:schemeClr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MANGO</a:t>
              </a:r>
              <a:r>
                <a:rPr lang="en-IN" sz="10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 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-71474" y="1896895"/>
              <a:ext cx="11430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b="1" dirty="0" smtClean="0">
                  <a:solidFill>
                    <a:schemeClr val="accent6">
                      <a:lumMod val="50000"/>
                    </a:schemeClr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ADITYAPUR</a:t>
              </a:r>
              <a:endParaRPr lang="en-IN" sz="1000" b="1" dirty="0" smtClean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1857352" y="5325919"/>
              <a:ext cx="11430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b="1" dirty="0" smtClean="0">
                  <a:solidFill>
                    <a:schemeClr val="accent6">
                      <a:lumMod val="50000"/>
                    </a:schemeClr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JUGSALAI</a:t>
              </a:r>
              <a:endParaRPr lang="en-IN" sz="1000" b="1" dirty="0" smtClean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 rot="1800000">
              <a:off x="-308494" y="3486006"/>
              <a:ext cx="114300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TO KANDRA</a:t>
              </a:r>
            </a:p>
          </p:txBody>
        </p:sp>
        <p:sp>
          <p:nvSpPr>
            <p:cNvPr id="131" name="TextBox 130"/>
            <p:cNvSpPr txBox="1"/>
            <p:nvPr/>
          </p:nvSpPr>
          <p:spPr>
            <a:xfrm rot="1140000">
              <a:off x="-208555" y="4095968"/>
              <a:ext cx="1500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TO CHAKRADHARPUR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1071534" y="3643314"/>
              <a:ext cx="11430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KHARKAI</a:t>
              </a:r>
            </a:p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STP</a:t>
              </a:r>
            </a:p>
          </p:txBody>
        </p:sp>
        <p:pic>
          <p:nvPicPr>
            <p:cNvPr id="133" name="Picture 2" descr="C:\Users\a\Downloads\_ags_f60d14a3-ed36-11ef-8ea4-1866da8f5846.jpg"/>
            <p:cNvPicPr>
              <a:picLocks noChangeAspect="1" noChangeArrowheads="1"/>
            </p:cNvPicPr>
            <p:nvPr/>
          </p:nvPicPr>
          <p:blipFill>
            <a:blip r:embed="rId9" cstate="print"/>
            <a:srcRect l="74740" t="81485" r="3055" b="12502"/>
            <a:stretch>
              <a:fillRect/>
            </a:stretch>
          </p:blipFill>
          <p:spPr bwMode="auto">
            <a:xfrm>
              <a:off x="785782" y="6101085"/>
              <a:ext cx="1714512" cy="328311"/>
            </a:xfrm>
            <a:prstGeom prst="rect">
              <a:avLst/>
            </a:prstGeom>
            <a:noFill/>
          </p:spPr>
        </p:pic>
        <p:sp>
          <p:nvSpPr>
            <p:cNvPr id="134" name="TextBox 133"/>
            <p:cNvSpPr txBox="1"/>
            <p:nvPr/>
          </p:nvSpPr>
          <p:spPr>
            <a:xfrm>
              <a:off x="3071798" y="2427738"/>
              <a:ext cx="114300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WTP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4214806" y="3070680"/>
              <a:ext cx="114300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SIDHGORA WT</a:t>
              </a: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4000492" y="4213688"/>
              <a:ext cx="114300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BURMAMINES WT</a:t>
              </a:r>
            </a:p>
          </p:txBody>
        </p:sp>
        <p:pic>
          <p:nvPicPr>
            <p:cNvPr id="137" name="Picture 6" descr="https://atlas-content-cdn.pixelsquid.com/assets_v2/304/3046528262760043795/jpeg-600/G03.jpg?modifiedAt=1"/>
            <p:cNvPicPr>
              <a:picLocks noChangeAspect="1" noChangeArrowheads="1"/>
            </p:cNvPicPr>
            <p:nvPr/>
          </p:nvPicPr>
          <p:blipFill>
            <a:blip r:embed="rId10" cstate="print"/>
            <a:srcRect l="27500" t="8750" r="24999" b="9999"/>
            <a:stretch>
              <a:fillRect/>
            </a:stretch>
          </p:blipFill>
          <p:spPr bwMode="auto">
            <a:xfrm>
              <a:off x="2594810" y="5786454"/>
              <a:ext cx="334112" cy="571504"/>
            </a:xfrm>
            <a:prstGeom prst="rect">
              <a:avLst/>
            </a:prstGeom>
            <a:noFill/>
          </p:spPr>
        </p:pic>
        <p:sp>
          <p:nvSpPr>
            <p:cNvPr id="138" name="TextBox 137"/>
            <p:cNvSpPr txBox="1"/>
            <p:nvPr/>
          </p:nvSpPr>
          <p:spPr>
            <a:xfrm>
              <a:off x="785782" y="5887540"/>
              <a:ext cx="114300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6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SCALE:</a:t>
              </a: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6929449" y="5072075"/>
              <a:ext cx="1143008" cy="203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NATIONAL HIGHWAY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6929449" y="5214950"/>
              <a:ext cx="1500198" cy="203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WATER SUPPLY MAINS LINES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6786574" y="5399616"/>
              <a:ext cx="1285884" cy="203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DISTRIBUTION LINES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6929449" y="5572140"/>
              <a:ext cx="1714513" cy="203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JNAC ADMINISTRATIVE BOUNDARY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6929449" y="5756806"/>
              <a:ext cx="1143008" cy="203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RAILWAY LINE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6786574" y="5929330"/>
              <a:ext cx="1143008" cy="203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INDUSTRIAL AREA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6572260" y="4857760"/>
              <a:ext cx="11430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000" b="1" dirty="0" smtClean="0">
                  <a:solidFill>
                    <a:schemeClr val="accent6">
                      <a:lumMod val="50000"/>
                    </a:schemeClr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LEGEND</a:t>
              </a:r>
              <a:endParaRPr lang="en-IN" sz="1000" b="1" dirty="0" smtClean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pic>
          <p:nvPicPr>
            <p:cNvPr id="146" name="Picture 2" descr="https://cdn-icons-png.flaticon.com/256/6662/6662194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28988" y="3071810"/>
              <a:ext cx="214314" cy="214314"/>
            </a:xfrm>
            <a:prstGeom prst="rect">
              <a:avLst/>
            </a:prstGeom>
            <a:noFill/>
          </p:spPr>
        </p:pic>
        <p:sp>
          <p:nvSpPr>
            <p:cNvPr id="147" name="TextBox 146"/>
            <p:cNvSpPr txBox="1"/>
            <p:nvPr/>
          </p:nvSpPr>
          <p:spPr>
            <a:xfrm>
              <a:off x="2071666" y="2714620"/>
              <a:ext cx="114300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CENTRAL WT</a:t>
              </a:r>
            </a:p>
          </p:txBody>
        </p:sp>
        <p:pic>
          <p:nvPicPr>
            <p:cNvPr id="148" name="Picture 2" descr="https://cdn-icons-png.flaticon.com/256/6662/6662194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000492" y="3714752"/>
              <a:ext cx="214314" cy="214314"/>
            </a:xfrm>
            <a:prstGeom prst="rect">
              <a:avLst/>
            </a:prstGeom>
            <a:noFill/>
          </p:spPr>
        </p:pic>
        <p:sp>
          <p:nvSpPr>
            <p:cNvPr id="149" name="TextBox 148"/>
            <p:cNvSpPr txBox="1"/>
            <p:nvPr/>
          </p:nvSpPr>
          <p:spPr>
            <a:xfrm>
              <a:off x="3571864" y="3570746"/>
              <a:ext cx="114300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TATANAGAR WT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1000096" y="2999242"/>
              <a:ext cx="114300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KADMA WT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1000096" y="2143116"/>
              <a:ext cx="114300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SONARI WT</a:t>
              </a:r>
            </a:p>
          </p:txBody>
        </p:sp>
      </p:grpSp>
      <p:sp>
        <p:nvSpPr>
          <p:cNvPr id="152" name="Rounded Rectangle 151"/>
          <p:cNvSpPr/>
          <p:nvPr/>
        </p:nvSpPr>
        <p:spPr>
          <a:xfrm>
            <a:off x="7358078" y="1071546"/>
            <a:ext cx="2928922" cy="2857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b="1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WATER SUPPLY METRICS</a:t>
            </a:r>
            <a:endParaRPr lang="en-IN" sz="1200" dirty="0">
              <a:solidFill>
                <a:schemeClr val="tx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3643302" y="5500702"/>
            <a:ext cx="12202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i="1" dirty="0" smtClean="0"/>
              <a:t>(Source: </a:t>
            </a:r>
            <a:r>
              <a:rPr lang="en-IN" sz="800" i="1" dirty="0" err="1" smtClean="0"/>
              <a:t>udhd,GoJ;TUISL</a:t>
            </a:r>
            <a:r>
              <a:rPr lang="en-IN" sz="800" i="1" dirty="0" smtClean="0"/>
              <a:t>)</a:t>
            </a:r>
            <a:endParaRPr lang="en-IN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/>
          <p:nvPr/>
        </p:nvGrpSpPr>
        <p:grpSpPr>
          <a:xfrm>
            <a:off x="0" y="0"/>
            <a:ext cx="578644" cy="6858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53" name="TextBox 23"/>
          <p:cNvSpPr txBox="1"/>
          <p:nvPr/>
        </p:nvSpPr>
        <p:spPr>
          <a:xfrm>
            <a:off x="714380" y="285728"/>
            <a:ext cx="964409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WATER SUPPLY &amp;CONSUMPTION PATTERN</a:t>
            </a:r>
            <a:endParaRPr lang="en-IN" sz="20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29582" y="6211669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8"/>
              </a:lnSpc>
              <a:spcBef>
                <a:spcPct val="0"/>
              </a:spcBef>
            </a:pPr>
            <a:r>
              <a:rPr lang="en-US" sz="900" b="1" dirty="0" smtClean="0">
                <a:solidFill>
                  <a:schemeClr val="bg1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rPr>
              <a:t>DISSERTATION &amp; PLANNING SEMINAR</a:t>
            </a: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714344" y="571480"/>
            <a:ext cx="9572656" cy="114320"/>
            <a:chOff x="0" y="0"/>
            <a:chExt cx="812800" cy="812800"/>
          </a:xfrm>
        </p:grpSpPr>
        <p:sp>
          <p:nvSpPr>
            <p:cNvPr id="45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46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grpSp>
        <p:nvGrpSpPr>
          <p:cNvPr id="4" name="Group 22"/>
          <p:cNvGrpSpPr/>
          <p:nvPr/>
        </p:nvGrpSpPr>
        <p:grpSpPr>
          <a:xfrm>
            <a:off x="0" y="6184945"/>
            <a:ext cx="10287036" cy="1070930"/>
            <a:chOff x="0" y="6184945"/>
            <a:chExt cx="10287036" cy="1070930"/>
          </a:xfrm>
        </p:grpSpPr>
        <p:grpSp>
          <p:nvGrpSpPr>
            <p:cNvPr id="5" name="Group 16"/>
            <p:cNvGrpSpPr/>
            <p:nvPr/>
          </p:nvGrpSpPr>
          <p:grpSpPr>
            <a:xfrm>
              <a:off x="7858144" y="6184945"/>
              <a:ext cx="2428856" cy="673055"/>
              <a:chOff x="0" y="-38100"/>
              <a:chExt cx="812800" cy="850900"/>
            </a:xfrm>
          </p:grpSpPr>
          <p:sp>
            <p:nvSpPr>
              <p:cNvPr id="39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7D72"/>
              </a:solidFill>
            </p:spPr>
          </p:sp>
          <p:sp>
            <p:nvSpPr>
              <p:cNvPr id="40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6" name="Group 12"/>
            <p:cNvGrpSpPr/>
            <p:nvPr/>
          </p:nvGrpSpPr>
          <p:grpSpPr>
            <a:xfrm>
              <a:off x="9786970" y="6415918"/>
              <a:ext cx="500030" cy="442106"/>
              <a:chOff x="0" y="-38100"/>
              <a:chExt cx="812800" cy="850900"/>
            </a:xfrm>
          </p:grpSpPr>
          <p:sp>
            <p:nvSpPr>
              <p:cNvPr id="36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8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7" name="Group 12"/>
            <p:cNvGrpSpPr/>
            <p:nvPr/>
          </p:nvGrpSpPr>
          <p:grpSpPr>
            <a:xfrm flipV="1">
              <a:off x="0" y="6286520"/>
              <a:ext cx="9795295" cy="220632"/>
              <a:chOff x="0" y="0"/>
              <a:chExt cx="812800" cy="2306314"/>
            </a:xfrm>
          </p:grpSpPr>
          <p:sp>
            <p:nvSpPr>
              <p:cNvPr id="34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5" name="TextBox 14"/>
              <p:cNvSpPr txBox="1"/>
              <p:nvPr/>
            </p:nvSpPr>
            <p:spPr>
              <a:xfrm>
                <a:off x="0" y="1455412"/>
                <a:ext cx="812800" cy="85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7858180" y="6215082"/>
              <a:ext cx="24288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8"/>
                </a:lnSpc>
                <a:spcBef>
                  <a:spcPct val="0"/>
                </a:spcBef>
              </a:pPr>
              <a:r>
                <a:rPr lang="en-US" sz="900" b="1" dirty="0" smtClean="0">
                  <a:solidFill>
                    <a:schemeClr val="bg1"/>
                  </a:solidFill>
                  <a:latin typeface="Times New Roman" pitchFamily="18" charset="0"/>
                  <a:ea typeface="Open Sans"/>
                  <a:cs typeface="Times New Roman" pitchFamily="18" charset="0"/>
                  <a:sym typeface="Open Sans"/>
                </a:rPr>
                <a:t>AR751:THESIS/DISSERTATION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dirty="0">
                <a:solidFill>
                  <a:srgbClr val="FF0000"/>
                </a:solidFill>
              </a:endParaRPr>
            </a:p>
          </p:txBody>
        </p:sp>
        <p:sp>
          <p:nvSpPr>
            <p:cNvPr id="32" name="Footer Placeholder 36"/>
            <p:cNvSpPr txBox="1">
              <a:spLocks/>
            </p:cNvSpPr>
            <p:nvPr/>
          </p:nvSpPr>
          <p:spPr>
            <a:xfrm>
              <a:off x="614386" y="6357958"/>
              <a:ext cx="7886700" cy="428604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/>
            <a:p>
              <a:pPr lvl="0"/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TOPIC: </a:t>
              </a:r>
              <a:r>
                <a:rPr lang="en-IN" sz="800" dirty="0" smtClean="0">
                  <a:solidFill>
                    <a:schemeClr val="bg2">
                      <a:lumMod val="1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Low-Carbon Water Utility &amp; Municipal Waste Management plan for JNAC, Jamshedpur 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58180" y="6491563"/>
              <a:ext cx="2428856" cy="764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RAM KUMAR , MUP/10002/23</a:t>
              </a:r>
            </a:p>
            <a:p>
              <a:r>
                <a:rPr lang="en-US" sz="900" dirty="0" smtClean="0">
                  <a:solidFill>
                    <a:schemeClr val="bg1"/>
                  </a:solidFill>
                </a:rPr>
                <a:t>SEM-IV , MUP 2023-25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9786970" y="6500834"/>
            <a:ext cx="5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25</a:t>
            </a:r>
            <a:endParaRPr lang="en-IN" dirty="0">
              <a:solidFill>
                <a:schemeClr val="bg1"/>
              </a:solidFill>
            </a:endParaRPr>
          </a:p>
        </p:txBody>
      </p:sp>
      <p:graphicFrame>
        <p:nvGraphicFramePr>
          <p:cNvPr id="80" name="Table 79"/>
          <p:cNvGraphicFramePr>
            <a:graphicFrameLocks noGrp="1"/>
          </p:cNvGraphicFramePr>
          <p:nvPr/>
        </p:nvGraphicFramePr>
        <p:xfrm>
          <a:off x="785783" y="928670"/>
          <a:ext cx="8786874" cy="1071570"/>
        </p:xfrm>
        <a:graphic>
          <a:graphicData uri="http://schemas.openxmlformats.org/drawingml/2006/table">
            <a:tbl>
              <a:tblPr/>
              <a:tblGrid>
                <a:gridCol w="3197526"/>
                <a:gridCol w="2816352"/>
                <a:gridCol w="2772996"/>
              </a:tblGrid>
              <a:tr h="480187">
                <a:tc>
                  <a:txBody>
                    <a:bodyPr/>
                    <a:lstStyle/>
                    <a:p>
                      <a:pPr marL="67945" algn="l">
                        <a:lnSpc>
                          <a:spcPts val="1285"/>
                        </a:lnSpc>
                        <a:spcAft>
                          <a:spcPts val="0"/>
                        </a:spcAft>
                      </a:pPr>
                      <a:endParaRPr lang="en-US" sz="1200" b="1" dirty="0" smtClean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  <a:p>
                      <a:pPr marL="67945" algn="l">
                        <a:lnSpc>
                          <a:spcPts val="1285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WATER </a:t>
                      </a:r>
                      <a:r>
                        <a:rPr lang="en-US" sz="1200" b="1" spc="-10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CONSUMPTION</a:t>
                      </a:r>
                      <a:endParaRPr lang="en-IN" sz="12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8890">
                        <a:spcAft>
                          <a:spcPts val="0"/>
                        </a:spcAft>
                      </a:pPr>
                      <a:endParaRPr lang="en-US" sz="1200" b="1" dirty="0" smtClean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  <a:p>
                      <a:pPr marL="67945" marR="8890"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        (</a:t>
                      </a:r>
                      <a:r>
                        <a:rPr lang="en-US" sz="1200" b="1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2018-19)</a:t>
                      </a:r>
                      <a:endParaRPr lang="en-IN" sz="1200" b="1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6350">
                        <a:spcAft>
                          <a:spcPts val="0"/>
                        </a:spcAft>
                      </a:pPr>
                      <a:endParaRPr lang="en-US" sz="1200" b="1" dirty="0" smtClean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  <a:p>
                      <a:pPr marL="67945" marR="6350"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        (</a:t>
                      </a:r>
                      <a:r>
                        <a:rPr lang="en-US" sz="1200" b="1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2019-20)</a:t>
                      </a:r>
                      <a:endParaRPr lang="en-IN" sz="1200" b="1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591383">
                <a:tc>
                  <a:txBody>
                    <a:bodyPr/>
                    <a:lstStyle/>
                    <a:p>
                      <a:pPr marL="67945">
                        <a:lnSpc>
                          <a:spcPts val="1285"/>
                        </a:lnSpc>
                        <a:spcAft>
                          <a:spcPts val="0"/>
                        </a:spcAft>
                      </a:pPr>
                      <a:endParaRPr lang="en-US" sz="1200" b="1" dirty="0" smtClean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  <a:p>
                      <a:pPr marL="67945">
                        <a:lnSpc>
                          <a:spcPts val="1285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Domestic </a:t>
                      </a:r>
                      <a:r>
                        <a:rPr lang="en-US" sz="1200" b="1" spc="-10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Consumption</a:t>
                      </a:r>
                      <a:endParaRPr lang="en-IN" sz="12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  <a:p>
                      <a:pPr marL="67945" marR="163195">
                        <a:lnSpc>
                          <a:spcPts val="142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(as drinking water Supplied to township)</a:t>
                      </a:r>
                      <a:endParaRPr lang="en-IN" sz="12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20"/>
                        </a:spcBef>
                        <a:spcAft>
                          <a:spcPts val="0"/>
                        </a:spcAft>
                      </a:pPr>
                      <a:endParaRPr lang="en-IN" sz="12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  <a:p>
                      <a:pPr marL="406400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2,05,430 </a:t>
                      </a:r>
                      <a:r>
                        <a:rPr lang="en-US" sz="1200" spc="-10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m3/day</a:t>
                      </a:r>
                      <a:endParaRPr lang="en-IN" sz="12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20"/>
                        </a:spcBef>
                        <a:spcAft>
                          <a:spcPts val="0"/>
                        </a:spcAft>
                      </a:pPr>
                      <a:endParaRPr lang="en-IN" sz="1200" dirty="0" smtClean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  <a:p>
                      <a:pPr marL="388620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2,05,100 </a:t>
                      </a:r>
                      <a:r>
                        <a:rPr lang="en-US" sz="1200" spc="-10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m3/day</a:t>
                      </a:r>
                      <a:endParaRPr lang="en-IN" sz="12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1" name="Table 80"/>
          <p:cNvGraphicFramePr>
            <a:graphicFrameLocks noGrp="1"/>
          </p:cNvGraphicFramePr>
          <p:nvPr/>
        </p:nvGraphicFramePr>
        <p:xfrm>
          <a:off x="785783" y="2071678"/>
          <a:ext cx="8786874" cy="1071570"/>
        </p:xfrm>
        <a:graphic>
          <a:graphicData uri="http://schemas.openxmlformats.org/drawingml/2006/table">
            <a:tbl>
              <a:tblPr/>
              <a:tblGrid>
                <a:gridCol w="3197526"/>
                <a:gridCol w="2816352"/>
                <a:gridCol w="2772996"/>
              </a:tblGrid>
              <a:tr h="480187">
                <a:tc>
                  <a:txBody>
                    <a:bodyPr/>
                    <a:lstStyle/>
                    <a:p>
                      <a:pPr marL="67945" algn="l">
                        <a:lnSpc>
                          <a:spcPts val="1285"/>
                        </a:lnSpc>
                        <a:spcAft>
                          <a:spcPts val="0"/>
                        </a:spcAft>
                      </a:pPr>
                      <a:endParaRPr lang="en-US" sz="1200" b="1" dirty="0" smtClean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  <a:p>
                      <a:pPr marL="67945" algn="l">
                        <a:lnSpc>
                          <a:spcPts val="1285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WATER </a:t>
                      </a:r>
                      <a:r>
                        <a:rPr lang="en-US" sz="1200" b="1" spc="-10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CONSUMPTION</a:t>
                      </a:r>
                      <a:endParaRPr lang="en-IN" sz="12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8890">
                        <a:spcAft>
                          <a:spcPts val="0"/>
                        </a:spcAft>
                      </a:pPr>
                      <a:endParaRPr lang="en-US" sz="1200" b="1" dirty="0" smtClean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  <a:p>
                      <a:pPr marL="67945" marR="8890"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        (2021-22)</a:t>
                      </a:r>
                      <a:endParaRPr lang="en-IN" sz="1200" b="1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6350">
                        <a:spcAft>
                          <a:spcPts val="0"/>
                        </a:spcAft>
                      </a:pPr>
                      <a:endParaRPr lang="en-US" sz="1200" b="1" dirty="0" smtClean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  <a:p>
                      <a:pPr marL="67945" marR="6350"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        (2022-23)</a:t>
                      </a:r>
                      <a:endParaRPr lang="en-IN" sz="1200" b="1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591383">
                <a:tc>
                  <a:txBody>
                    <a:bodyPr/>
                    <a:lstStyle/>
                    <a:p>
                      <a:pPr marL="67945">
                        <a:lnSpc>
                          <a:spcPts val="1285"/>
                        </a:lnSpc>
                        <a:spcAft>
                          <a:spcPts val="0"/>
                        </a:spcAft>
                      </a:pPr>
                      <a:endParaRPr lang="en-US" sz="1200" b="1" dirty="0" smtClean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  <a:p>
                      <a:pPr marL="67945">
                        <a:lnSpc>
                          <a:spcPts val="1285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Domestic </a:t>
                      </a:r>
                      <a:r>
                        <a:rPr lang="en-US" sz="1200" b="1" spc="-10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Consumption</a:t>
                      </a:r>
                      <a:endParaRPr lang="en-IN" sz="12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  <a:p>
                      <a:pPr marL="67945" marR="163195">
                        <a:lnSpc>
                          <a:spcPts val="142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(as drinking water Supplied to township)</a:t>
                      </a:r>
                      <a:endParaRPr lang="en-IN" sz="12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20"/>
                        </a:spcBef>
                        <a:spcAft>
                          <a:spcPts val="0"/>
                        </a:spcAft>
                      </a:pPr>
                      <a:endParaRPr lang="en-IN" sz="12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  <a:p>
                      <a:pPr marL="388620" algn="l" defTabSz="548640" rtl="0" eaLnBrk="1" latinLnBrk="0" hangingPunct="1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2,03,923 m3/day</a:t>
                      </a:r>
                      <a:endParaRPr lang="en-IN" sz="1200" kern="1200" dirty="0" smtClean="0">
                        <a:solidFill>
                          <a:schemeClr val="tx1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20"/>
                        </a:spcBef>
                        <a:spcAft>
                          <a:spcPts val="0"/>
                        </a:spcAft>
                      </a:pPr>
                      <a:endParaRPr lang="en-IN" sz="1200" dirty="0" smtClean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  <a:p>
                      <a:pPr marL="388620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2,05,100 </a:t>
                      </a:r>
                      <a:r>
                        <a:rPr lang="en-US" sz="1200" spc="-10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m3/day</a:t>
                      </a:r>
                      <a:endParaRPr lang="en-IN" sz="12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785782" y="3714752"/>
          <a:ext cx="8786873" cy="1000132"/>
        </p:xfrm>
        <a:graphic>
          <a:graphicData uri="http://schemas.openxmlformats.org/drawingml/2006/table">
            <a:tbl>
              <a:tblPr/>
              <a:tblGrid>
                <a:gridCol w="3081299"/>
                <a:gridCol w="2826490"/>
                <a:gridCol w="2879084"/>
              </a:tblGrid>
              <a:tr h="601454">
                <a:tc>
                  <a:txBody>
                    <a:bodyPr/>
                    <a:lstStyle/>
                    <a:p>
                      <a:pPr marL="67945">
                        <a:lnSpc>
                          <a:spcPts val="1395"/>
                        </a:lnSpc>
                        <a:spcAft>
                          <a:spcPts val="0"/>
                        </a:spcAft>
                      </a:pPr>
                      <a:endParaRPr lang="en-IN" sz="1200" b="1" dirty="0" smtClean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  <a:p>
                      <a:pPr marL="67945">
                        <a:lnSpc>
                          <a:spcPts val="1395"/>
                        </a:lnSpc>
                        <a:spcAft>
                          <a:spcPts val="0"/>
                        </a:spcAft>
                      </a:pPr>
                      <a:r>
                        <a:rPr lang="en-IN" sz="1200" b="1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WATER TREATMENT AT WTP</a:t>
                      </a:r>
                      <a:endParaRPr lang="en-IN" sz="1200" b="1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spcAft>
                          <a:spcPts val="0"/>
                        </a:spcAft>
                      </a:pPr>
                      <a:endParaRPr lang="en-US" sz="1200" b="1" dirty="0" smtClean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  <a:p>
                      <a:pPr marL="68580"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     (</a:t>
                      </a:r>
                      <a:r>
                        <a:rPr lang="en-US" sz="1200" b="1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2018-19)</a:t>
                      </a:r>
                      <a:endParaRPr lang="en-IN" sz="1200" b="1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spcAft>
                          <a:spcPts val="0"/>
                        </a:spcAft>
                      </a:pPr>
                      <a:endParaRPr lang="en-US" sz="1200" b="1" dirty="0" smtClean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  <a:p>
                      <a:pPr marL="68580"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  (</a:t>
                      </a:r>
                      <a:r>
                        <a:rPr lang="en-US" sz="1200" b="1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2019-20)</a:t>
                      </a:r>
                      <a:endParaRPr lang="en-IN" sz="1200" b="1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98678">
                <a:tc>
                  <a:txBody>
                    <a:bodyPr/>
                    <a:lstStyle/>
                    <a:p>
                      <a:pPr marL="67945">
                        <a:lnSpc>
                          <a:spcPts val="1395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Water Treatment at </a:t>
                      </a:r>
                      <a:r>
                        <a:rPr lang="en-US" sz="1200" b="1" spc="-25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WTP</a:t>
                      </a:r>
                      <a:endParaRPr lang="en-IN" sz="12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6695">
                        <a:spcBef>
                          <a:spcPts val="73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62,47,126 </a:t>
                      </a:r>
                      <a:r>
                        <a:rPr lang="en-US" sz="1200" spc="-10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m3/month</a:t>
                      </a:r>
                      <a:endParaRPr lang="en-IN" sz="12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2725">
                        <a:spcBef>
                          <a:spcPts val="73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62,55,550 </a:t>
                      </a:r>
                      <a:r>
                        <a:rPr lang="en-US" sz="1200" spc="-10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m3/month</a:t>
                      </a:r>
                      <a:endParaRPr lang="en-IN" sz="12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/>
        </p:nvGraphicFramePr>
        <p:xfrm>
          <a:off x="785782" y="4786322"/>
          <a:ext cx="8786873" cy="923925"/>
        </p:xfrm>
        <a:graphic>
          <a:graphicData uri="http://schemas.openxmlformats.org/drawingml/2006/table">
            <a:tbl>
              <a:tblPr/>
              <a:tblGrid>
                <a:gridCol w="3081299"/>
                <a:gridCol w="2826490"/>
                <a:gridCol w="2879084"/>
              </a:tblGrid>
              <a:tr h="555625">
                <a:tc>
                  <a:txBody>
                    <a:bodyPr/>
                    <a:lstStyle/>
                    <a:p>
                      <a:pPr marL="67945">
                        <a:lnSpc>
                          <a:spcPts val="1395"/>
                        </a:lnSpc>
                        <a:spcAft>
                          <a:spcPts val="0"/>
                        </a:spcAft>
                      </a:pPr>
                      <a:endParaRPr lang="en-IN" sz="1200" b="1" dirty="0" smtClean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  <a:p>
                      <a:pPr marL="67945">
                        <a:lnSpc>
                          <a:spcPts val="1395"/>
                        </a:lnSpc>
                        <a:spcAft>
                          <a:spcPts val="0"/>
                        </a:spcAft>
                      </a:pPr>
                      <a:r>
                        <a:rPr lang="en-IN" sz="1200" b="1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WATER TREATMENT AT WTP</a:t>
                      </a:r>
                      <a:endParaRPr lang="en-IN" sz="1200" b="1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spcAft>
                          <a:spcPts val="0"/>
                        </a:spcAft>
                      </a:pPr>
                      <a:endParaRPr lang="en-US" sz="1200" b="1" dirty="0" smtClean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  <a:p>
                      <a:pPr marL="68580"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     (2021-22)</a:t>
                      </a:r>
                      <a:endParaRPr lang="en-IN" sz="1200" b="1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spcAft>
                          <a:spcPts val="0"/>
                        </a:spcAft>
                      </a:pPr>
                      <a:endParaRPr lang="en-US" sz="1200" b="1" dirty="0" smtClean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  <a:p>
                      <a:pPr marL="68580"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  (2022-23)</a:t>
                      </a:r>
                      <a:endParaRPr lang="en-IN" sz="1200" b="1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67945">
                        <a:lnSpc>
                          <a:spcPts val="1395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Water Treatment at </a:t>
                      </a:r>
                      <a:r>
                        <a:rPr lang="en-US" sz="1200" b="1" spc="-25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WTP</a:t>
                      </a:r>
                      <a:endParaRPr lang="en-IN" sz="12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226695">
                        <a:spcBef>
                          <a:spcPts val="73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10" dirty="0" smtClean="0">
                          <a:solidFill>
                            <a:schemeClr val="tx1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64,78,150 m3/month</a:t>
                      </a:r>
                      <a:endParaRPr lang="en-IN" sz="1200" kern="1200" spc="-10" dirty="0">
                        <a:solidFill>
                          <a:schemeClr val="tx1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2725">
                        <a:spcBef>
                          <a:spcPts val="73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spc="-10" dirty="0" smtClean="0">
                          <a:solidFill>
                            <a:schemeClr val="tx1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65,42,108</a:t>
                      </a:r>
                      <a:r>
                        <a:rPr lang="en-US" sz="1200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 </a:t>
                      </a:r>
                      <a:r>
                        <a:rPr lang="en-US" sz="1200" spc="-10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m3/month</a:t>
                      </a:r>
                      <a:endParaRPr lang="en-IN" sz="12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37" name="TextBox 23"/>
          <p:cNvSpPr txBox="1"/>
          <p:nvPr/>
        </p:nvSpPr>
        <p:spPr>
          <a:xfrm>
            <a:off x="785818" y="744004"/>
            <a:ext cx="8786838" cy="18466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r>
              <a:rPr lang="en-IN" sz="12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WATER CONSUMPTION:</a:t>
            </a:r>
            <a:endParaRPr lang="en-IN" sz="12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2" name="TextBox 23"/>
          <p:cNvSpPr txBox="1"/>
          <p:nvPr/>
        </p:nvSpPr>
        <p:spPr>
          <a:xfrm>
            <a:off x="785818" y="3530086"/>
            <a:ext cx="8786838" cy="18466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r>
              <a:rPr lang="en-IN" sz="12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WATER TREATMENT:</a:t>
            </a:r>
            <a:endParaRPr lang="en-IN" sz="12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795922" y="5715016"/>
            <a:ext cx="1491114" cy="218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800" dirty="0" smtClean="0">
                <a:solidFill>
                  <a:schemeClr val="accent1"/>
                </a:solidFill>
              </a:rPr>
              <a:t>(Source: TSUISL)</a:t>
            </a:r>
            <a:endParaRPr lang="en-IN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714344" y="785794"/>
            <a:ext cx="9215502" cy="28575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" name="Group 9"/>
          <p:cNvGrpSpPr/>
          <p:nvPr/>
        </p:nvGrpSpPr>
        <p:grpSpPr>
          <a:xfrm>
            <a:off x="0" y="0"/>
            <a:ext cx="578644" cy="6858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53" name="TextBox 23"/>
          <p:cNvSpPr txBox="1"/>
          <p:nvPr/>
        </p:nvSpPr>
        <p:spPr>
          <a:xfrm>
            <a:off x="714380" y="285728"/>
            <a:ext cx="964409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WATER SUPPLY PROCESS &amp;CHEMICALS USED</a:t>
            </a:r>
            <a:endParaRPr lang="en-IN" sz="20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29582" y="6211669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8"/>
              </a:lnSpc>
              <a:spcBef>
                <a:spcPct val="0"/>
              </a:spcBef>
            </a:pPr>
            <a:r>
              <a:rPr lang="en-US" sz="900" b="1" dirty="0" smtClean="0">
                <a:solidFill>
                  <a:schemeClr val="bg1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rPr>
              <a:t>DISSERTATION &amp; PLANNING SEMINAR</a:t>
            </a: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714344" y="571480"/>
            <a:ext cx="9572656" cy="114320"/>
            <a:chOff x="0" y="0"/>
            <a:chExt cx="812800" cy="812800"/>
          </a:xfrm>
        </p:grpSpPr>
        <p:sp>
          <p:nvSpPr>
            <p:cNvPr id="45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46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grpSp>
        <p:nvGrpSpPr>
          <p:cNvPr id="4" name="Group 22"/>
          <p:cNvGrpSpPr/>
          <p:nvPr/>
        </p:nvGrpSpPr>
        <p:grpSpPr>
          <a:xfrm>
            <a:off x="0" y="6184945"/>
            <a:ext cx="10287036" cy="1070930"/>
            <a:chOff x="0" y="6184945"/>
            <a:chExt cx="10287036" cy="1070930"/>
          </a:xfrm>
        </p:grpSpPr>
        <p:grpSp>
          <p:nvGrpSpPr>
            <p:cNvPr id="5" name="Group 16"/>
            <p:cNvGrpSpPr/>
            <p:nvPr/>
          </p:nvGrpSpPr>
          <p:grpSpPr>
            <a:xfrm>
              <a:off x="7858144" y="6184945"/>
              <a:ext cx="2428856" cy="673055"/>
              <a:chOff x="0" y="-38100"/>
              <a:chExt cx="812800" cy="850900"/>
            </a:xfrm>
          </p:grpSpPr>
          <p:sp>
            <p:nvSpPr>
              <p:cNvPr id="39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7D72"/>
              </a:solidFill>
            </p:spPr>
          </p:sp>
          <p:sp>
            <p:nvSpPr>
              <p:cNvPr id="40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6" name="Group 12"/>
            <p:cNvGrpSpPr/>
            <p:nvPr/>
          </p:nvGrpSpPr>
          <p:grpSpPr>
            <a:xfrm>
              <a:off x="9786970" y="6415918"/>
              <a:ext cx="500030" cy="442106"/>
              <a:chOff x="0" y="-38100"/>
              <a:chExt cx="812800" cy="850900"/>
            </a:xfrm>
          </p:grpSpPr>
          <p:sp>
            <p:nvSpPr>
              <p:cNvPr id="36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8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7" name="Group 12"/>
            <p:cNvGrpSpPr/>
            <p:nvPr/>
          </p:nvGrpSpPr>
          <p:grpSpPr>
            <a:xfrm flipV="1">
              <a:off x="0" y="6286520"/>
              <a:ext cx="9795295" cy="220632"/>
              <a:chOff x="0" y="0"/>
              <a:chExt cx="812800" cy="2306314"/>
            </a:xfrm>
          </p:grpSpPr>
          <p:sp>
            <p:nvSpPr>
              <p:cNvPr id="34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5" name="TextBox 14"/>
              <p:cNvSpPr txBox="1"/>
              <p:nvPr/>
            </p:nvSpPr>
            <p:spPr>
              <a:xfrm>
                <a:off x="0" y="1455412"/>
                <a:ext cx="812800" cy="85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7858180" y="6215082"/>
              <a:ext cx="24288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8"/>
                </a:lnSpc>
                <a:spcBef>
                  <a:spcPct val="0"/>
                </a:spcBef>
              </a:pPr>
              <a:r>
                <a:rPr lang="en-US" sz="900" b="1" dirty="0" smtClean="0">
                  <a:solidFill>
                    <a:schemeClr val="bg1"/>
                  </a:solidFill>
                  <a:latin typeface="Times New Roman" pitchFamily="18" charset="0"/>
                  <a:ea typeface="Open Sans"/>
                  <a:cs typeface="Times New Roman" pitchFamily="18" charset="0"/>
                  <a:sym typeface="Open Sans"/>
                </a:rPr>
                <a:t>AR751:THESIS/DISSERTATION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dirty="0">
                <a:solidFill>
                  <a:srgbClr val="FF0000"/>
                </a:solidFill>
              </a:endParaRPr>
            </a:p>
          </p:txBody>
        </p:sp>
        <p:sp>
          <p:nvSpPr>
            <p:cNvPr id="32" name="Footer Placeholder 36"/>
            <p:cNvSpPr txBox="1">
              <a:spLocks/>
            </p:cNvSpPr>
            <p:nvPr/>
          </p:nvSpPr>
          <p:spPr>
            <a:xfrm>
              <a:off x="614386" y="6357958"/>
              <a:ext cx="7886700" cy="428604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/>
            <a:p>
              <a:pPr lvl="0"/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TOPIC: </a:t>
              </a:r>
              <a:r>
                <a:rPr lang="en-IN" sz="800" dirty="0" smtClean="0">
                  <a:solidFill>
                    <a:schemeClr val="bg2">
                      <a:lumMod val="1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Low-Carbon Water Utility &amp; Municipal Waste Management plan for JNAC, Jamshedpur 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58180" y="6491563"/>
              <a:ext cx="2428856" cy="764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RAM KUMAR , MUP/10002/23</a:t>
              </a:r>
            </a:p>
            <a:p>
              <a:r>
                <a:rPr lang="en-US" sz="900" dirty="0" smtClean="0">
                  <a:solidFill>
                    <a:schemeClr val="bg1"/>
                  </a:solidFill>
                </a:rPr>
                <a:t>SEM-IV , MUP 2023-25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9786970" y="6500834"/>
            <a:ext cx="5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26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7" name="TextBox 23"/>
          <p:cNvSpPr txBox="1"/>
          <p:nvPr/>
        </p:nvSpPr>
        <p:spPr>
          <a:xfrm>
            <a:off x="714344" y="785794"/>
            <a:ext cx="4643434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14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DETAILS OF CHEMICALS USED :</a:t>
            </a:r>
            <a:endParaRPr lang="en-IN" sz="14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graphicFrame>
        <p:nvGraphicFramePr>
          <p:cNvPr id="30" name="Table 29"/>
          <p:cNvGraphicFramePr>
            <a:graphicFrameLocks noGrp="1"/>
          </p:cNvGraphicFramePr>
          <p:nvPr/>
        </p:nvGraphicFramePr>
        <p:xfrm>
          <a:off x="714344" y="1071546"/>
          <a:ext cx="9215502" cy="2643208"/>
        </p:xfrm>
        <a:graphic>
          <a:graphicData uri="http://schemas.openxmlformats.org/drawingml/2006/table">
            <a:tbl>
              <a:tblPr/>
              <a:tblGrid>
                <a:gridCol w="2307596"/>
                <a:gridCol w="1592987"/>
                <a:gridCol w="1295233"/>
                <a:gridCol w="1310120"/>
                <a:gridCol w="1354783"/>
                <a:gridCol w="1354783"/>
              </a:tblGrid>
              <a:tr h="419916"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CHEMICAL USED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8363" marR="8363" marT="83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 SERVICES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8363" marR="8363" marT="83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t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CONSUMPTION OF RAW MATERIAL(TONNES)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8363" marR="8363" marT="83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43346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 (2018-2019)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8363" marR="8363" marT="83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 (2019-2020)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8363" marR="8363" marT="83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(2021-22)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8363" marR="8363" marT="83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(2022-23)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8363" marR="8363" marT="83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2509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SOLID  ALUM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8363" marR="8363" marT="83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WATER TREATMENT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8363" marR="8363" marT="83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spc="-10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215.748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8363" marR="8363" marT="83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spc="-10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818.04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8363" marR="8363" marT="83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spc="-25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164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8363" marR="8363" marT="83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spc="-25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175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8363" marR="8363" marT="83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115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LIQUID  PAC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8363" marR="8363" marT="83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spc="-10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785.609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8363" marR="8363" marT="83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spc="-10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631.01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8363" marR="8363" marT="83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spc="-25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600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8363" marR="8363" marT="83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spc="-25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555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8363" marR="8363" marT="83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0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LIQUID CHLORINE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8363" marR="8363" marT="83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spc="-10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238.762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8363" marR="8363" marT="83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spc="-10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271.55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8363" marR="8363" marT="83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spc="-25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210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8363" marR="8363" marT="83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spc="-25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502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8363" marR="8363" marT="83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9800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POWDER  PAC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8363" marR="8363" marT="83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spc="-10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56.125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8363" marR="8363" marT="83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spc="-20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89.45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8363" marR="8363" marT="83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spc="-25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90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8363" marR="8363" marT="83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spc="-25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210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8363" marR="8363" marT="83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50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spc="-10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BLEACHING POWDER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8363" marR="8363" marT="83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spc="-10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14.175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8363" marR="8363" marT="83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spc="-25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1.9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8363" marR="8363" marT="83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spc="-25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30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8363" marR="8363" marT="83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spc="-25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80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8363" marR="8363" marT="83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850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spc="-10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POLYELECTROLYTE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8363" marR="8363" marT="83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spc="-20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2.73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8363" marR="8363" marT="83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spc="-20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27.9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8363" marR="8363" marT="83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spc="-50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8363" marR="8363" marT="83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spc="-20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13.5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8363" marR="8363" marT="83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714344" y="4357693"/>
          <a:ext cx="5143536" cy="1928827"/>
        </p:xfrm>
        <a:graphic>
          <a:graphicData uri="http://schemas.openxmlformats.org/drawingml/2006/table">
            <a:tbl>
              <a:tblPr/>
              <a:tblGrid>
                <a:gridCol w="2084691"/>
                <a:gridCol w="3058845"/>
              </a:tblGrid>
              <a:tr h="267177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CHEMICAL USED</a:t>
                      </a:r>
                    </a:p>
                  </a:txBody>
                  <a:tcPr marL="12590" marR="12590" marT="125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Cambria"/>
                        </a:rPr>
                        <a:t>  usage/m3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of water</a:t>
                      </a:r>
                    </a:p>
                  </a:txBody>
                  <a:tcPr marL="12590" marR="12590" marT="125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7775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mbria"/>
                        </a:rPr>
                        <a:t>SolidAlum</a:t>
                      </a:r>
                    </a:p>
                  </a:txBody>
                  <a:tcPr marL="12590" marR="12590" marT="125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Cambria"/>
                        </a:rPr>
                        <a:t>  4.57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mg/m3</a:t>
                      </a:r>
                    </a:p>
                  </a:txBody>
                  <a:tcPr marL="12590" marR="12590" marT="125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7775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mbria"/>
                        </a:rPr>
                        <a:t>LiquidPAC</a:t>
                      </a:r>
                    </a:p>
                  </a:txBody>
                  <a:tcPr marL="12590" marR="12590" marT="125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200" b="0" i="0" u="none" strike="noStrike" dirty="0" smtClean="0">
                          <a:solidFill>
                            <a:srgbClr val="000000"/>
                          </a:solidFill>
                          <a:latin typeface="Cambria"/>
                        </a:rPr>
                        <a:t>  8.576 </a:t>
                      </a: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mg/m3</a:t>
                      </a:r>
                    </a:p>
                  </a:txBody>
                  <a:tcPr marL="12590" marR="12590" marT="125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7775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Cambria"/>
                        </a:rPr>
                        <a:t>LiquidChlorine</a:t>
                      </a:r>
                    </a:p>
                  </a:txBody>
                  <a:tcPr marL="12590" marR="12590" marT="125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200" b="0" i="0" u="none" strike="noStrike" dirty="0" smtClean="0">
                          <a:solidFill>
                            <a:srgbClr val="000000"/>
                          </a:solidFill>
                          <a:latin typeface="Cambria"/>
                        </a:rPr>
                        <a:t>  4.076 </a:t>
                      </a: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mg/m3</a:t>
                      </a:r>
                    </a:p>
                  </a:txBody>
                  <a:tcPr marL="12590" marR="12590" marT="125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7775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Cambria"/>
                        </a:rPr>
                        <a:t>Powder PAC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12590" marR="12590" marT="125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200" b="0" i="0" u="none" strike="noStrike" dirty="0" smtClean="0">
                          <a:solidFill>
                            <a:srgbClr val="000000"/>
                          </a:solidFill>
                          <a:latin typeface="Cambria"/>
                        </a:rPr>
                        <a:t>  1.4859 </a:t>
                      </a: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mg/m3</a:t>
                      </a:r>
                    </a:p>
                  </a:txBody>
                  <a:tcPr marL="12590" marR="12590" marT="125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7286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spc="-10">
                          <a:solidFill>
                            <a:srgbClr val="000000"/>
                          </a:solidFill>
                          <a:latin typeface="Cambria"/>
                        </a:rPr>
                        <a:t>Bleaching Powder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12590" marR="12590" marT="125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200" b="0" i="0" u="none" strike="noStrike" dirty="0" smtClean="0">
                          <a:solidFill>
                            <a:srgbClr val="000000"/>
                          </a:solidFill>
                          <a:latin typeface="Cambria"/>
                        </a:rPr>
                        <a:t>  0.42044 </a:t>
                      </a: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mg/m3</a:t>
                      </a:r>
                    </a:p>
                  </a:txBody>
                  <a:tcPr marL="12590" marR="12590" marT="125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7775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spc="-10" dirty="0">
                          <a:solidFill>
                            <a:srgbClr val="000000"/>
                          </a:solidFill>
                          <a:latin typeface="Cambria"/>
                        </a:rPr>
                        <a:t>Polyelectrolyte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12590" marR="12590" marT="125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200" b="0" i="0" u="none" strike="noStrike" dirty="0" smtClean="0">
                          <a:solidFill>
                            <a:srgbClr val="000000"/>
                          </a:solidFill>
                          <a:latin typeface="Cambria"/>
                        </a:rPr>
                        <a:t>  0.150503 </a:t>
                      </a: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mg/m3</a:t>
                      </a:r>
                    </a:p>
                  </a:txBody>
                  <a:tcPr marL="12590" marR="12590" marT="1259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8" name="Rounded Rectangle 27"/>
          <p:cNvSpPr/>
          <p:nvPr/>
        </p:nvSpPr>
        <p:spPr>
          <a:xfrm>
            <a:off x="714344" y="4000504"/>
            <a:ext cx="5143536" cy="2857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TextBox 23"/>
          <p:cNvSpPr txBox="1"/>
          <p:nvPr/>
        </p:nvSpPr>
        <p:spPr>
          <a:xfrm>
            <a:off x="714344" y="4071942"/>
            <a:ext cx="4643434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14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WIGHTED MEAN VALUES FOR CHEMICALS USED(5 yrs) :</a:t>
            </a:r>
            <a:endParaRPr lang="en-IN" sz="14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929318" y="4357694"/>
            <a:ext cx="43576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IN" sz="12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Raw Water Intake → Coagulation (Alum, PAC, Lime) → Sedimentation (Alum, </a:t>
            </a:r>
            <a:r>
              <a:rPr lang="en-IN" sz="1200" b="1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Polyelectrolytes</a:t>
            </a:r>
            <a:r>
              <a:rPr lang="en-IN" sz="12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) → Filtration → Storage (Chlorine)</a:t>
            </a:r>
            <a:r>
              <a:rPr lang="en-IN" sz="12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.</a:t>
            </a:r>
          </a:p>
          <a:p>
            <a:pPr lvl="0"/>
            <a:r>
              <a:rPr lang="en-IN" sz="12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:pH Stabilization (Lime, Soda Ash)</a:t>
            </a:r>
            <a:r>
              <a:rPr lang="en-IN" sz="12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.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6072194" y="4000504"/>
            <a:ext cx="4214806" cy="2857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TextBox 23"/>
          <p:cNvSpPr txBox="1"/>
          <p:nvPr/>
        </p:nvSpPr>
        <p:spPr>
          <a:xfrm>
            <a:off x="6143632" y="4071942"/>
            <a:ext cx="4143368" cy="2143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14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CONVENTIONAL PROCESS USED:</a:t>
            </a:r>
            <a:endParaRPr lang="en-IN" sz="14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224550" y="3714752"/>
            <a:ext cx="1491114" cy="218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800" dirty="0" smtClean="0">
                <a:solidFill>
                  <a:schemeClr val="accent1"/>
                </a:solidFill>
              </a:rPr>
              <a:t>(Source: TSUISL)</a:t>
            </a:r>
            <a:endParaRPr lang="en-IN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/>
          <p:nvPr/>
        </p:nvGrpSpPr>
        <p:grpSpPr>
          <a:xfrm>
            <a:off x="0" y="0"/>
            <a:ext cx="578644" cy="6858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53" name="TextBox 23"/>
          <p:cNvSpPr txBox="1"/>
          <p:nvPr/>
        </p:nvSpPr>
        <p:spPr>
          <a:xfrm>
            <a:off x="714380" y="285728"/>
            <a:ext cx="957262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WATER BALANCE DIAGRAM OF STUDY AREA(JNAC)</a:t>
            </a:r>
            <a:endParaRPr lang="en-IN" sz="20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29582" y="6211669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8"/>
              </a:lnSpc>
              <a:spcBef>
                <a:spcPct val="0"/>
              </a:spcBef>
            </a:pPr>
            <a:r>
              <a:rPr lang="en-US" sz="900" b="1" dirty="0" smtClean="0">
                <a:solidFill>
                  <a:schemeClr val="bg1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rPr>
              <a:t>DISSERTATION &amp; PLANNING SEMINAR</a:t>
            </a: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714344" y="571480"/>
            <a:ext cx="9572656" cy="114320"/>
            <a:chOff x="0" y="0"/>
            <a:chExt cx="812800" cy="812800"/>
          </a:xfrm>
        </p:grpSpPr>
        <p:sp>
          <p:nvSpPr>
            <p:cNvPr id="45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46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grpSp>
        <p:nvGrpSpPr>
          <p:cNvPr id="4" name="Group 22"/>
          <p:cNvGrpSpPr/>
          <p:nvPr/>
        </p:nvGrpSpPr>
        <p:grpSpPr>
          <a:xfrm>
            <a:off x="0" y="6184945"/>
            <a:ext cx="10287036" cy="1070930"/>
            <a:chOff x="0" y="6184945"/>
            <a:chExt cx="10287036" cy="1070930"/>
          </a:xfrm>
        </p:grpSpPr>
        <p:grpSp>
          <p:nvGrpSpPr>
            <p:cNvPr id="5" name="Group 16"/>
            <p:cNvGrpSpPr/>
            <p:nvPr/>
          </p:nvGrpSpPr>
          <p:grpSpPr>
            <a:xfrm>
              <a:off x="7858144" y="6184945"/>
              <a:ext cx="2428856" cy="673055"/>
              <a:chOff x="0" y="-38100"/>
              <a:chExt cx="812800" cy="850900"/>
            </a:xfrm>
          </p:grpSpPr>
          <p:sp>
            <p:nvSpPr>
              <p:cNvPr id="39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7D72"/>
              </a:solidFill>
            </p:spPr>
          </p:sp>
          <p:sp>
            <p:nvSpPr>
              <p:cNvPr id="40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6" name="Group 12"/>
            <p:cNvGrpSpPr/>
            <p:nvPr/>
          </p:nvGrpSpPr>
          <p:grpSpPr>
            <a:xfrm>
              <a:off x="9786970" y="6415918"/>
              <a:ext cx="500030" cy="442106"/>
              <a:chOff x="0" y="-38100"/>
              <a:chExt cx="812800" cy="850900"/>
            </a:xfrm>
          </p:grpSpPr>
          <p:sp>
            <p:nvSpPr>
              <p:cNvPr id="36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8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7" name="Group 12"/>
            <p:cNvGrpSpPr/>
            <p:nvPr/>
          </p:nvGrpSpPr>
          <p:grpSpPr>
            <a:xfrm flipV="1">
              <a:off x="0" y="6286520"/>
              <a:ext cx="9795295" cy="220632"/>
              <a:chOff x="0" y="0"/>
              <a:chExt cx="812800" cy="2306314"/>
            </a:xfrm>
          </p:grpSpPr>
          <p:sp>
            <p:nvSpPr>
              <p:cNvPr id="34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5" name="TextBox 14"/>
              <p:cNvSpPr txBox="1"/>
              <p:nvPr/>
            </p:nvSpPr>
            <p:spPr>
              <a:xfrm>
                <a:off x="0" y="1455412"/>
                <a:ext cx="812800" cy="85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7858180" y="6215082"/>
              <a:ext cx="24288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8"/>
                </a:lnSpc>
                <a:spcBef>
                  <a:spcPct val="0"/>
                </a:spcBef>
              </a:pPr>
              <a:r>
                <a:rPr lang="en-US" sz="900" b="1" dirty="0" smtClean="0">
                  <a:solidFill>
                    <a:schemeClr val="bg1"/>
                  </a:solidFill>
                  <a:latin typeface="Times New Roman" pitchFamily="18" charset="0"/>
                  <a:ea typeface="Open Sans"/>
                  <a:cs typeface="Times New Roman" pitchFamily="18" charset="0"/>
                  <a:sym typeface="Open Sans"/>
                </a:rPr>
                <a:t>AR751:THESIS/DISSERTATION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dirty="0">
                <a:solidFill>
                  <a:srgbClr val="FF0000"/>
                </a:solidFill>
              </a:endParaRPr>
            </a:p>
          </p:txBody>
        </p:sp>
        <p:sp>
          <p:nvSpPr>
            <p:cNvPr id="32" name="Footer Placeholder 36"/>
            <p:cNvSpPr txBox="1">
              <a:spLocks/>
            </p:cNvSpPr>
            <p:nvPr/>
          </p:nvSpPr>
          <p:spPr>
            <a:xfrm>
              <a:off x="614386" y="6357958"/>
              <a:ext cx="7886700" cy="428604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/>
            <a:p>
              <a:pPr lvl="0"/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TOPIC: </a:t>
              </a:r>
              <a:r>
                <a:rPr lang="en-IN" sz="800" dirty="0" smtClean="0">
                  <a:solidFill>
                    <a:schemeClr val="bg2">
                      <a:lumMod val="1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Low-Carbon Water Utility &amp; Municipal Waste Management plan for JNAC, Jamshedpur 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58180" y="6491563"/>
              <a:ext cx="2428856" cy="764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RAM KUMAR , MUP/10002/23</a:t>
              </a:r>
            </a:p>
            <a:p>
              <a:r>
                <a:rPr lang="en-US" sz="900" dirty="0" smtClean="0">
                  <a:solidFill>
                    <a:schemeClr val="bg1"/>
                  </a:solidFill>
                </a:rPr>
                <a:t>SEM-IV , MUP 2023-25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9786970" y="6500834"/>
            <a:ext cx="5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27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52" name="Rounded Rectangle 151"/>
          <p:cNvSpPr/>
          <p:nvPr/>
        </p:nvSpPr>
        <p:spPr>
          <a:xfrm>
            <a:off x="500030" y="2429998"/>
            <a:ext cx="1214446" cy="71438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00B0F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230 MLD CAPACITY </a:t>
            </a:r>
            <a:r>
              <a:rPr lang="en-IN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WTP AT WATERWORKS</a:t>
            </a:r>
            <a:endParaRPr lang="en-IN" dirty="0">
              <a:solidFill>
                <a:schemeClr val="tx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53" name="Rounded Rectangle 152"/>
          <p:cNvSpPr/>
          <p:nvPr/>
        </p:nvSpPr>
        <p:spPr>
          <a:xfrm>
            <a:off x="3214674" y="1214422"/>
            <a:ext cx="2071702" cy="57150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RESIDENTIAL DEMAND </a:t>
            </a:r>
          </a:p>
          <a:p>
            <a:pPr algn="ctr"/>
            <a:r>
              <a:rPr lang="en-IN" b="1" dirty="0" smtClean="0">
                <a:solidFill>
                  <a:srgbClr val="00B0F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109.96 MLD</a:t>
            </a:r>
            <a:endParaRPr lang="en-IN" b="1" dirty="0">
              <a:solidFill>
                <a:srgbClr val="00B0F0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54" name="Rounded Rectangle 153"/>
          <p:cNvSpPr/>
          <p:nvPr/>
        </p:nvSpPr>
        <p:spPr>
          <a:xfrm>
            <a:off x="3214674" y="2000240"/>
            <a:ext cx="2071702" cy="57150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COMMERCIAL&amp; INSTITUTIONAL DEMAND </a:t>
            </a:r>
          </a:p>
          <a:p>
            <a:pPr algn="ctr"/>
            <a:r>
              <a:rPr lang="en-IN" b="1" dirty="0" smtClean="0">
                <a:solidFill>
                  <a:srgbClr val="00B0F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11 MLD</a:t>
            </a:r>
            <a:endParaRPr lang="en-IN" b="1" dirty="0">
              <a:solidFill>
                <a:srgbClr val="00B0F0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55" name="Rounded Rectangle 154"/>
          <p:cNvSpPr/>
          <p:nvPr/>
        </p:nvSpPr>
        <p:spPr>
          <a:xfrm>
            <a:off x="3214674" y="2786058"/>
            <a:ext cx="2071702" cy="57150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FIRE DEMAND</a:t>
            </a:r>
          </a:p>
          <a:p>
            <a:pPr algn="ctr"/>
            <a:r>
              <a:rPr lang="en-IN" b="1" dirty="0" smtClean="0">
                <a:solidFill>
                  <a:srgbClr val="00B0F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16.98 MLD</a:t>
            </a:r>
            <a:endParaRPr lang="en-IN" b="1" dirty="0">
              <a:solidFill>
                <a:srgbClr val="00B0F0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56" name="Rounded Rectangle 155"/>
          <p:cNvSpPr/>
          <p:nvPr/>
        </p:nvSpPr>
        <p:spPr>
          <a:xfrm>
            <a:off x="3214674" y="3571876"/>
            <a:ext cx="2071702" cy="57150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HORTICULTURE</a:t>
            </a:r>
          </a:p>
          <a:p>
            <a:pPr algn="ctr"/>
            <a:r>
              <a:rPr lang="en-IN" b="1" dirty="0" smtClean="0">
                <a:solidFill>
                  <a:srgbClr val="00B0F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0.1 MLD</a:t>
            </a:r>
            <a:endParaRPr lang="en-IN" b="1" dirty="0">
              <a:solidFill>
                <a:srgbClr val="00B0F0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57" name="Rounded Rectangle 156"/>
          <p:cNvSpPr/>
          <p:nvPr/>
        </p:nvSpPr>
        <p:spPr>
          <a:xfrm>
            <a:off x="3214674" y="5287518"/>
            <a:ext cx="2071702" cy="57150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WATER TOWERS(07 NO.)</a:t>
            </a:r>
          </a:p>
          <a:p>
            <a:pPr algn="ctr"/>
            <a:r>
              <a:rPr lang="en-IN" b="1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TOTAL CAPACITY- 50 MLD </a:t>
            </a:r>
            <a:endParaRPr lang="en-IN" b="1" dirty="0">
              <a:solidFill>
                <a:schemeClr val="accent6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58" name="Rounded Rectangle 157"/>
          <p:cNvSpPr/>
          <p:nvPr/>
        </p:nvSpPr>
        <p:spPr>
          <a:xfrm>
            <a:off x="7358078" y="2501436"/>
            <a:ext cx="1534038" cy="57150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WASTEWATER</a:t>
            </a:r>
          </a:p>
          <a:p>
            <a:pPr algn="ctr"/>
            <a:r>
              <a:rPr lang="en-IN" b="1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119.20 MLD</a:t>
            </a:r>
            <a:endParaRPr lang="en-IN" b="1" dirty="0">
              <a:solidFill>
                <a:schemeClr val="accent6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59" name="Rounded Rectangle 158"/>
          <p:cNvSpPr/>
          <p:nvPr/>
        </p:nvSpPr>
        <p:spPr>
          <a:xfrm>
            <a:off x="3071798" y="5857892"/>
            <a:ext cx="2357454" cy="5715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RESERVE BALANCE</a:t>
            </a:r>
          </a:p>
          <a:p>
            <a:pPr algn="ctr"/>
            <a:r>
              <a:rPr lang="en-IN" b="1" dirty="0" smtClean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44.66 MLD</a:t>
            </a:r>
            <a:endParaRPr lang="en-IN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60" name="Flowchart: Process 159"/>
          <p:cNvSpPr/>
          <p:nvPr/>
        </p:nvSpPr>
        <p:spPr>
          <a:xfrm>
            <a:off x="3071798" y="928670"/>
            <a:ext cx="2357454" cy="4143404"/>
          </a:xfrm>
          <a:prstGeom prst="flowChartProcess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1" name="Rectangle 160"/>
          <p:cNvSpPr/>
          <p:nvPr/>
        </p:nvSpPr>
        <p:spPr>
          <a:xfrm>
            <a:off x="3071798" y="714356"/>
            <a:ext cx="235745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DEMAND</a:t>
            </a:r>
          </a:p>
          <a:p>
            <a:pPr algn="ctr"/>
            <a:r>
              <a:rPr lang="en-IN" b="1" dirty="0" smtClean="0">
                <a:solidFill>
                  <a:srgbClr val="00B0F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138.04 MLD </a:t>
            </a:r>
            <a:endParaRPr lang="en-IN" b="1" dirty="0">
              <a:solidFill>
                <a:srgbClr val="00B0F0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500030" y="2001370"/>
            <a:ext cx="121444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SUPPLY</a:t>
            </a:r>
          </a:p>
          <a:p>
            <a:pPr algn="ctr"/>
            <a:r>
              <a:rPr lang="en-IN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204 MLD</a:t>
            </a:r>
            <a:endParaRPr lang="en-IN" b="1" dirty="0">
              <a:solidFill>
                <a:schemeClr val="tx2">
                  <a:lumMod val="60000"/>
                  <a:lumOff val="4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63" name="Flowchart: Process 162"/>
          <p:cNvSpPr/>
          <p:nvPr/>
        </p:nvSpPr>
        <p:spPr>
          <a:xfrm>
            <a:off x="8215334" y="3501568"/>
            <a:ext cx="1857388" cy="1428760"/>
          </a:xfrm>
          <a:prstGeom prst="flowChartProcess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4" name="Straight Arrow Connector 163"/>
          <p:cNvCxnSpPr>
            <a:stCxn id="152" idx="3"/>
          </p:cNvCxnSpPr>
          <p:nvPr/>
        </p:nvCxnSpPr>
        <p:spPr>
          <a:xfrm>
            <a:off x="1714476" y="2787188"/>
            <a:ext cx="1357322" cy="1588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sysDash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5" name="Rectangle 164"/>
          <p:cNvSpPr/>
          <p:nvPr/>
        </p:nvSpPr>
        <p:spPr>
          <a:xfrm>
            <a:off x="1142972" y="2569485"/>
            <a:ext cx="235745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LESS NRW(10%)</a:t>
            </a:r>
          </a:p>
          <a:p>
            <a:pPr algn="ctr"/>
            <a:r>
              <a:rPr lang="en-IN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182.7 MLD</a:t>
            </a:r>
            <a:endParaRPr lang="en-IN" b="1" dirty="0">
              <a:solidFill>
                <a:schemeClr val="tx2">
                  <a:lumMod val="60000"/>
                  <a:lumOff val="4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166" name="Straight Arrow Connector 165"/>
          <p:cNvCxnSpPr>
            <a:endCxn id="158" idx="1"/>
          </p:cNvCxnSpPr>
          <p:nvPr/>
        </p:nvCxnSpPr>
        <p:spPr>
          <a:xfrm>
            <a:off x="5429252" y="2785600"/>
            <a:ext cx="1928826" cy="1588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sysDash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7" name="Rectangle 166"/>
          <p:cNvSpPr/>
          <p:nvPr/>
        </p:nvSpPr>
        <p:spPr>
          <a:xfrm>
            <a:off x="5143500" y="2572874"/>
            <a:ext cx="235745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0.8*138+10% </a:t>
            </a:r>
            <a:r>
              <a:rPr lang="en-IN" sz="8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INFILTRATION</a:t>
            </a:r>
          </a:p>
          <a:p>
            <a:pPr algn="ctr"/>
            <a:r>
              <a:rPr lang="en-IN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119.20 MLD</a:t>
            </a:r>
            <a:endParaRPr lang="en-IN" b="1" dirty="0">
              <a:solidFill>
                <a:schemeClr val="accent6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68" name="Rounded Rectangle 167"/>
          <p:cNvSpPr/>
          <p:nvPr/>
        </p:nvSpPr>
        <p:spPr>
          <a:xfrm>
            <a:off x="8395808" y="3644444"/>
            <a:ext cx="1534038" cy="50006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16 MLD</a:t>
            </a:r>
          </a:p>
          <a:p>
            <a:pPr algn="ctr"/>
            <a:r>
              <a:rPr lang="en-IN" sz="1200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KHARKAI STP</a:t>
            </a:r>
            <a:endParaRPr lang="en-IN" sz="1200" dirty="0">
              <a:solidFill>
                <a:schemeClr val="tx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69" name="Rounded Rectangle 168"/>
          <p:cNvSpPr/>
          <p:nvPr/>
        </p:nvSpPr>
        <p:spPr>
          <a:xfrm>
            <a:off x="8395808" y="4287386"/>
            <a:ext cx="1534038" cy="50006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45 MLD</a:t>
            </a:r>
          </a:p>
          <a:p>
            <a:pPr algn="ctr"/>
            <a:r>
              <a:rPr lang="en-IN" sz="1200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BARA STP</a:t>
            </a:r>
            <a:endParaRPr lang="en-IN" sz="1200" dirty="0">
              <a:solidFill>
                <a:schemeClr val="tx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70" name="Rounded Rectangle 169"/>
          <p:cNvSpPr/>
          <p:nvPr/>
        </p:nvSpPr>
        <p:spPr>
          <a:xfrm>
            <a:off x="8395808" y="5001766"/>
            <a:ext cx="1534038" cy="57150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22MLD</a:t>
            </a:r>
          </a:p>
          <a:p>
            <a:pPr algn="ctr"/>
            <a:r>
              <a:rPr lang="en-IN" sz="1200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RECYCLED TO STEEL WORKS</a:t>
            </a:r>
            <a:endParaRPr lang="en-IN" sz="1200" dirty="0">
              <a:solidFill>
                <a:schemeClr val="tx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171" name="Shape 170"/>
          <p:cNvCxnSpPr>
            <a:endCxn id="168" idx="1"/>
          </p:cNvCxnSpPr>
          <p:nvPr/>
        </p:nvCxnSpPr>
        <p:spPr>
          <a:xfrm rot="16200000" flipH="1">
            <a:off x="7956841" y="3455509"/>
            <a:ext cx="607223" cy="270711"/>
          </a:xfrm>
          <a:prstGeom prst="bentConnector2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sysDash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72" name="Shape 171"/>
          <p:cNvCxnSpPr>
            <a:stCxn id="158" idx="2"/>
            <a:endCxn id="169" idx="1"/>
          </p:cNvCxnSpPr>
          <p:nvPr/>
        </p:nvCxnSpPr>
        <p:spPr>
          <a:xfrm rot="16200000" flipH="1">
            <a:off x="7528213" y="3669823"/>
            <a:ext cx="1464479" cy="270711"/>
          </a:xfrm>
          <a:prstGeom prst="bentConnector2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sysDash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3" name="Rounded Rectangle 172"/>
          <p:cNvSpPr/>
          <p:nvPr/>
        </p:nvSpPr>
        <p:spPr>
          <a:xfrm>
            <a:off x="8429648" y="1358428"/>
            <a:ext cx="1534038" cy="57150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SUVERNREKHA RIVER</a:t>
            </a:r>
          </a:p>
        </p:txBody>
      </p:sp>
      <p:cxnSp>
        <p:nvCxnSpPr>
          <p:cNvPr id="174" name="Shape 173"/>
          <p:cNvCxnSpPr>
            <a:stCxn id="158" idx="0"/>
            <a:endCxn id="173" idx="1"/>
          </p:cNvCxnSpPr>
          <p:nvPr/>
        </p:nvCxnSpPr>
        <p:spPr>
          <a:xfrm rot="5400000" flipH="1" flipV="1">
            <a:off x="7848744" y="1920533"/>
            <a:ext cx="857256" cy="304551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5" name="Elbow Connector 174"/>
          <p:cNvCxnSpPr>
            <a:stCxn id="168" idx="3"/>
            <a:endCxn id="170" idx="3"/>
          </p:cNvCxnSpPr>
          <p:nvPr/>
        </p:nvCxnSpPr>
        <p:spPr>
          <a:xfrm>
            <a:off x="9929846" y="3894477"/>
            <a:ext cx="1588" cy="1393041"/>
          </a:xfrm>
          <a:prstGeom prst="bentConnector3">
            <a:avLst>
              <a:gd name="adj1" fmla="val 14395466"/>
            </a:avLst>
          </a:prstGeom>
          <a:ln>
            <a:solidFill>
              <a:schemeClr val="bg1">
                <a:lumMod val="95000"/>
              </a:schemeClr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76" name="Elbow Connector 175"/>
          <p:cNvCxnSpPr>
            <a:stCxn id="169" idx="3"/>
            <a:endCxn id="170" idx="3"/>
          </p:cNvCxnSpPr>
          <p:nvPr/>
        </p:nvCxnSpPr>
        <p:spPr>
          <a:xfrm>
            <a:off x="9929846" y="4537419"/>
            <a:ext cx="1588" cy="750099"/>
          </a:xfrm>
          <a:prstGeom prst="bentConnector3">
            <a:avLst>
              <a:gd name="adj1" fmla="val 14395466"/>
            </a:avLst>
          </a:prstGeom>
          <a:ln>
            <a:solidFill>
              <a:schemeClr val="bg1">
                <a:lumMod val="95000"/>
              </a:schemeClr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7" name="Rounded Rectangle 176"/>
          <p:cNvSpPr/>
          <p:nvPr/>
        </p:nvSpPr>
        <p:spPr>
          <a:xfrm>
            <a:off x="8001020" y="3215816"/>
            <a:ext cx="2357454" cy="5715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TREATMENT CAPACITY</a:t>
            </a:r>
          </a:p>
          <a:p>
            <a:pPr algn="ctr"/>
            <a:r>
              <a:rPr lang="en-IN" b="1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61 MLD</a:t>
            </a:r>
            <a:endParaRPr lang="en-IN" b="1" dirty="0">
              <a:solidFill>
                <a:schemeClr val="accent6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78" name="Flowchart: Process 177"/>
          <p:cNvSpPr/>
          <p:nvPr/>
        </p:nvSpPr>
        <p:spPr>
          <a:xfrm>
            <a:off x="3071798" y="5143512"/>
            <a:ext cx="2357454" cy="1001262"/>
          </a:xfrm>
          <a:prstGeom prst="flowChartProcess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9" name="Rounded Rectangle 178"/>
          <p:cNvSpPr/>
          <p:nvPr/>
        </p:nvSpPr>
        <p:spPr>
          <a:xfrm>
            <a:off x="142840" y="3644444"/>
            <a:ext cx="1285884" cy="42862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00B0F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SUVERNREKHA RIVER</a:t>
            </a:r>
            <a:endParaRPr lang="en-IN" dirty="0">
              <a:solidFill>
                <a:schemeClr val="tx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0" name="Rounded Rectangle 179"/>
          <p:cNvSpPr/>
          <p:nvPr/>
        </p:nvSpPr>
        <p:spPr>
          <a:xfrm>
            <a:off x="1643038" y="3644444"/>
            <a:ext cx="857256" cy="42862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00B0F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KHARKAI</a:t>
            </a:r>
          </a:p>
          <a:p>
            <a:pPr algn="ctr"/>
            <a:r>
              <a:rPr lang="en-IN" b="1" dirty="0" smtClean="0">
                <a:solidFill>
                  <a:srgbClr val="00B0F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RIVER</a:t>
            </a:r>
            <a:endParaRPr lang="en-IN" dirty="0">
              <a:solidFill>
                <a:schemeClr val="tx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1" name="Rounded Rectangle 180"/>
          <p:cNvSpPr/>
          <p:nvPr/>
        </p:nvSpPr>
        <p:spPr>
          <a:xfrm>
            <a:off x="142840" y="1001238"/>
            <a:ext cx="1285884" cy="42862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00B0F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DIMNA</a:t>
            </a:r>
          </a:p>
          <a:p>
            <a:pPr algn="ctr"/>
            <a:r>
              <a:rPr lang="en-IN" b="1" dirty="0" smtClean="0">
                <a:solidFill>
                  <a:srgbClr val="00B0F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RESERVOIR</a:t>
            </a:r>
            <a:endParaRPr lang="en-IN" dirty="0">
              <a:solidFill>
                <a:schemeClr val="tx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182" name="Elbow Connector 181"/>
          <p:cNvCxnSpPr>
            <a:stCxn id="179" idx="0"/>
            <a:endCxn id="152" idx="2"/>
          </p:cNvCxnSpPr>
          <p:nvPr/>
        </p:nvCxnSpPr>
        <p:spPr>
          <a:xfrm rot="5400000" flipH="1" flipV="1">
            <a:off x="696484" y="3233676"/>
            <a:ext cx="500066" cy="321471"/>
          </a:xfrm>
          <a:prstGeom prst="bentConnector3">
            <a:avLst>
              <a:gd name="adj1" fmla="val 50000"/>
            </a:avLst>
          </a:prstGeom>
          <a:ln>
            <a:solidFill>
              <a:schemeClr val="tx2">
                <a:lumMod val="60000"/>
                <a:lumOff val="40000"/>
              </a:schemeClr>
            </a:solidFill>
            <a:prstDash val="sysDash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3" name="Elbow Connector 182"/>
          <p:cNvCxnSpPr>
            <a:stCxn id="180" idx="0"/>
            <a:endCxn id="152" idx="2"/>
          </p:cNvCxnSpPr>
          <p:nvPr/>
        </p:nvCxnSpPr>
        <p:spPr>
          <a:xfrm rot="16200000" flipV="1">
            <a:off x="1339427" y="2912204"/>
            <a:ext cx="500066" cy="964413"/>
          </a:xfrm>
          <a:prstGeom prst="bentConnector3">
            <a:avLst>
              <a:gd name="adj1" fmla="val 50000"/>
            </a:avLst>
          </a:prstGeom>
          <a:ln>
            <a:solidFill>
              <a:schemeClr val="tx2">
                <a:lumMod val="60000"/>
                <a:lumOff val="40000"/>
              </a:schemeClr>
            </a:solidFill>
            <a:prstDash val="sysDash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4" name="Shape 183"/>
          <p:cNvCxnSpPr>
            <a:stCxn id="181" idx="2"/>
            <a:endCxn id="152" idx="1"/>
          </p:cNvCxnSpPr>
          <p:nvPr/>
        </p:nvCxnSpPr>
        <p:spPr>
          <a:xfrm rot="5400000">
            <a:off x="-35755" y="1965651"/>
            <a:ext cx="1357322" cy="285752"/>
          </a:xfrm>
          <a:prstGeom prst="bentConnector4">
            <a:avLst>
              <a:gd name="adj1" fmla="val 36842"/>
              <a:gd name="adj2" fmla="val 179999"/>
            </a:avLst>
          </a:prstGeom>
          <a:ln>
            <a:solidFill>
              <a:schemeClr val="tx2">
                <a:lumMod val="60000"/>
                <a:lumOff val="40000"/>
              </a:schemeClr>
            </a:solidFill>
            <a:prstDash val="sysDash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5" name="Rectangle 184"/>
          <p:cNvSpPr/>
          <p:nvPr/>
        </p:nvSpPr>
        <p:spPr>
          <a:xfrm>
            <a:off x="142840" y="785794"/>
            <a:ext cx="1285884" cy="215444"/>
          </a:xfrm>
          <a:prstGeom prst="rect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8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RAW WATER SOURCE</a:t>
            </a:r>
            <a:endParaRPr lang="en-IN" sz="800" b="1" dirty="0">
              <a:solidFill>
                <a:schemeClr val="accent6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142840" y="4073072"/>
            <a:ext cx="1285884" cy="215444"/>
          </a:xfrm>
          <a:prstGeom prst="rect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8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RAW WATER SOURCE</a:t>
            </a:r>
            <a:endParaRPr lang="en-IN" sz="800" b="1" dirty="0">
              <a:solidFill>
                <a:schemeClr val="accent6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7" name="Rectangle 186"/>
          <p:cNvSpPr/>
          <p:nvPr/>
        </p:nvSpPr>
        <p:spPr>
          <a:xfrm>
            <a:off x="1643038" y="4073072"/>
            <a:ext cx="857256" cy="338554"/>
          </a:xfrm>
          <a:prstGeom prst="rect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8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RAW WATER SOURCE</a:t>
            </a:r>
            <a:endParaRPr lang="en-IN" sz="800" b="1" dirty="0">
              <a:solidFill>
                <a:schemeClr val="accent6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8" name="Rounded Rectangle 187"/>
          <p:cNvSpPr/>
          <p:nvPr/>
        </p:nvSpPr>
        <p:spPr>
          <a:xfrm rot="16200000">
            <a:off x="6822293" y="3608725"/>
            <a:ext cx="2357454" cy="5715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TREATED=51 MLD</a:t>
            </a:r>
          </a:p>
        </p:txBody>
      </p:sp>
      <p:sp>
        <p:nvSpPr>
          <p:cNvPr id="189" name="Rounded Rectangle 188"/>
          <p:cNvSpPr/>
          <p:nvPr/>
        </p:nvSpPr>
        <p:spPr>
          <a:xfrm rot="16200000">
            <a:off x="6965168" y="1822775"/>
            <a:ext cx="2357454" cy="5715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UNTREATED</a:t>
            </a:r>
          </a:p>
          <a:p>
            <a:pPr algn="ctr"/>
            <a:r>
              <a:rPr lang="en-IN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68.20 MLD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3214674" y="4357694"/>
            <a:ext cx="2071702" cy="57150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550 WATER LAMPOSTS</a:t>
            </a:r>
          </a:p>
          <a:p>
            <a:pPr algn="ctr"/>
            <a:r>
              <a:rPr lang="en-IN" b="1" dirty="0" smtClean="0">
                <a:solidFill>
                  <a:srgbClr val="00B0F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0.1 MLD</a:t>
            </a:r>
            <a:endParaRPr lang="en-IN" b="1" dirty="0">
              <a:solidFill>
                <a:srgbClr val="00B0F0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9072590" y="5643578"/>
            <a:ext cx="1491114" cy="218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800" dirty="0" smtClean="0">
                <a:solidFill>
                  <a:schemeClr val="accent1"/>
                </a:solidFill>
              </a:rPr>
              <a:t>(Source: Author)</a:t>
            </a:r>
            <a:endParaRPr lang="en-IN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/>
          <p:nvPr/>
        </p:nvGrpSpPr>
        <p:grpSpPr>
          <a:xfrm>
            <a:off x="0" y="0"/>
            <a:ext cx="578644" cy="6858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53" name="TextBox 23"/>
          <p:cNvSpPr txBox="1"/>
          <p:nvPr/>
        </p:nvSpPr>
        <p:spPr>
          <a:xfrm>
            <a:off x="714380" y="285728"/>
            <a:ext cx="957262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HOLDING  PATTERN OF STUDY AREA(JNAC)</a:t>
            </a:r>
            <a:endParaRPr lang="en-IN" sz="20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29582" y="6211669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8"/>
              </a:lnSpc>
              <a:spcBef>
                <a:spcPct val="0"/>
              </a:spcBef>
            </a:pPr>
            <a:r>
              <a:rPr lang="en-US" sz="900" b="1" dirty="0" smtClean="0">
                <a:solidFill>
                  <a:schemeClr val="bg1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rPr>
              <a:t>DISSERTATION &amp; PLANNING SEMINAR</a:t>
            </a: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714344" y="571480"/>
            <a:ext cx="9572656" cy="114320"/>
            <a:chOff x="0" y="0"/>
            <a:chExt cx="812800" cy="812800"/>
          </a:xfrm>
        </p:grpSpPr>
        <p:sp>
          <p:nvSpPr>
            <p:cNvPr id="45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46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grpSp>
        <p:nvGrpSpPr>
          <p:cNvPr id="4" name="Group 22"/>
          <p:cNvGrpSpPr/>
          <p:nvPr/>
        </p:nvGrpSpPr>
        <p:grpSpPr>
          <a:xfrm>
            <a:off x="0" y="6184945"/>
            <a:ext cx="10287036" cy="1070930"/>
            <a:chOff x="0" y="6184945"/>
            <a:chExt cx="10287036" cy="1070930"/>
          </a:xfrm>
        </p:grpSpPr>
        <p:grpSp>
          <p:nvGrpSpPr>
            <p:cNvPr id="5" name="Group 16"/>
            <p:cNvGrpSpPr/>
            <p:nvPr/>
          </p:nvGrpSpPr>
          <p:grpSpPr>
            <a:xfrm>
              <a:off x="7858144" y="6184945"/>
              <a:ext cx="2428856" cy="673055"/>
              <a:chOff x="0" y="-38100"/>
              <a:chExt cx="812800" cy="850900"/>
            </a:xfrm>
          </p:grpSpPr>
          <p:sp>
            <p:nvSpPr>
              <p:cNvPr id="39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7D72"/>
              </a:solidFill>
            </p:spPr>
          </p:sp>
          <p:sp>
            <p:nvSpPr>
              <p:cNvPr id="40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6" name="Group 12"/>
            <p:cNvGrpSpPr/>
            <p:nvPr/>
          </p:nvGrpSpPr>
          <p:grpSpPr>
            <a:xfrm>
              <a:off x="9786970" y="6415918"/>
              <a:ext cx="500030" cy="442106"/>
              <a:chOff x="0" y="-38100"/>
              <a:chExt cx="812800" cy="850900"/>
            </a:xfrm>
          </p:grpSpPr>
          <p:sp>
            <p:nvSpPr>
              <p:cNvPr id="36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8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7" name="Group 12"/>
            <p:cNvGrpSpPr/>
            <p:nvPr/>
          </p:nvGrpSpPr>
          <p:grpSpPr>
            <a:xfrm flipV="1">
              <a:off x="0" y="6286520"/>
              <a:ext cx="9795295" cy="220632"/>
              <a:chOff x="0" y="0"/>
              <a:chExt cx="812800" cy="2306314"/>
            </a:xfrm>
          </p:grpSpPr>
          <p:sp>
            <p:nvSpPr>
              <p:cNvPr id="34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5" name="TextBox 14"/>
              <p:cNvSpPr txBox="1"/>
              <p:nvPr/>
            </p:nvSpPr>
            <p:spPr>
              <a:xfrm>
                <a:off x="0" y="1455412"/>
                <a:ext cx="812800" cy="85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7858180" y="6215082"/>
              <a:ext cx="24288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8"/>
                </a:lnSpc>
                <a:spcBef>
                  <a:spcPct val="0"/>
                </a:spcBef>
              </a:pPr>
              <a:r>
                <a:rPr lang="en-US" sz="900" b="1" dirty="0" smtClean="0">
                  <a:solidFill>
                    <a:schemeClr val="bg1"/>
                  </a:solidFill>
                  <a:latin typeface="Times New Roman" pitchFamily="18" charset="0"/>
                  <a:ea typeface="Open Sans"/>
                  <a:cs typeface="Times New Roman" pitchFamily="18" charset="0"/>
                  <a:sym typeface="Open Sans"/>
                </a:rPr>
                <a:t>AR751:THESIS/DISSERTATION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dirty="0">
                <a:solidFill>
                  <a:srgbClr val="FF0000"/>
                </a:solidFill>
              </a:endParaRPr>
            </a:p>
          </p:txBody>
        </p:sp>
        <p:sp>
          <p:nvSpPr>
            <p:cNvPr id="32" name="Footer Placeholder 36"/>
            <p:cNvSpPr txBox="1">
              <a:spLocks/>
            </p:cNvSpPr>
            <p:nvPr/>
          </p:nvSpPr>
          <p:spPr>
            <a:xfrm>
              <a:off x="614386" y="6357958"/>
              <a:ext cx="7886700" cy="428604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/>
            <a:p>
              <a:pPr lvl="0"/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TOPIC: </a:t>
              </a:r>
              <a:r>
                <a:rPr lang="en-IN" sz="800" dirty="0" smtClean="0">
                  <a:solidFill>
                    <a:schemeClr val="bg2">
                      <a:lumMod val="1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Low-Carbon Water Utility &amp; Municipal Waste Management plan for JNAC, Jamshedpur 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58180" y="6491563"/>
              <a:ext cx="2428856" cy="764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RAM KUMAR , MUP/10002/23</a:t>
              </a:r>
            </a:p>
            <a:p>
              <a:r>
                <a:rPr lang="en-US" sz="900" dirty="0" smtClean="0">
                  <a:solidFill>
                    <a:schemeClr val="bg1"/>
                  </a:solidFill>
                </a:rPr>
                <a:t>SEM-IV , MUP 2023-25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9786970" y="6500834"/>
            <a:ext cx="5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28</a:t>
            </a:r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8" name="Group 93"/>
          <p:cNvGrpSpPr/>
          <p:nvPr/>
        </p:nvGrpSpPr>
        <p:grpSpPr>
          <a:xfrm>
            <a:off x="71402" y="796334"/>
            <a:ext cx="8143932" cy="5561624"/>
            <a:chOff x="22670" y="-88425"/>
            <a:chExt cx="10171707" cy="6946425"/>
          </a:xfrm>
        </p:grpSpPr>
        <p:pic>
          <p:nvPicPr>
            <p:cNvPr id="103" name="Picture 102" descr="legend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7250" y="0"/>
              <a:ext cx="8572500" cy="6858000"/>
            </a:xfrm>
            <a:prstGeom prst="rect">
              <a:avLst/>
            </a:prstGeom>
          </p:spPr>
        </p:pic>
        <p:grpSp>
          <p:nvGrpSpPr>
            <p:cNvPr id="9" name="Group 101"/>
            <p:cNvGrpSpPr/>
            <p:nvPr/>
          </p:nvGrpSpPr>
          <p:grpSpPr>
            <a:xfrm>
              <a:off x="22670" y="-88425"/>
              <a:ext cx="9612796" cy="6540112"/>
              <a:chOff x="22670" y="-88425"/>
              <a:chExt cx="9612796" cy="6540112"/>
            </a:xfrm>
          </p:grpSpPr>
          <p:pic>
            <p:nvPicPr>
              <p:cNvPr id="114" name="Picture 6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857616" y="2357430"/>
                <a:ext cx="357226" cy="3572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15" name="Picture 8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5786442" y="2428868"/>
                <a:ext cx="241432" cy="2414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16" name="Picture 14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3786178" y="4634566"/>
                <a:ext cx="428628" cy="4286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17" name="TextBox 116"/>
              <p:cNvSpPr txBox="1"/>
              <p:nvPr/>
            </p:nvSpPr>
            <p:spPr>
              <a:xfrm rot="17520000">
                <a:off x="885436" y="2534198"/>
                <a:ext cx="114300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800" b="1" dirty="0" smtClean="0"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KHARKAI RIVER</a:t>
                </a: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 rot="1860000">
                <a:off x="6264610" y="2674827"/>
                <a:ext cx="1215363" cy="269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800" b="1" dirty="0" smtClean="0"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SUVERNREKHA</a:t>
                </a: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 rot="18600000">
                <a:off x="5639443" y="477773"/>
                <a:ext cx="134784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800" b="1" dirty="0" smtClean="0"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FROM DIMNA LAKE</a:t>
                </a: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 rot="18600000">
                <a:off x="4413784" y="1664212"/>
                <a:ext cx="134784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800" b="1" dirty="0" smtClean="0"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 DIMNA ROAD</a:t>
                </a:r>
              </a:p>
            </p:txBody>
          </p:sp>
          <p:pic>
            <p:nvPicPr>
              <p:cNvPr id="121" name="Picture 6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929054" y="2928934"/>
                <a:ext cx="357226" cy="3572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22" name="Picture 6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000360" y="3643278"/>
                <a:ext cx="357226" cy="3572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23" name="Picture 6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000228" y="1142948"/>
                <a:ext cx="357226" cy="3572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24" name="TextBox 123"/>
              <p:cNvSpPr txBox="1"/>
              <p:nvPr/>
            </p:nvSpPr>
            <p:spPr>
              <a:xfrm rot="23460000">
                <a:off x="4045782" y="564689"/>
                <a:ext cx="114300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800" b="1" dirty="0" smtClean="0"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TO RANCHI</a:t>
                </a: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 rot="24180000">
                <a:off x="8492458" y="2648843"/>
                <a:ext cx="114300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800" b="1" dirty="0" smtClean="0"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TO KOLKATA</a:t>
                </a:r>
              </a:p>
            </p:txBody>
          </p:sp>
          <p:sp>
            <p:nvSpPr>
              <p:cNvPr id="126" name="TextBox 125"/>
              <p:cNvSpPr txBox="1"/>
              <p:nvPr/>
            </p:nvSpPr>
            <p:spPr>
              <a:xfrm>
                <a:off x="1643038" y="998978"/>
                <a:ext cx="114300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800" b="1" dirty="0" smtClean="0"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DOMUHANI</a:t>
                </a: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3571864" y="2784928"/>
                <a:ext cx="114300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800" b="1" dirty="0" smtClean="0"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SAKCHI</a:t>
                </a: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2643170" y="3499308"/>
                <a:ext cx="114300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800" b="1" dirty="0" smtClean="0"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BISTUPUR</a:t>
                </a:r>
              </a:p>
            </p:txBody>
          </p:sp>
          <p:sp>
            <p:nvSpPr>
              <p:cNvPr id="129" name="TextBox 128"/>
              <p:cNvSpPr txBox="1"/>
              <p:nvPr/>
            </p:nvSpPr>
            <p:spPr>
              <a:xfrm>
                <a:off x="3428988" y="3642184"/>
                <a:ext cx="114300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800" b="1" dirty="0" smtClean="0"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TATA STEEL</a:t>
                </a:r>
              </a:p>
            </p:txBody>
          </p:sp>
          <p:sp>
            <p:nvSpPr>
              <p:cNvPr id="130" name="TextBox 129"/>
              <p:cNvSpPr txBox="1"/>
              <p:nvPr/>
            </p:nvSpPr>
            <p:spPr>
              <a:xfrm>
                <a:off x="5286376" y="4999506"/>
                <a:ext cx="114300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800" b="1" dirty="0" smtClean="0"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TATA MOTORS</a:t>
                </a: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3428988" y="2000240"/>
                <a:ext cx="11430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800" b="1" dirty="0" smtClean="0"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RIVER PUMP HOUSE</a:t>
                </a:r>
              </a:p>
            </p:txBody>
          </p:sp>
          <p:pic>
            <p:nvPicPr>
              <p:cNvPr id="132" name="Picture 6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4286244" y="2357430"/>
                <a:ext cx="357226" cy="3572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33" name="TextBox 132"/>
              <p:cNvSpPr txBox="1"/>
              <p:nvPr/>
            </p:nvSpPr>
            <p:spPr>
              <a:xfrm>
                <a:off x="5286376" y="2590380"/>
                <a:ext cx="11430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800" b="1" dirty="0" smtClean="0"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BARA</a:t>
                </a:r>
              </a:p>
              <a:p>
                <a:pPr algn="ctr"/>
                <a:r>
                  <a:rPr lang="en-IN" sz="800" b="1" dirty="0" smtClean="0"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STP</a:t>
                </a:r>
              </a:p>
            </p:txBody>
          </p:sp>
          <p:sp>
            <p:nvSpPr>
              <p:cNvPr id="134" name="TextBox 133"/>
              <p:cNvSpPr txBox="1"/>
              <p:nvPr/>
            </p:nvSpPr>
            <p:spPr>
              <a:xfrm>
                <a:off x="3428988" y="4357694"/>
                <a:ext cx="11430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800" b="1" dirty="0" smtClean="0"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TATA NAGAR STATION</a:t>
                </a:r>
              </a:p>
            </p:txBody>
          </p:sp>
          <p:pic>
            <p:nvPicPr>
              <p:cNvPr id="135" name="Picture 15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4643434" y="2500282"/>
                <a:ext cx="214314" cy="2143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36" name="Picture 13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2357418" y="2500338"/>
                <a:ext cx="214282" cy="2142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37" name="TextBox 136"/>
              <p:cNvSpPr txBox="1"/>
              <p:nvPr/>
            </p:nvSpPr>
            <p:spPr>
              <a:xfrm>
                <a:off x="1857352" y="2214554"/>
                <a:ext cx="11430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800" b="1" dirty="0" smtClean="0"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SONARI AERODROME</a:t>
                </a:r>
              </a:p>
            </p:txBody>
          </p:sp>
          <p:pic>
            <p:nvPicPr>
              <p:cNvPr id="138" name="Picture 8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786046" y="3616196"/>
                <a:ext cx="241432" cy="2414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39" name="TextBox 138"/>
              <p:cNvSpPr txBox="1"/>
              <p:nvPr/>
            </p:nvSpPr>
            <p:spPr>
              <a:xfrm>
                <a:off x="3428988" y="1468267"/>
                <a:ext cx="114300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" b="1" dirty="0" smtClean="0">
                    <a:solidFill>
                      <a:schemeClr val="accent6">
                        <a:lumMod val="50000"/>
                      </a:schemeClr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MANGO</a:t>
                </a:r>
                <a:r>
                  <a:rPr lang="en-IN" sz="1000" b="1" dirty="0" smtClean="0"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 </a:t>
                </a:r>
              </a:p>
            </p:txBody>
          </p:sp>
          <p:sp>
            <p:nvSpPr>
              <p:cNvPr id="140" name="TextBox 139"/>
              <p:cNvSpPr txBox="1"/>
              <p:nvPr/>
            </p:nvSpPr>
            <p:spPr>
              <a:xfrm>
                <a:off x="714344" y="1896895"/>
                <a:ext cx="114300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" b="1" dirty="0" smtClean="0">
                    <a:solidFill>
                      <a:schemeClr val="accent6">
                        <a:lumMod val="50000"/>
                      </a:schemeClr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ADITYAPUR</a:t>
                </a:r>
                <a:endParaRPr lang="en-IN" sz="10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141" name="TextBox 140"/>
              <p:cNvSpPr txBox="1"/>
              <p:nvPr/>
            </p:nvSpPr>
            <p:spPr>
              <a:xfrm>
                <a:off x="2714608" y="5072074"/>
                <a:ext cx="114300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" b="1" dirty="0" smtClean="0">
                    <a:solidFill>
                      <a:schemeClr val="accent6">
                        <a:lumMod val="50000"/>
                      </a:schemeClr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JUGSALAI</a:t>
                </a:r>
                <a:endParaRPr lang="en-IN" sz="10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 rot="1800000">
                <a:off x="22670" y="3156550"/>
                <a:ext cx="114300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800" b="1" dirty="0" smtClean="0"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TO KANDRA</a:t>
                </a:r>
              </a:p>
            </p:txBody>
          </p:sp>
          <p:sp>
            <p:nvSpPr>
              <p:cNvPr id="143" name="TextBox 142"/>
              <p:cNvSpPr txBox="1"/>
              <p:nvPr/>
            </p:nvSpPr>
            <p:spPr>
              <a:xfrm rot="1140000">
                <a:off x="577263" y="4046786"/>
                <a:ext cx="150019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800" b="1" dirty="0" smtClean="0"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TO CHAKRADHARPUR</a:t>
                </a: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 rot="1500000">
                <a:off x="6382699" y="6236243"/>
                <a:ext cx="150019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800" b="1" dirty="0" smtClean="0"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TO JHARGRAM</a:t>
                </a:r>
              </a:p>
            </p:txBody>
          </p:sp>
          <p:pic>
            <p:nvPicPr>
              <p:cNvPr id="145" name="Picture 6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286112" y="2428832"/>
                <a:ext cx="357226" cy="3572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46" name="TextBox 145"/>
              <p:cNvSpPr txBox="1"/>
              <p:nvPr/>
            </p:nvSpPr>
            <p:spPr>
              <a:xfrm>
                <a:off x="2857484" y="2214554"/>
                <a:ext cx="11430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800" b="1" dirty="0" smtClean="0"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NORTHERN </a:t>
                </a:r>
              </a:p>
              <a:p>
                <a:pPr algn="ctr"/>
                <a:r>
                  <a:rPr lang="en-IN" sz="800" b="1" dirty="0" smtClean="0"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TOWN</a:t>
                </a:r>
              </a:p>
            </p:txBody>
          </p:sp>
          <p:sp>
            <p:nvSpPr>
              <p:cNvPr id="147" name="TextBox 146"/>
              <p:cNvSpPr txBox="1"/>
              <p:nvPr/>
            </p:nvSpPr>
            <p:spPr>
              <a:xfrm>
                <a:off x="2000228" y="3643314"/>
                <a:ext cx="11430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800" b="1" dirty="0" smtClean="0"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KHARKAI</a:t>
                </a:r>
              </a:p>
              <a:p>
                <a:pPr algn="ctr"/>
                <a:r>
                  <a:rPr lang="en-IN" sz="800" b="1" dirty="0" smtClean="0"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STP</a:t>
                </a:r>
              </a:p>
            </p:txBody>
          </p:sp>
          <p:pic>
            <p:nvPicPr>
              <p:cNvPr id="148" name="Picture 2" descr="C:\Users\a\Downloads\_ags_f60d14a3-ed36-11ef-8ea4-1866da8f5846.jp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 l="74740" t="81485" r="3055" b="12502"/>
              <a:stretch>
                <a:fillRect/>
              </a:stretch>
            </p:blipFill>
            <p:spPr bwMode="auto">
              <a:xfrm>
                <a:off x="785782" y="6101085"/>
                <a:ext cx="1714512" cy="328311"/>
              </a:xfrm>
              <a:prstGeom prst="rect">
                <a:avLst/>
              </a:prstGeom>
              <a:noFill/>
            </p:spPr>
          </p:pic>
          <p:sp>
            <p:nvSpPr>
              <p:cNvPr id="149" name="TextBox 148"/>
              <p:cNvSpPr txBox="1"/>
              <p:nvPr/>
            </p:nvSpPr>
            <p:spPr>
              <a:xfrm>
                <a:off x="3929054" y="2141986"/>
                <a:ext cx="114300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800" b="1" dirty="0" smtClean="0"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WTP</a:t>
                </a:r>
              </a:p>
            </p:txBody>
          </p:sp>
          <p:pic>
            <p:nvPicPr>
              <p:cNvPr id="150" name="Picture 6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4857748" y="3000336"/>
                <a:ext cx="357226" cy="3572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51" name="TextBox 150"/>
              <p:cNvSpPr txBox="1"/>
              <p:nvPr/>
            </p:nvSpPr>
            <p:spPr>
              <a:xfrm>
                <a:off x="4500558" y="2856330"/>
                <a:ext cx="114300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800" b="1" dirty="0" smtClean="0"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AGRICO</a:t>
                </a:r>
              </a:p>
            </p:txBody>
          </p:sp>
          <p:pic>
            <p:nvPicPr>
              <p:cNvPr id="152" name="Picture 6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429252" y="3071810"/>
                <a:ext cx="357226" cy="3572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53" name="TextBox 152"/>
              <p:cNvSpPr txBox="1"/>
              <p:nvPr/>
            </p:nvSpPr>
            <p:spPr>
              <a:xfrm>
                <a:off x="5072062" y="2928934"/>
                <a:ext cx="114300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800" b="1" dirty="0" smtClean="0"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BARIDIH</a:t>
                </a:r>
              </a:p>
            </p:txBody>
          </p:sp>
          <p:pic>
            <p:nvPicPr>
              <p:cNvPr id="154" name="Picture 6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357946" y="3357526"/>
                <a:ext cx="357226" cy="3572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55" name="TextBox 154"/>
              <p:cNvSpPr txBox="1"/>
              <p:nvPr/>
            </p:nvSpPr>
            <p:spPr>
              <a:xfrm>
                <a:off x="6000756" y="3213556"/>
                <a:ext cx="114300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800" b="1" dirty="0" smtClean="0"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BIRSANAGAR</a:t>
                </a:r>
              </a:p>
            </p:txBody>
          </p:sp>
          <p:pic>
            <p:nvPicPr>
              <p:cNvPr id="156" name="Picture 6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4786310" y="4073036"/>
                <a:ext cx="357226" cy="3572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57" name="TextBox 156"/>
              <p:cNvSpPr txBox="1"/>
              <p:nvPr/>
            </p:nvSpPr>
            <p:spPr>
              <a:xfrm>
                <a:off x="4429120" y="3929066"/>
                <a:ext cx="114300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800" b="1" dirty="0" smtClean="0"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BURMAMINES</a:t>
                </a:r>
              </a:p>
            </p:txBody>
          </p:sp>
          <p:pic>
            <p:nvPicPr>
              <p:cNvPr id="158" name="Picture 6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000756" y="4073036"/>
                <a:ext cx="357226" cy="3572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59" name="TextBox 158"/>
              <p:cNvSpPr txBox="1"/>
              <p:nvPr/>
            </p:nvSpPr>
            <p:spPr>
              <a:xfrm>
                <a:off x="5572128" y="3929066"/>
                <a:ext cx="114300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800" b="1" dirty="0" smtClean="0"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NILDIH</a:t>
                </a:r>
              </a:p>
            </p:txBody>
          </p:sp>
          <p:pic>
            <p:nvPicPr>
              <p:cNvPr id="160" name="Picture 6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000228" y="2787152"/>
                <a:ext cx="357226" cy="3572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61" name="TextBox 160"/>
              <p:cNvSpPr txBox="1"/>
              <p:nvPr/>
            </p:nvSpPr>
            <p:spPr>
              <a:xfrm>
                <a:off x="1571600" y="2643182"/>
                <a:ext cx="114300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800" b="1" dirty="0" smtClean="0"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ULIYAN</a:t>
                </a:r>
              </a:p>
            </p:txBody>
          </p:sp>
          <p:pic>
            <p:nvPicPr>
              <p:cNvPr id="162" name="Picture 6" descr="https://atlas-content-cdn.pixelsquid.com/assets_v2/304/3046528262760043795/jpeg-600/G03.jpg?modifiedAt=1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 l="27500" t="8750" r="24999" b="9999"/>
              <a:stretch>
                <a:fillRect/>
              </a:stretch>
            </p:blipFill>
            <p:spPr bwMode="auto">
              <a:xfrm>
                <a:off x="2809124" y="5786454"/>
                <a:ext cx="334112" cy="571504"/>
              </a:xfrm>
              <a:prstGeom prst="rect">
                <a:avLst/>
              </a:prstGeom>
              <a:noFill/>
            </p:spPr>
          </p:pic>
          <p:sp>
            <p:nvSpPr>
              <p:cNvPr id="163" name="TextBox 162"/>
              <p:cNvSpPr txBox="1"/>
              <p:nvPr/>
            </p:nvSpPr>
            <p:spPr>
              <a:xfrm>
                <a:off x="785782" y="5887540"/>
                <a:ext cx="114300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6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SCALE:</a:t>
                </a:r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7715268" y="4448912"/>
                <a:ext cx="114300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000" b="1" dirty="0" smtClean="0">
                    <a:solidFill>
                      <a:schemeClr val="accent6">
                        <a:lumMod val="50000"/>
                      </a:schemeClr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LEGEND</a:t>
                </a:r>
                <a:endParaRPr lang="en-IN" sz="10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p:txBody>
          </p:sp>
        </p:grpSp>
        <p:grpSp>
          <p:nvGrpSpPr>
            <p:cNvPr id="12" name="Group 91"/>
            <p:cNvGrpSpPr/>
            <p:nvPr/>
          </p:nvGrpSpPr>
          <p:grpSpPr>
            <a:xfrm>
              <a:off x="8052966" y="4714884"/>
              <a:ext cx="2141411" cy="1617616"/>
              <a:chOff x="8052966" y="4714884"/>
              <a:chExt cx="2141411" cy="1617616"/>
            </a:xfrm>
          </p:grpSpPr>
          <p:sp>
            <p:nvSpPr>
              <p:cNvPr id="106" name="TextBox 105"/>
              <p:cNvSpPr txBox="1"/>
              <p:nvPr/>
            </p:nvSpPr>
            <p:spPr>
              <a:xfrm>
                <a:off x="8072457" y="4714884"/>
                <a:ext cx="1765017" cy="230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600" b="1" dirty="0" smtClean="0"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 NATIONAL HIGHWAY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8072458" y="4887409"/>
                <a:ext cx="1854243" cy="230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600" b="1" dirty="0" smtClean="0"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 MAJOR CONNECTOR ROADS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8090246" y="5072075"/>
                <a:ext cx="1925680" cy="230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600" b="1" dirty="0" smtClean="0"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NEIGHBOURHOOD ROADS</a:t>
                </a: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8072457" y="5244598"/>
                <a:ext cx="1943468" cy="230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600" b="1" dirty="0" smtClean="0"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 JNAC ADMINISTRATIVE BOUNDARY</a:t>
                </a: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8072458" y="5387474"/>
                <a:ext cx="1143008" cy="230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600" b="1" dirty="0" smtClean="0"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 RAILWAY LINE</a:t>
                </a: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8052966" y="5572140"/>
                <a:ext cx="1143007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600" b="1" dirty="0" smtClean="0"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INDUSTRIAL AREA</a:t>
                </a: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8090246" y="5816102"/>
                <a:ext cx="2104131" cy="230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600" b="1" dirty="0" smtClean="0"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SUB-LEASED AREA UNDER JNAC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8090247" y="6101854"/>
                <a:ext cx="2014905" cy="230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600" b="1" dirty="0" smtClean="0"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TATA COMMAND AREA</a:t>
                </a:r>
              </a:p>
            </p:txBody>
          </p:sp>
        </p:grpSp>
      </p:grpSp>
      <p:grpSp>
        <p:nvGrpSpPr>
          <p:cNvPr id="13" name="Group 169"/>
          <p:cNvGrpSpPr/>
          <p:nvPr/>
        </p:nvGrpSpPr>
        <p:grpSpPr>
          <a:xfrm>
            <a:off x="8001020" y="1000108"/>
            <a:ext cx="2786082" cy="4953506"/>
            <a:chOff x="8001020" y="1047262"/>
            <a:chExt cx="2786082" cy="4953506"/>
          </a:xfrm>
        </p:grpSpPr>
        <p:sp>
          <p:nvSpPr>
            <p:cNvPr id="87" name="TextBox 23"/>
            <p:cNvSpPr txBox="1"/>
            <p:nvPr/>
          </p:nvSpPr>
          <p:spPr>
            <a:xfrm>
              <a:off x="8001020" y="1047262"/>
              <a:ext cx="2285980" cy="430887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IN" sz="2000" b="1" dirty="0" smtClean="0">
                  <a:solidFill>
                    <a:schemeClr val="accent6">
                      <a:lumMod val="5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JNAC</a:t>
              </a:r>
            </a:p>
            <a:p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(Jamshedpur Notified Area Committee)</a:t>
              </a:r>
              <a:endParaRPr lang="en-IN" sz="800" b="1" dirty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88" name="TextBox 23"/>
            <p:cNvSpPr txBox="1"/>
            <p:nvPr/>
          </p:nvSpPr>
          <p:spPr>
            <a:xfrm>
              <a:off x="8001020" y="2618898"/>
              <a:ext cx="2285980" cy="246221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IN" sz="1600" b="1" dirty="0" smtClean="0">
                  <a:solidFill>
                    <a:schemeClr val="accent6">
                      <a:lumMod val="5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TATA COMMAND AREA</a:t>
              </a:r>
            </a:p>
          </p:txBody>
        </p:sp>
        <p:pic>
          <p:nvPicPr>
            <p:cNvPr id="89" name="Picture 4" descr="https://cdn-icons-png.flaticon.com/512/33/33308.png">
              <a:extLst>
                <a:ext uri="{FF2B5EF4-FFF2-40B4-BE49-F238E27FC236}">
                  <a16:creationId xmlns="" xmlns:a16="http://schemas.microsoft.com/office/drawing/2014/main" id="{72B54243-0FF9-4FA8-A470-44B754D024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2458" y="3547592"/>
              <a:ext cx="428628" cy="41189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1" name="TextBox 23"/>
            <p:cNvSpPr txBox="1"/>
            <p:nvPr/>
          </p:nvSpPr>
          <p:spPr>
            <a:xfrm>
              <a:off x="8643962" y="3118964"/>
              <a:ext cx="2000264" cy="2462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IN" sz="16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37.20 </a:t>
              </a:r>
              <a:r>
                <a:rPr lang="en-IN" sz="1600" b="1" dirty="0" err="1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Sq.Km</a:t>
              </a:r>
              <a:r>
                <a:rPr lang="en-IN" sz="16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.</a:t>
              </a:r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 (TUISL)</a:t>
              </a:r>
              <a:endParaRPr lang="en-IN" sz="800" b="1" dirty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92" name="TextBox 23"/>
            <p:cNvSpPr txBox="1"/>
            <p:nvPr/>
          </p:nvSpPr>
          <p:spPr>
            <a:xfrm>
              <a:off x="8643962" y="3636536"/>
              <a:ext cx="2143140" cy="7386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IN" sz="16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110000 </a:t>
              </a:r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(TUISL)</a:t>
              </a:r>
            </a:p>
            <a:p>
              <a:endParaRPr lang="en-IN" sz="16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endParaRPr>
            </a:p>
            <a:p>
              <a:endParaRPr lang="en-IN" sz="1600" b="1" dirty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pic>
          <p:nvPicPr>
            <p:cNvPr id="99" name="Picture 4" descr="https://cdn-icons-png.flaticon.com/512/33/33308.png">
              <a:extLst>
                <a:ext uri="{FF2B5EF4-FFF2-40B4-BE49-F238E27FC236}">
                  <a16:creationId xmlns="" xmlns:a16="http://schemas.microsoft.com/office/drawing/2014/main" id="{72B54243-0FF9-4FA8-A470-44B754D024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2458" y="2047394"/>
              <a:ext cx="428628" cy="41189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1" name="TextBox 23"/>
            <p:cNvSpPr txBox="1"/>
            <p:nvPr/>
          </p:nvSpPr>
          <p:spPr>
            <a:xfrm>
              <a:off x="8643962" y="1618766"/>
              <a:ext cx="1643038" cy="2462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IN" sz="16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64.00 </a:t>
              </a:r>
              <a:r>
                <a:rPr lang="en-IN" sz="1600" b="1" dirty="0" err="1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Sq.Km</a:t>
              </a:r>
              <a:r>
                <a:rPr lang="en-IN" sz="16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.</a:t>
              </a:r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(JNAC)</a:t>
              </a:r>
              <a:endParaRPr lang="en-IN" sz="800" b="1" dirty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02" name="TextBox 23"/>
            <p:cNvSpPr txBox="1"/>
            <p:nvPr/>
          </p:nvSpPr>
          <p:spPr>
            <a:xfrm>
              <a:off x="8643962" y="2136338"/>
              <a:ext cx="2143140" cy="7386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IN" sz="16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677350 </a:t>
              </a:r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(Census 2011)</a:t>
              </a:r>
            </a:p>
            <a:p>
              <a:endParaRPr lang="en-IN" sz="16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endParaRPr>
            </a:p>
            <a:p>
              <a:endParaRPr lang="en-IN" sz="1600" b="1" dirty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65" name="TextBox 23"/>
            <p:cNvSpPr txBox="1"/>
            <p:nvPr/>
          </p:nvSpPr>
          <p:spPr>
            <a:xfrm>
              <a:off x="8001020" y="4244466"/>
              <a:ext cx="2285980" cy="246221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IN" sz="1600" b="1" dirty="0" smtClean="0">
                  <a:solidFill>
                    <a:schemeClr val="accent6">
                      <a:lumMod val="5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SUB-LEASED AREA</a:t>
              </a:r>
            </a:p>
          </p:txBody>
        </p:sp>
        <p:pic>
          <p:nvPicPr>
            <p:cNvPr id="166" name="Picture 4" descr="https://cdn-icons-png.flaticon.com/512/33/33308.png">
              <a:extLst>
                <a:ext uri="{FF2B5EF4-FFF2-40B4-BE49-F238E27FC236}">
                  <a16:creationId xmlns="" xmlns:a16="http://schemas.microsoft.com/office/drawing/2014/main" id="{72B54243-0FF9-4FA8-A470-44B754D024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2458" y="5173160"/>
              <a:ext cx="428628" cy="41189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8" name="TextBox 23"/>
            <p:cNvSpPr txBox="1"/>
            <p:nvPr/>
          </p:nvSpPr>
          <p:spPr>
            <a:xfrm>
              <a:off x="8643962" y="4744532"/>
              <a:ext cx="1928826" cy="2462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IN" sz="16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28.80 </a:t>
              </a:r>
              <a:r>
                <a:rPr lang="en-IN" sz="1600" b="1" dirty="0" err="1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Sq.Km</a:t>
              </a:r>
              <a:r>
                <a:rPr lang="en-IN" sz="16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.</a:t>
              </a:r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 (TUISL)</a:t>
              </a:r>
              <a:endParaRPr lang="en-IN" sz="800" b="1" dirty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69" name="TextBox 23"/>
            <p:cNvSpPr txBox="1"/>
            <p:nvPr/>
          </p:nvSpPr>
          <p:spPr>
            <a:xfrm>
              <a:off x="8643962" y="5262104"/>
              <a:ext cx="2143140" cy="7386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IN" sz="16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567350 </a:t>
              </a:r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(TUISL)</a:t>
              </a:r>
            </a:p>
            <a:p>
              <a:endParaRPr lang="en-IN" sz="16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endParaRPr>
            </a:p>
            <a:p>
              <a:endParaRPr lang="en-IN" sz="1600" b="1" dirty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  <p:pic>
        <p:nvPicPr>
          <p:cNvPr id="172" name="Picture 4" descr="https://www.shutterstock.com/image-vector/square-meter-icon-m2-sign-260nw-2415909751.jpg"/>
          <p:cNvPicPr>
            <a:picLocks noChangeAspect="1" noChangeArrowheads="1"/>
          </p:cNvPicPr>
          <p:nvPr/>
        </p:nvPicPr>
        <p:blipFill>
          <a:blip r:embed="rId12" cstate="print"/>
          <a:srcRect l="9076" t="18750" r="74422" b="27678"/>
          <a:stretch>
            <a:fillRect/>
          </a:stretch>
        </p:blipFill>
        <p:spPr bwMode="auto">
          <a:xfrm>
            <a:off x="8001020" y="1524458"/>
            <a:ext cx="357190" cy="357190"/>
          </a:xfrm>
          <a:prstGeom prst="rect">
            <a:avLst/>
          </a:prstGeom>
          <a:noFill/>
        </p:spPr>
      </p:pic>
      <p:pic>
        <p:nvPicPr>
          <p:cNvPr id="173" name="Picture 4" descr="https://www.shutterstock.com/image-vector/square-meter-icon-m2-sign-260nw-2415909751.jpg"/>
          <p:cNvPicPr>
            <a:picLocks noChangeAspect="1" noChangeArrowheads="1"/>
          </p:cNvPicPr>
          <p:nvPr/>
        </p:nvPicPr>
        <p:blipFill>
          <a:blip r:embed="rId12" cstate="print"/>
          <a:srcRect l="9076" t="18750" r="74422" b="27678"/>
          <a:stretch>
            <a:fillRect/>
          </a:stretch>
        </p:blipFill>
        <p:spPr bwMode="auto">
          <a:xfrm>
            <a:off x="8072458" y="2953218"/>
            <a:ext cx="357190" cy="357190"/>
          </a:xfrm>
          <a:prstGeom prst="rect">
            <a:avLst/>
          </a:prstGeom>
          <a:noFill/>
        </p:spPr>
      </p:pic>
      <p:pic>
        <p:nvPicPr>
          <p:cNvPr id="174" name="Picture 4" descr="https://www.shutterstock.com/image-vector/square-meter-icon-m2-sign-260nw-2415909751.jpg"/>
          <p:cNvPicPr>
            <a:picLocks noChangeAspect="1" noChangeArrowheads="1"/>
          </p:cNvPicPr>
          <p:nvPr/>
        </p:nvPicPr>
        <p:blipFill>
          <a:blip r:embed="rId12" cstate="print"/>
          <a:srcRect l="9076" t="18750" r="74422" b="27678"/>
          <a:stretch>
            <a:fillRect/>
          </a:stretch>
        </p:blipFill>
        <p:spPr bwMode="auto">
          <a:xfrm>
            <a:off x="8072458" y="4667730"/>
            <a:ext cx="357190" cy="357190"/>
          </a:xfrm>
          <a:prstGeom prst="rect">
            <a:avLst/>
          </a:prstGeom>
          <a:noFill/>
        </p:spPr>
      </p:pic>
      <p:sp>
        <p:nvSpPr>
          <p:cNvPr id="175" name="Rectangle 174"/>
          <p:cNvSpPr/>
          <p:nvPr/>
        </p:nvSpPr>
        <p:spPr>
          <a:xfrm>
            <a:off x="7643830" y="1071546"/>
            <a:ext cx="285752" cy="214314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6" name="Rectangle 175"/>
          <p:cNvSpPr/>
          <p:nvPr/>
        </p:nvSpPr>
        <p:spPr>
          <a:xfrm>
            <a:off x="7643830" y="2571744"/>
            <a:ext cx="285752" cy="21431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7" name="Rectangle 176"/>
          <p:cNvSpPr/>
          <p:nvPr/>
        </p:nvSpPr>
        <p:spPr>
          <a:xfrm>
            <a:off x="7643830" y="4214818"/>
            <a:ext cx="285752" cy="214314"/>
          </a:xfrm>
          <a:prstGeom prst="rect">
            <a:avLst/>
          </a:prstGeom>
          <a:solidFill>
            <a:srgbClr val="FFC000"/>
          </a:solidFill>
          <a:ln>
            <a:noFill/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7" name="Rectangle 166"/>
          <p:cNvSpPr/>
          <p:nvPr/>
        </p:nvSpPr>
        <p:spPr>
          <a:xfrm>
            <a:off x="3714740" y="5857892"/>
            <a:ext cx="12202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i="1" dirty="0" smtClean="0"/>
              <a:t>(Source: </a:t>
            </a:r>
            <a:r>
              <a:rPr lang="en-IN" sz="800" i="1" dirty="0" err="1" smtClean="0"/>
              <a:t>udhd,GoJ;TUISL</a:t>
            </a:r>
            <a:r>
              <a:rPr lang="en-IN" sz="800" i="1" dirty="0" smtClean="0"/>
              <a:t>)</a:t>
            </a:r>
            <a:endParaRPr lang="en-IN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/>
          <p:nvPr/>
        </p:nvGrpSpPr>
        <p:grpSpPr>
          <a:xfrm>
            <a:off x="0" y="0"/>
            <a:ext cx="578644" cy="6858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53" name="TextBox 23"/>
          <p:cNvSpPr txBox="1"/>
          <p:nvPr/>
        </p:nvSpPr>
        <p:spPr>
          <a:xfrm>
            <a:off x="714380" y="285728"/>
            <a:ext cx="964409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BASTIS  WITHIN STUDY AREA(JNAC)</a:t>
            </a:r>
            <a:endParaRPr lang="en-IN" sz="20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29582" y="6211669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8"/>
              </a:lnSpc>
              <a:spcBef>
                <a:spcPct val="0"/>
              </a:spcBef>
            </a:pPr>
            <a:r>
              <a:rPr lang="en-US" sz="900" b="1" dirty="0" smtClean="0">
                <a:solidFill>
                  <a:schemeClr val="bg1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rPr>
              <a:t>DISSERTATION &amp; PLANNING SEMINAR</a:t>
            </a: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714344" y="571480"/>
            <a:ext cx="9572656" cy="114320"/>
            <a:chOff x="0" y="0"/>
            <a:chExt cx="812800" cy="812800"/>
          </a:xfrm>
        </p:grpSpPr>
        <p:sp>
          <p:nvSpPr>
            <p:cNvPr id="45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46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grpSp>
        <p:nvGrpSpPr>
          <p:cNvPr id="4" name="Group 22"/>
          <p:cNvGrpSpPr/>
          <p:nvPr/>
        </p:nvGrpSpPr>
        <p:grpSpPr>
          <a:xfrm>
            <a:off x="0" y="6184945"/>
            <a:ext cx="10287036" cy="1070930"/>
            <a:chOff x="0" y="6184945"/>
            <a:chExt cx="10287036" cy="1070930"/>
          </a:xfrm>
        </p:grpSpPr>
        <p:grpSp>
          <p:nvGrpSpPr>
            <p:cNvPr id="5" name="Group 16"/>
            <p:cNvGrpSpPr/>
            <p:nvPr/>
          </p:nvGrpSpPr>
          <p:grpSpPr>
            <a:xfrm>
              <a:off x="7858144" y="6184945"/>
              <a:ext cx="2428856" cy="673055"/>
              <a:chOff x="0" y="-38100"/>
              <a:chExt cx="812800" cy="850900"/>
            </a:xfrm>
          </p:grpSpPr>
          <p:sp>
            <p:nvSpPr>
              <p:cNvPr id="39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7D72"/>
              </a:solidFill>
            </p:spPr>
          </p:sp>
          <p:sp>
            <p:nvSpPr>
              <p:cNvPr id="40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6" name="Group 12"/>
            <p:cNvGrpSpPr/>
            <p:nvPr/>
          </p:nvGrpSpPr>
          <p:grpSpPr>
            <a:xfrm>
              <a:off x="9786970" y="6415918"/>
              <a:ext cx="500030" cy="442106"/>
              <a:chOff x="0" y="-38100"/>
              <a:chExt cx="812800" cy="850900"/>
            </a:xfrm>
          </p:grpSpPr>
          <p:sp>
            <p:nvSpPr>
              <p:cNvPr id="36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8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7" name="Group 12"/>
            <p:cNvGrpSpPr/>
            <p:nvPr/>
          </p:nvGrpSpPr>
          <p:grpSpPr>
            <a:xfrm flipV="1">
              <a:off x="0" y="6286520"/>
              <a:ext cx="9795295" cy="220632"/>
              <a:chOff x="0" y="0"/>
              <a:chExt cx="812800" cy="2306314"/>
            </a:xfrm>
          </p:grpSpPr>
          <p:sp>
            <p:nvSpPr>
              <p:cNvPr id="34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5" name="TextBox 14"/>
              <p:cNvSpPr txBox="1"/>
              <p:nvPr/>
            </p:nvSpPr>
            <p:spPr>
              <a:xfrm>
                <a:off x="0" y="1455412"/>
                <a:ext cx="812800" cy="85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7858180" y="6215082"/>
              <a:ext cx="24288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8"/>
                </a:lnSpc>
                <a:spcBef>
                  <a:spcPct val="0"/>
                </a:spcBef>
              </a:pPr>
              <a:r>
                <a:rPr lang="en-US" sz="900" b="1" dirty="0" smtClean="0">
                  <a:solidFill>
                    <a:schemeClr val="bg1"/>
                  </a:solidFill>
                  <a:latin typeface="Times New Roman" pitchFamily="18" charset="0"/>
                  <a:ea typeface="Open Sans"/>
                  <a:cs typeface="Times New Roman" pitchFamily="18" charset="0"/>
                  <a:sym typeface="Open Sans"/>
                </a:rPr>
                <a:t>AR751:THESIS/DISSERTATION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dirty="0">
                <a:solidFill>
                  <a:srgbClr val="FF0000"/>
                </a:solidFill>
              </a:endParaRPr>
            </a:p>
          </p:txBody>
        </p:sp>
        <p:sp>
          <p:nvSpPr>
            <p:cNvPr id="32" name="Footer Placeholder 36"/>
            <p:cNvSpPr txBox="1">
              <a:spLocks/>
            </p:cNvSpPr>
            <p:nvPr/>
          </p:nvSpPr>
          <p:spPr>
            <a:xfrm>
              <a:off x="614386" y="6357958"/>
              <a:ext cx="7886700" cy="428604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/>
            <a:p>
              <a:pPr lvl="0"/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TOPIC: </a:t>
              </a:r>
              <a:r>
                <a:rPr lang="en-IN" sz="800" dirty="0" smtClean="0">
                  <a:solidFill>
                    <a:schemeClr val="bg2">
                      <a:lumMod val="1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Low-Carbon Water Utility &amp; Municipal Waste Management plan for JNAC, Jamshedpur 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58180" y="6491563"/>
              <a:ext cx="2428856" cy="764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RAM KUMAR , MUP/10002/23</a:t>
              </a:r>
            </a:p>
            <a:p>
              <a:r>
                <a:rPr lang="en-US" sz="900" dirty="0" smtClean="0">
                  <a:solidFill>
                    <a:schemeClr val="bg1"/>
                  </a:solidFill>
                </a:rPr>
                <a:t>SEM-IV , MUP 2023-25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9786970" y="6500834"/>
            <a:ext cx="5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29</a:t>
            </a:r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8" name="Group 27"/>
          <p:cNvGrpSpPr/>
          <p:nvPr/>
        </p:nvGrpSpPr>
        <p:grpSpPr>
          <a:xfrm>
            <a:off x="-36" y="785794"/>
            <a:ext cx="7643866" cy="5176465"/>
            <a:chOff x="22670" y="-88426"/>
            <a:chExt cx="10257495" cy="6946426"/>
          </a:xfrm>
        </p:grpSpPr>
        <p:pic>
          <p:nvPicPr>
            <p:cNvPr id="30" name="Picture 29" descr="master base map B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7250" y="0"/>
              <a:ext cx="8572500" cy="6858000"/>
            </a:xfrm>
            <a:prstGeom prst="rect">
              <a:avLst/>
            </a:prstGeom>
          </p:spPr>
        </p:pic>
        <p:pic>
          <p:nvPicPr>
            <p:cNvPr id="42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86442" y="2428868"/>
              <a:ext cx="241432" cy="241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3" name="Picture 1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786178" y="4634566"/>
              <a:ext cx="428628" cy="4286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4" name="TextBox 43"/>
            <p:cNvSpPr txBox="1"/>
            <p:nvPr/>
          </p:nvSpPr>
          <p:spPr>
            <a:xfrm rot="17520000">
              <a:off x="885436" y="2534198"/>
              <a:ext cx="114300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KHARKAI RIVER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 rot="1860000">
              <a:off x="6202676" y="2620410"/>
              <a:ext cx="1297164" cy="289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SUVERNREKHA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 rot="18600000">
              <a:off x="5639443" y="477773"/>
              <a:ext cx="134784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FROM DIMNA LAKE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 rot="18600000">
              <a:off x="4413784" y="1664212"/>
              <a:ext cx="134784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 DIMNA ROAD</a:t>
              </a:r>
            </a:p>
          </p:txBody>
        </p:sp>
        <p:pic>
          <p:nvPicPr>
            <p:cNvPr id="52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000228" y="1142948"/>
              <a:ext cx="357226" cy="3572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4" name="TextBox 53"/>
            <p:cNvSpPr txBox="1"/>
            <p:nvPr/>
          </p:nvSpPr>
          <p:spPr>
            <a:xfrm rot="23460000">
              <a:off x="4045782" y="564689"/>
              <a:ext cx="114300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TO RANCHI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 rot="24180000">
              <a:off x="8492458" y="2648843"/>
              <a:ext cx="114300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TO KOLKATA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643038" y="998978"/>
              <a:ext cx="114300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DOMUHANI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428988" y="3642184"/>
              <a:ext cx="114300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TATA STEEL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286376" y="4999506"/>
              <a:ext cx="114300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TATA MOTORS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428988" y="4357694"/>
              <a:ext cx="11430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TATA NAGAR STATION</a:t>
              </a:r>
            </a:p>
          </p:txBody>
        </p:sp>
        <p:pic>
          <p:nvPicPr>
            <p:cNvPr id="65" name="Picture 15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643434" y="2500282"/>
              <a:ext cx="214314" cy="2143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6" name="Picture 13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357418" y="2500338"/>
              <a:ext cx="214282" cy="214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8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786046" y="3616196"/>
              <a:ext cx="241432" cy="241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9" name="TextBox 68"/>
            <p:cNvSpPr txBox="1"/>
            <p:nvPr/>
          </p:nvSpPr>
          <p:spPr>
            <a:xfrm>
              <a:off x="3428988" y="1468267"/>
              <a:ext cx="1143008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b="1" dirty="0" smtClean="0">
                  <a:solidFill>
                    <a:schemeClr val="accent6">
                      <a:lumMod val="50000"/>
                    </a:schemeClr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MANGO</a:t>
              </a:r>
              <a:r>
                <a:rPr lang="en-IN" sz="10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 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06128" y="1896897"/>
              <a:ext cx="1451223" cy="330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b="1" dirty="0" smtClean="0">
                  <a:solidFill>
                    <a:schemeClr val="accent6">
                      <a:lumMod val="50000"/>
                    </a:schemeClr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ADITYAPUR</a:t>
              </a:r>
              <a:endParaRPr lang="en-IN" sz="1000" b="1" dirty="0" smtClean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714608" y="5072074"/>
              <a:ext cx="11430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b="1" dirty="0" smtClean="0">
                  <a:solidFill>
                    <a:schemeClr val="accent6">
                      <a:lumMod val="50000"/>
                    </a:schemeClr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JUGSALAI</a:t>
              </a:r>
              <a:endParaRPr lang="en-IN" sz="1000" b="1" dirty="0" smtClean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 rot="1800000">
              <a:off x="22670" y="3156550"/>
              <a:ext cx="114300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TO KANDRA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 rot="1140000">
              <a:off x="577263" y="4046786"/>
              <a:ext cx="1500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TO CHAKRADHARPUR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 rot="1500000">
              <a:off x="6382699" y="6236243"/>
              <a:ext cx="15001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TO JHARGRAM</a:t>
              </a:r>
            </a:p>
          </p:txBody>
        </p:sp>
        <p:pic>
          <p:nvPicPr>
            <p:cNvPr id="78" name="Picture 2" descr="C:\Users\a\Downloads\_ags_f60d14a3-ed36-11ef-8ea4-1866da8f5846.jpg"/>
            <p:cNvPicPr>
              <a:picLocks noChangeAspect="1" noChangeArrowheads="1"/>
            </p:cNvPicPr>
            <p:nvPr/>
          </p:nvPicPr>
          <p:blipFill>
            <a:blip r:embed="rId9" cstate="print"/>
            <a:srcRect l="74740" t="81485" r="3055" b="12502"/>
            <a:stretch>
              <a:fillRect/>
            </a:stretch>
          </p:blipFill>
          <p:spPr bwMode="auto">
            <a:xfrm>
              <a:off x="785782" y="6101085"/>
              <a:ext cx="1714512" cy="328311"/>
            </a:xfrm>
            <a:prstGeom prst="rect">
              <a:avLst/>
            </a:prstGeom>
            <a:noFill/>
          </p:spPr>
        </p:pic>
        <p:pic>
          <p:nvPicPr>
            <p:cNvPr id="92" name="Picture 6" descr="https://atlas-content-cdn.pixelsquid.com/assets_v2/304/3046528262760043795/jpeg-600/G03.jpg?modifiedAt=1"/>
            <p:cNvPicPr>
              <a:picLocks noChangeAspect="1" noChangeArrowheads="1"/>
            </p:cNvPicPr>
            <p:nvPr/>
          </p:nvPicPr>
          <p:blipFill>
            <a:blip r:embed="rId10" cstate="print"/>
            <a:srcRect l="27500" t="8750" r="24999" b="9999"/>
            <a:stretch>
              <a:fillRect/>
            </a:stretch>
          </p:blipFill>
          <p:spPr bwMode="auto">
            <a:xfrm>
              <a:off x="2809124" y="5786454"/>
              <a:ext cx="334112" cy="571504"/>
            </a:xfrm>
            <a:prstGeom prst="rect">
              <a:avLst/>
            </a:prstGeom>
            <a:noFill/>
          </p:spPr>
        </p:pic>
        <p:sp>
          <p:nvSpPr>
            <p:cNvPr id="93" name="TextBox 92"/>
            <p:cNvSpPr txBox="1"/>
            <p:nvPr/>
          </p:nvSpPr>
          <p:spPr>
            <a:xfrm>
              <a:off x="785782" y="5887540"/>
              <a:ext cx="114300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6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SCALE:</a:t>
              </a:r>
            </a:p>
          </p:txBody>
        </p:sp>
        <p:grpSp>
          <p:nvGrpSpPr>
            <p:cNvPr id="9" name="Group 99"/>
            <p:cNvGrpSpPr/>
            <p:nvPr/>
          </p:nvGrpSpPr>
          <p:grpSpPr>
            <a:xfrm>
              <a:off x="7572392" y="5408746"/>
              <a:ext cx="2707773" cy="1163526"/>
              <a:chOff x="7358078" y="4908680"/>
              <a:chExt cx="2707773" cy="1163526"/>
            </a:xfrm>
          </p:grpSpPr>
          <p:sp>
            <p:nvSpPr>
              <p:cNvPr id="96" name="TextBox 95"/>
              <p:cNvSpPr txBox="1"/>
              <p:nvPr/>
            </p:nvSpPr>
            <p:spPr>
              <a:xfrm>
                <a:off x="7786706" y="4908680"/>
                <a:ext cx="1714513" cy="243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600" b="1" dirty="0" smtClean="0"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 NATIONAL HIGHWAY</a:t>
                </a: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7786706" y="5057836"/>
                <a:ext cx="1808618" cy="243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600" b="1" dirty="0" smtClean="0"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 MAJOR CONNECTOR ROADS</a:t>
                </a: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7809374" y="5246046"/>
                <a:ext cx="1974161" cy="243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600" b="1" dirty="0" smtClean="0"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NEIGHBOURHOOD ROADS</a:t>
                </a: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7786706" y="5434257"/>
                <a:ext cx="2279145" cy="243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600" b="1" dirty="0" smtClean="0"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 JNAC ADMINISTRATIVE BOUNDARY</a:t>
                </a: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7786706" y="5622468"/>
                <a:ext cx="1143009" cy="243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600" b="1" dirty="0" smtClean="0"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 RAILWAY LINE</a:t>
                </a: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7807320" y="5810679"/>
                <a:ext cx="114300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600" b="1" dirty="0" smtClean="0"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INDUSTRIAL AREA</a:t>
                </a:r>
              </a:p>
            </p:txBody>
          </p:sp>
          <p:pic>
            <p:nvPicPr>
              <p:cNvPr id="102" name="Picture 101" descr="legend.jpg"/>
              <p:cNvPicPr>
                <a:picLocks noChangeAspect="1"/>
              </p:cNvPicPr>
              <p:nvPr/>
            </p:nvPicPr>
            <p:blipFill>
              <a:blip r:embed="rId11"/>
              <a:srcRect l="80000" t="68750" r="14167" b="14583"/>
              <a:stretch>
                <a:fillRect/>
              </a:stretch>
            </p:blipFill>
            <p:spPr>
              <a:xfrm>
                <a:off x="7358078" y="4929198"/>
                <a:ext cx="500066" cy="1143008"/>
              </a:xfrm>
              <a:prstGeom prst="rect">
                <a:avLst/>
              </a:prstGeom>
            </p:spPr>
          </p:pic>
        </p:grpSp>
        <p:sp>
          <p:nvSpPr>
            <p:cNvPr id="95" name="TextBox 94"/>
            <p:cNvSpPr txBox="1"/>
            <p:nvPr/>
          </p:nvSpPr>
          <p:spPr>
            <a:xfrm>
              <a:off x="7537365" y="5123470"/>
              <a:ext cx="11430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000" b="1" dirty="0" smtClean="0">
                  <a:solidFill>
                    <a:schemeClr val="accent6">
                      <a:lumMod val="50000"/>
                    </a:schemeClr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LEGEND</a:t>
              </a:r>
              <a:endParaRPr lang="en-IN" sz="1000" b="1" dirty="0" smtClean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6507030" y="-88426"/>
              <a:ext cx="1406021" cy="30217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b="1" dirty="0" smtClean="0">
                  <a:solidFill>
                    <a:schemeClr val="tx2">
                      <a:lumMod val="40000"/>
                      <a:lumOff val="60000"/>
                    </a:schemeClr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DIMNA LAKE</a:t>
              </a:r>
            </a:p>
          </p:txBody>
        </p:sp>
      </p:grpSp>
      <p:graphicFrame>
        <p:nvGraphicFramePr>
          <p:cNvPr id="103" name="Table 102"/>
          <p:cNvGraphicFramePr>
            <a:graphicFrameLocks noGrp="1"/>
          </p:cNvGraphicFramePr>
          <p:nvPr/>
        </p:nvGraphicFramePr>
        <p:xfrm>
          <a:off x="7143727" y="1226831"/>
          <a:ext cx="3143273" cy="3773805"/>
        </p:xfrm>
        <a:graphic>
          <a:graphicData uri="http://schemas.openxmlformats.org/drawingml/2006/table">
            <a:tbl>
              <a:tblPr/>
              <a:tblGrid>
                <a:gridCol w="357190"/>
                <a:gridCol w="1214446"/>
                <a:gridCol w="857256"/>
                <a:gridCol w="714381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S.No</a:t>
                      </a:r>
                      <a:r>
                        <a:rPr lang="en-IN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Name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Area(</a:t>
                      </a:r>
                      <a:r>
                        <a:rPr lang="en-IN" sz="1100" b="0" i="0" u="none" strike="noStrike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sq.Km</a:t>
                      </a:r>
                      <a:r>
                        <a:rPr lang="en-IN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.)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Population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r>
                        <a:rPr lang="en-IN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01.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 err="1" smtClean="0">
                          <a:solidFill>
                            <a:srgbClr val="000000"/>
                          </a:solidFill>
                          <a:latin typeface="Cambria"/>
                        </a:rPr>
                        <a:t>GurudwaraBasti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3481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r>
                        <a:rPr lang="en-IN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02.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 err="1" smtClean="0">
                          <a:solidFill>
                            <a:srgbClr val="000000"/>
                          </a:solidFill>
                          <a:latin typeface="Cambria"/>
                        </a:rPr>
                        <a:t>HarijanBasti,Dhatkhedi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0.46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5004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r>
                        <a:rPr lang="en-IN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03.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 err="1">
                          <a:solidFill>
                            <a:srgbClr val="000000"/>
                          </a:solidFill>
                          <a:latin typeface="Cambria"/>
                        </a:rPr>
                        <a:t>Ranikudar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3155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r>
                        <a:rPr lang="en-IN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04.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 err="1">
                          <a:solidFill>
                            <a:srgbClr val="000000"/>
                          </a:solidFill>
                          <a:latin typeface="Cambria"/>
                        </a:rPr>
                        <a:t>NewRanikudar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3916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r>
                        <a:rPr lang="en-IN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05.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 err="1" smtClean="0">
                          <a:solidFill>
                            <a:srgbClr val="000000"/>
                          </a:solidFill>
                          <a:latin typeface="Cambria"/>
                        </a:rPr>
                        <a:t>SonariBasti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3372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r>
                        <a:rPr lang="en-IN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06.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 err="1" smtClean="0">
                          <a:solidFill>
                            <a:srgbClr val="000000"/>
                          </a:solidFill>
                          <a:latin typeface="Cambria"/>
                        </a:rPr>
                        <a:t>KhutadihBasti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4895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r>
                        <a:rPr lang="en-IN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07.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 err="1" smtClean="0">
                          <a:solidFill>
                            <a:srgbClr val="000000"/>
                          </a:solidFill>
                          <a:latin typeface="Cambria"/>
                        </a:rPr>
                        <a:t>KumharpadaBasti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2828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r>
                        <a:rPr lang="en-IN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08.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 err="1" smtClean="0">
                          <a:solidFill>
                            <a:srgbClr val="000000"/>
                          </a:solidFill>
                          <a:latin typeface="Cambria"/>
                        </a:rPr>
                        <a:t>KasidihBasti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3372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r>
                        <a:rPr lang="en-IN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09.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 err="1">
                          <a:solidFill>
                            <a:srgbClr val="000000"/>
                          </a:solidFill>
                          <a:latin typeface="Cambria"/>
                        </a:rPr>
                        <a:t>HumePipe</a:t>
                      </a: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 </a:t>
                      </a:r>
                      <a:r>
                        <a:rPr lang="en-IN" sz="1100" b="0" i="0" u="none" strike="noStrike" dirty="0" err="1" smtClean="0">
                          <a:solidFill>
                            <a:srgbClr val="000000"/>
                          </a:solidFill>
                          <a:latin typeface="Cambria"/>
                        </a:rPr>
                        <a:t>Basti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2502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r>
                        <a:rPr lang="en-IN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10.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 err="1" smtClean="0">
                          <a:solidFill>
                            <a:srgbClr val="000000"/>
                          </a:solidFill>
                          <a:latin typeface="Cambria"/>
                        </a:rPr>
                        <a:t>BhalubashaBasti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3046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r>
                        <a:rPr lang="en-IN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11.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 err="1" smtClean="0">
                          <a:solidFill>
                            <a:srgbClr val="000000"/>
                          </a:solidFill>
                          <a:latin typeface="Cambria"/>
                        </a:rPr>
                        <a:t>SitaramderaBasti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4025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r>
                        <a:rPr lang="en-IN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12.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 err="1" smtClean="0">
                          <a:solidFill>
                            <a:srgbClr val="000000"/>
                          </a:solidFill>
                          <a:latin typeface="Cambria"/>
                        </a:rPr>
                        <a:t>BaridihBasti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4460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r>
                        <a:rPr lang="en-IN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13.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 err="1" smtClean="0">
                          <a:solidFill>
                            <a:srgbClr val="000000"/>
                          </a:solidFill>
                          <a:latin typeface="Cambria"/>
                        </a:rPr>
                        <a:t>ToiladungriBasti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2720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r>
                        <a:rPr lang="en-IN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14.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 err="1" smtClean="0">
                          <a:solidFill>
                            <a:srgbClr val="000000"/>
                          </a:solidFill>
                          <a:latin typeface="Cambria"/>
                        </a:rPr>
                        <a:t>GadabashaBasti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3155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r>
                        <a:rPr lang="en-IN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15.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 err="1" smtClean="0">
                          <a:solidFill>
                            <a:srgbClr val="000000"/>
                          </a:solidFill>
                          <a:latin typeface="Cambria"/>
                        </a:rPr>
                        <a:t>EastPlantBasti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3590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r>
                        <a:rPr lang="en-IN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16.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 err="1">
                          <a:solidFill>
                            <a:srgbClr val="000000"/>
                          </a:solidFill>
                          <a:latin typeface="Cambria"/>
                        </a:rPr>
                        <a:t>Namda</a:t>
                      </a: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 </a:t>
                      </a:r>
                      <a:r>
                        <a:rPr lang="en-IN" sz="1100" b="0" i="0" u="none" strike="noStrike" dirty="0" err="1" smtClean="0">
                          <a:solidFill>
                            <a:srgbClr val="000000"/>
                          </a:solidFill>
                          <a:latin typeface="Cambria"/>
                        </a:rPr>
                        <a:t>Basti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4678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r>
                        <a:rPr lang="en-IN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17.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 err="1" smtClean="0">
                          <a:solidFill>
                            <a:srgbClr val="000000"/>
                          </a:solidFill>
                          <a:latin typeface="Cambria"/>
                        </a:rPr>
                        <a:t>MonifitBasti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2937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r>
                        <a:rPr lang="en-IN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Total 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5.62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61137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12" name="Group 115"/>
          <p:cNvGrpSpPr/>
          <p:nvPr/>
        </p:nvGrpSpPr>
        <p:grpSpPr>
          <a:xfrm>
            <a:off x="1571600" y="2000240"/>
            <a:ext cx="428630" cy="293448"/>
            <a:chOff x="10433686" y="585266"/>
            <a:chExt cx="793118" cy="542984"/>
          </a:xfrm>
        </p:grpSpPr>
        <p:pic>
          <p:nvPicPr>
            <p:cNvPr id="117" name="Picture 2" descr="Map Pin Icon Images - Free Download on Freepik">
              <a:extLst>
                <a:ext uri="{FF2B5EF4-FFF2-40B4-BE49-F238E27FC236}">
                  <a16:creationId xmlns:a16="http://schemas.microsoft.com/office/drawing/2014/main" xmlns="" id="{5ADE25E6-F869-4503-B318-B9A0E69B80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3686" y="585266"/>
              <a:ext cx="528741" cy="542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xmlns="" id="{2C044BB1-9926-4CE1-9051-24CEFEC6F2EA}"/>
                </a:ext>
              </a:extLst>
            </p:cNvPr>
            <p:cNvSpPr txBox="1"/>
            <p:nvPr/>
          </p:nvSpPr>
          <p:spPr>
            <a:xfrm>
              <a:off x="10504188" y="697076"/>
              <a:ext cx="722616" cy="2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" dirty="0"/>
                <a:t>5</a:t>
              </a:r>
            </a:p>
          </p:txBody>
        </p:sp>
      </p:grpSp>
      <p:grpSp>
        <p:nvGrpSpPr>
          <p:cNvPr id="13" name="Group 118"/>
          <p:cNvGrpSpPr/>
          <p:nvPr/>
        </p:nvGrpSpPr>
        <p:grpSpPr>
          <a:xfrm>
            <a:off x="1571600" y="2357430"/>
            <a:ext cx="428630" cy="293448"/>
            <a:chOff x="10433686" y="585266"/>
            <a:chExt cx="793118" cy="542984"/>
          </a:xfrm>
        </p:grpSpPr>
        <p:pic>
          <p:nvPicPr>
            <p:cNvPr id="120" name="Picture 2" descr="Map Pin Icon Images - Free Download on Freepik">
              <a:extLst>
                <a:ext uri="{FF2B5EF4-FFF2-40B4-BE49-F238E27FC236}">
                  <a16:creationId xmlns:a16="http://schemas.microsoft.com/office/drawing/2014/main" xmlns="" id="{5ADE25E6-F869-4503-B318-B9A0E69B80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3686" y="585266"/>
              <a:ext cx="528741" cy="542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xmlns="" id="{2C044BB1-9926-4CE1-9051-24CEFEC6F2EA}"/>
                </a:ext>
              </a:extLst>
            </p:cNvPr>
            <p:cNvSpPr txBox="1"/>
            <p:nvPr/>
          </p:nvSpPr>
          <p:spPr>
            <a:xfrm>
              <a:off x="10504188" y="697076"/>
              <a:ext cx="722616" cy="2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" dirty="0"/>
                <a:t>4</a:t>
              </a:r>
            </a:p>
          </p:txBody>
        </p:sp>
      </p:grpSp>
      <p:grpSp>
        <p:nvGrpSpPr>
          <p:cNvPr id="14" name="Group 121"/>
          <p:cNvGrpSpPr/>
          <p:nvPr/>
        </p:nvGrpSpPr>
        <p:grpSpPr>
          <a:xfrm>
            <a:off x="2000226" y="3278428"/>
            <a:ext cx="428630" cy="293448"/>
            <a:chOff x="10433686" y="585266"/>
            <a:chExt cx="793118" cy="542984"/>
          </a:xfrm>
        </p:grpSpPr>
        <p:pic>
          <p:nvPicPr>
            <p:cNvPr id="123" name="Picture 2" descr="Map Pin Icon Images - Free Download on Freepik">
              <a:extLst>
                <a:ext uri="{FF2B5EF4-FFF2-40B4-BE49-F238E27FC236}">
                  <a16:creationId xmlns:a16="http://schemas.microsoft.com/office/drawing/2014/main" xmlns="" id="{5ADE25E6-F869-4503-B318-B9A0E69B80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3686" y="585266"/>
              <a:ext cx="528741" cy="542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xmlns="" id="{2C044BB1-9926-4CE1-9051-24CEFEC6F2EA}"/>
                </a:ext>
              </a:extLst>
            </p:cNvPr>
            <p:cNvSpPr txBox="1"/>
            <p:nvPr/>
          </p:nvSpPr>
          <p:spPr>
            <a:xfrm>
              <a:off x="10504188" y="697076"/>
              <a:ext cx="722616" cy="2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" dirty="0"/>
                <a:t>3</a:t>
              </a:r>
            </a:p>
          </p:txBody>
        </p:sp>
      </p:grpSp>
      <p:grpSp>
        <p:nvGrpSpPr>
          <p:cNvPr id="15" name="Group 124"/>
          <p:cNvGrpSpPr/>
          <p:nvPr/>
        </p:nvGrpSpPr>
        <p:grpSpPr>
          <a:xfrm>
            <a:off x="3929052" y="2921238"/>
            <a:ext cx="428630" cy="293448"/>
            <a:chOff x="10433686" y="585266"/>
            <a:chExt cx="793118" cy="542984"/>
          </a:xfrm>
        </p:grpSpPr>
        <p:pic>
          <p:nvPicPr>
            <p:cNvPr id="126" name="Picture 2" descr="Map Pin Icon Images - Free Download on Freepik">
              <a:extLst>
                <a:ext uri="{FF2B5EF4-FFF2-40B4-BE49-F238E27FC236}">
                  <a16:creationId xmlns:a16="http://schemas.microsoft.com/office/drawing/2014/main" xmlns="" id="{5ADE25E6-F869-4503-B318-B9A0E69B80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3686" y="585266"/>
              <a:ext cx="528741" cy="542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xmlns="" id="{2C044BB1-9926-4CE1-9051-24CEFEC6F2EA}"/>
                </a:ext>
              </a:extLst>
            </p:cNvPr>
            <p:cNvSpPr txBox="1"/>
            <p:nvPr/>
          </p:nvSpPr>
          <p:spPr>
            <a:xfrm>
              <a:off x="10504188" y="697076"/>
              <a:ext cx="722616" cy="2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" dirty="0"/>
                <a:t>2</a:t>
              </a:r>
            </a:p>
          </p:txBody>
        </p:sp>
      </p:grpSp>
      <p:grpSp>
        <p:nvGrpSpPr>
          <p:cNvPr id="16" name="Group 127"/>
          <p:cNvGrpSpPr/>
          <p:nvPr/>
        </p:nvGrpSpPr>
        <p:grpSpPr>
          <a:xfrm>
            <a:off x="1571600" y="2928934"/>
            <a:ext cx="428630" cy="293448"/>
            <a:chOff x="10433686" y="585266"/>
            <a:chExt cx="793118" cy="542984"/>
          </a:xfrm>
        </p:grpSpPr>
        <p:pic>
          <p:nvPicPr>
            <p:cNvPr id="129" name="Picture 2" descr="Map Pin Icon Images - Free Download on Freepik">
              <a:extLst>
                <a:ext uri="{FF2B5EF4-FFF2-40B4-BE49-F238E27FC236}">
                  <a16:creationId xmlns:a16="http://schemas.microsoft.com/office/drawing/2014/main" xmlns="" id="{5ADE25E6-F869-4503-B318-B9A0E69B80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3686" y="585266"/>
              <a:ext cx="528741" cy="542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xmlns="" id="{2C044BB1-9926-4CE1-9051-24CEFEC6F2EA}"/>
                </a:ext>
              </a:extLst>
            </p:cNvPr>
            <p:cNvSpPr txBox="1"/>
            <p:nvPr/>
          </p:nvSpPr>
          <p:spPr>
            <a:xfrm>
              <a:off x="10504188" y="697076"/>
              <a:ext cx="722616" cy="2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" dirty="0" smtClean="0"/>
                <a:t>3</a:t>
              </a:r>
              <a:endParaRPr lang="en-US" sz="400" dirty="0"/>
            </a:p>
          </p:txBody>
        </p:sp>
      </p:grpSp>
      <p:grpSp>
        <p:nvGrpSpPr>
          <p:cNvPr id="17" name="Group 130"/>
          <p:cNvGrpSpPr/>
          <p:nvPr/>
        </p:nvGrpSpPr>
        <p:grpSpPr>
          <a:xfrm>
            <a:off x="3929052" y="3143248"/>
            <a:ext cx="428630" cy="293448"/>
            <a:chOff x="10433686" y="585266"/>
            <a:chExt cx="793118" cy="542984"/>
          </a:xfrm>
        </p:grpSpPr>
        <p:pic>
          <p:nvPicPr>
            <p:cNvPr id="132" name="Picture 2" descr="Map Pin Icon Images - Free Download on Freepik">
              <a:extLst>
                <a:ext uri="{FF2B5EF4-FFF2-40B4-BE49-F238E27FC236}">
                  <a16:creationId xmlns:a16="http://schemas.microsoft.com/office/drawing/2014/main" xmlns="" id="{5ADE25E6-F869-4503-B318-B9A0E69B80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3686" y="585266"/>
              <a:ext cx="528741" cy="542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xmlns="" id="{2C044BB1-9926-4CE1-9051-24CEFEC6F2EA}"/>
                </a:ext>
              </a:extLst>
            </p:cNvPr>
            <p:cNvSpPr txBox="1"/>
            <p:nvPr/>
          </p:nvSpPr>
          <p:spPr>
            <a:xfrm>
              <a:off x="10504188" y="697076"/>
              <a:ext cx="722616" cy="2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" dirty="0" smtClean="0"/>
                <a:t>6</a:t>
              </a:r>
              <a:endParaRPr lang="en-US" sz="400" dirty="0"/>
            </a:p>
          </p:txBody>
        </p:sp>
      </p:grpSp>
      <p:grpSp>
        <p:nvGrpSpPr>
          <p:cNvPr id="18" name="Group 133"/>
          <p:cNvGrpSpPr/>
          <p:nvPr/>
        </p:nvGrpSpPr>
        <p:grpSpPr>
          <a:xfrm>
            <a:off x="4571996" y="3143248"/>
            <a:ext cx="428630" cy="293448"/>
            <a:chOff x="10433686" y="585266"/>
            <a:chExt cx="793118" cy="542984"/>
          </a:xfrm>
        </p:grpSpPr>
        <p:pic>
          <p:nvPicPr>
            <p:cNvPr id="135" name="Picture 2" descr="Map Pin Icon Images - Free Download on Freepik">
              <a:extLst>
                <a:ext uri="{FF2B5EF4-FFF2-40B4-BE49-F238E27FC236}">
                  <a16:creationId xmlns:a16="http://schemas.microsoft.com/office/drawing/2014/main" xmlns="" id="{5ADE25E6-F869-4503-B318-B9A0E69B80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3686" y="585266"/>
              <a:ext cx="528741" cy="542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xmlns="" id="{2C044BB1-9926-4CE1-9051-24CEFEC6F2EA}"/>
                </a:ext>
              </a:extLst>
            </p:cNvPr>
            <p:cNvSpPr txBox="1"/>
            <p:nvPr/>
          </p:nvSpPr>
          <p:spPr>
            <a:xfrm>
              <a:off x="10504188" y="697076"/>
              <a:ext cx="722616" cy="2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" dirty="0" smtClean="0"/>
                <a:t>7</a:t>
              </a:r>
              <a:endParaRPr lang="en-US" sz="400" dirty="0"/>
            </a:p>
          </p:txBody>
        </p:sp>
      </p:grpSp>
      <p:grpSp>
        <p:nvGrpSpPr>
          <p:cNvPr id="19" name="Group 173"/>
          <p:cNvGrpSpPr/>
          <p:nvPr/>
        </p:nvGrpSpPr>
        <p:grpSpPr>
          <a:xfrm>
            <a:off x="4000492" y="3492742"/>
            <a:ext cx="428630" cy="293448"/>
            <a:chOff x="10433686" y="585266"/>
            <a:chExt cx="793118" cy="542984"/>
          </a:xfrm>
        </p:grpSpPr>
        <p:pic>
          <p:nvPicPr>
            <p:cNvPr id="175" name="Picture 2" descr="Map Pin Icon Images - Free Download on Freepik">
              <a:extLst>
                <a:ext uri="{FF2B5EF4-FFF2-40B4-BE49-F238E27FC236}">
                  <a16:creationId xmlns:a16="http://schemas.microsoft.com/office/drawing/2014/main" xmlns="" id="{5ADE25E6-F869-4503-B318-B9A0E69B80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3686" y="585266"/>
              <a:ext cx="528741" cy="542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xmlns="" id="{2C044BB1-9926-4CE1-9051-24CEFEC6F2EA}"/>
                </a:ext>
              </a:extLst>
            </p:cNvPr>
            <p:cNvSpPr txBox="1"/>
            <p:nvPr/>
          </p:nvSpPr>
          <p:spPr>
            <a:xfrm>
              <a:off x="10504188" y="697076"/>
              <a:ext cx="722616" cy="2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" dirty="0" smtClean="0"/>
                <a:t>8</a:t>
              </a:r>
              <a:endParaRPr lang="en-US" sz="400" dirty="0"/>
            </a:p>
          </p:txBody>
        </p:sp>
      </p:grpSp>
      <p:grpSp>
        <p:nvGrpSpPr>
          <p:cNvPr id="20" name="Group 176"/>
          <p:cNvGrpSpPr/>
          <p:nvPr/>
        </p:nvGrpSpPr>
        <p:grpSpPr>
          <a:xfrm>
            <a:off x="3428988" y="2928934"/>
            <a:ext cx="428630" cy="293448"/>
            <a:chOff x="10433686" y="585266"/>
            <a:chExt cx="793118" cy="542984"/>
          </a:xfrm>
        </p:grpSpPr>
        <p:pic>
          <p:nvPicPr>
            <p:cNvPr id="178" name="Picture 2" descr="Map Pin Icon Images - Free Download on Freepik">
              <a:extLst>
                <a:ext uri="{FF2B5EF4-FFF2-40B4-BE49-F238E27FC236}">
                  <a16:creationId xmlns:a16="http://schemas.microsoft.com/office/drawing/2014/main" xmlns="" id="{5ADE25E6-F869-4503-B318-B9A0E69B80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3686" y="585266"/>
              <a:ext cx="528741" cy="542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xmlns="" id="{2C044BB1-9926-4CE1-9051-24CEFEC6F2EA}"/>
                </a:ext>
              </a:extLst>
            </p:cNvPr>
            <p:cNvSpPr txBox="1"/>
            <p:nvPr/>
          </p:nvSpPr>
          <p:spPr>
            <a:xfrm>
              <a:off x="10504188" y="697076"/>
              <a:ext cx="722616" cy="2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" dirty="0" smtClean="0"/>
                <a:t>9</a:t>
              </a:r>
              <a:endParaRPr lang="en-US" sz="400" dirty="0"/>
            </a:p>
          </p:txBody>
        </p:sp>
      </p:grpSp>
      <p:grpSp>
        <p:nvGrpSpPr>
          <p:cNvPr id="21" name="Group 216"/>
          <p:cNvGrpSpPr/>
          <p:nvPr/>
        </p:nvGrpSpPr>
        <p:grpSpPr>
          <a:xfrm>
            <a:off x="3714738" y="2928934"/>
            <a:ext cx="428630" cy="293448"/>
            <a:chOff x="10433686" y="585266"/>
            <a:chExt cx="793118" cy="542984"/>
          </a:xfrm>
        </p:grpSpPr>
        <p:pic>
          <p:nvPicPr>
            <p:cNvPr id="218" name="Picture 2" descr="Map Pin Icon Images - Free Download on Freepik">
              <a:extLst>
                <a:ext uri="{FF2B5EF4-FFF2-40B4-BE49-F238E27FC236}">
                  <a16:creationId xmlns:a16="http://schemas.microsoft.com/office/drawing/2014/main" xmlns="" id="{5ADE25E6-F869-4503-B318-B9A0E69B80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3686" y="585266"/>
              <a:ext cx="528741" cy="542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xmlns="" id="{2C044BB1-9926-4CE1-9051-24CEFEC6F2EA}"/>
                </a:ext>
              </a:extLst>
            </p:cNvPr>
            <p:cNvSpPr txBox="1"/>
            <p:nvPr/>
          </p:nvSpPr>
          <p:spPr>
            <a:xfrm>
              <a:off x="10504188" y="697076"/>
              <a:ext cx="722616" cy="2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" dirty="0" smtClean="0"/>
                <a:t>10</a:t>
              </a:r>
              <a:endParaRPr lang="en-US" sz="400" dirty="0"/>
            </a:p>
          </p:txBody>
        </p:sp>
      </p:grpSp>
      <p:grpSp>
        <p:nvGrpSpPr>
          <p:cNvPr id="22" name="Group 219"/>
          <p:cNvGrpSpPr/>
          <p:nvPr/>
        </p:nvGrpSpPr>
        <p:grpSpPr>
          <a:xfrm>
            <a:off x="4214804" y="3214686"/>
            <a:ext cx="428630" cy="293448"/>
            <a:chOff x="10433686" y="585266"/>
            <a:chExt cx="793118" cy="542984"/>
          </a:xfrm>
        </p:grpSpPr>
        <p:pic>
          <p:nvPicPr>
            <p:cNvPr id="221" name="Picture 2" descr="Map Pin Icon Images - Free Download on Freepik">
              <a:extLst>
                <a:ext uri="{FF2B5EF4-FFF2-40B4-BE49-F238E27FC236}">
                  <a16:creationId xmlns:a16="http://schemas.microsoft.com/office/drawing/2014/main" xmlns="" id="{5ADE25E6-F869-4503-B318-B9A0E69B80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3686" y="585266"/>
              <a:ext cx="528741" cy="542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xmlns="" id="{2C044BB1-9926-4CE1-9051-24CEFEC6F2EA}"/>
                </a:ext>
              </a:extLst>
            </p:cNvPr>
            <p:cNvSpPr txBox="1"/>
            <p:nvPr/>
          </p:nvSpPr>
          <p:spPr>
            <a:xfrm>
              <a:off x="10504188" y="697076"/>
              <a:ext cx="722616" cy="2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" dirty="0" smtClean="0"/>
                <a:t>11</a:t>
              </a:r>
              <a:endParaRPr lang="en-US" sz="400" dirty="0"/>
            </a:p>
          </p:txBody>
        </p:sp>
      </p:grpSp>
      <p:grpSp>
        <p:nvGrpSpPr>
          <p:cNvPr id="23" name="Group 222"/>
          <p:cNvGrpSpPr/>
          <p:nvPr/>
        </p:nvGrpSpPr>
        <p:grpSpPr>
          <a:xfrm>
            <a:off x="4571994" y="2857496"/>
            <a:ext cx="428630" cy="293448"/>
            <a:chOff x="10433686" y="585266"/>
            <a:chExt cx="793118" cy="542984"/>
          </a:xfrm>
        </p:grpSpPr>
        <p:pic>
          <p:nvPicPr>
            <p:cNvPr id="224" name="Picture 2" descr="Map Pin Icon Images - Free Download on Freepik">
              <a:extLst>
                <a:ext uri="{FF2B5EF4-FFF2-40B4-BE49-F238E27FC236}">
                  <a16:creationId xmlns:a16="http://schemas.microsoft.com/office/drawing/2014/main" xmlns="" id="{5ADE25E6-F869-4503-B318-B9A0E69B80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3686" y="585266"/>
              <a:ext cx="528741" cy="542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xmlns="" id="{2C044BB1-9926-4CE1-9051-24CEFEC6F2EA}"/>
                </a:ext>
              </a:extLst>
            </p:cNvPr>
            <p:cNvSpPr txBox="1"/>
            <p:nvPr/>
          </p:nvSpPr>
          <p:spPr>
            <a:xfrm>
              <a:off x="10504188" y="697076"/>
              <a:ext cx="722616" cy="2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" dirty="0" smtClean="0"/>
                <a:t>12</a:t>
              </a:r>
              <a:endParaRPr lang="en-US" sz="400" dirty="0"/>
            </a:p>
          </p:txBody>
        </p:sp>
      </p:grpSp>
      <p:grpSp>
        <p:nvGrpSpPr>
          <p:cNvPr id="24" name="Group 225"/>
          <p:cNvGrpSpPr/>
          <p:nvPr/>
        </p:nvGrpSpPr>
        <p:grpSpPr>
          <a:xfrm>
            <a:off x="4571996" y="3929066"/>
            <a:ext cx="428630" cy="293448"/>
            <a:chOff x="10433686" y="585266"/>
            <a:chExt cx="793118" cy="542984"/>
          </a:xfrm>
        </p:grpSpPr>
        <p:pic>
          <p:nvPicPr>
            <p:cNvPr id="227" name="Picture 2" descr="Map Pin Icon Images - Free Download on Freepik">
              <a:extLst>
                <a:ext uri="{FF2B5EF4-FFF2-40B4-BE49-F238E27FC236}">
                  <a16:creationId xmlns:a16="http://schemas.microsoft.com/office/drawing/2014/main" xmlns="" id="{5ADE25E6-F869-4503-B318-B9A0E69B80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3686" y="585266"/>
              <a:ext cx="528741" cy="542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xmlns="" id="{2C044BB1-9926-4CE1-9051-24CEFEC6F2EA}"/>
                </a:ext>
              </a:extLst>
            </p:cNvPr>
            <p:cNvSpPr txBox="1"/>
            <p:nvPr/>
          </p:nvSpPr>
          <p:spPr>
            <a:xfrm>
              <a:off x="10504188" y="697076"/>
              <a:ext cx="722616" cy="2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" dirty="0" smtClean="0"/>
                <a:t>13</a:t>
              </a:r>
              <a:endParaRPr lang="en-US" sz="400" dirty="0"/>
            </a:p>
          </p:txBody>
        </p:sp>
      </p:grpSp>
      <p:grpSp>
        <p:nvGrpSpPr>
          <p:cNvPr id="25" name="Group 228"/>
          <p:cNvGrpSpPr/>
          <p:nvPr/>
        </p:nvGrpSpPr>
        <p:grpSpPr>
          <a:xfrm>
            <a:off x="3786178" y="3929066"/>
            <a:ext cx="428630" cy="293448"/>
            <a:chOff x="10433686" y="585266"/>
            <a:chExt cx="793118" cy="542984"/>
          </a:xfrm>
        </p:grpSpPr>
        <p:pic>
          <p:nvPicPr>
            <p:cNvPr id="230" name="Picture 2" descr="Map Pin Icon Images - Free Download on Freepik">
              <a:extLst>
                <a:ext uri="{FF2B5EF4-FFF2-40B4-BE49-F238E27FC236}">
                  <a16:creationId xmlns:a16="http://schemas.microsoft.com/office/drawing/2014/main" xmlns="" id="{5ADE25E6-F869-4503-B318-B9A0E69B80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3686" y="585266"/>
              <a:ext cx="528741" cy="542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xmlns="" id="{2C044BB1-9926-4CE1-9051-24CEFEC6F2EA}"/>
                </a:ext>
              </a:extLst>
            </p:cNvPr>
            <p:cNvSpPr txBox="1"/>
            <p:nvPr/>
          </p:nvSpPr>
          <p:spPr>
            <a:xfrm>
              <a:off x="10504188" y="697076"/>
              <a:ext cx="722616" cy="2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" dirty="0" smtClean="0"/>
                <a:t>15</a:t>
              </a:r>
              <a:endParaRPr lang="en-US" sz="400" dirty="0"/>
            </a:p>
          </p:txBody>
        </p:sp>
      </p:grpSp>
      <p:grpSp>
        <p:nvGrpSpPr>
          <p:cNvPr id="26" name="Group 231"/>
          <p:cNvGrpSpPr/>
          <p:nvPr/>
        </p:nvGrpSpPr>
        <p:grpSpPr>
          <a:xfrm>
            <a:off x="4071930" y="3929066"/>
            <a:ext cx="428630" cy="293448"/>
            <a:chOff x="10433686" y="585266"/>
            <a:chExt cx="793118" cy="542984"/>
          </a:xfrm>
        </p:grpSpPr>
        <p:pic>
          <p:nvPicPr>
            <p:cNvPr id="233" name="Picture 2" descr="Map Pin Icon Images - Free Download on Freepik">
              <a:extLst>
                <a:ext uri="{FF2B5EF4-FFF2-40B4-BE49-F238E27FC236}">
                  <a16:creationId xmlns:a16="http://schemas.microsoft.com/office/drawing/2014/main" xmlns="" id="{5ADE25E6-F869-4503-B318-B9A0E69B80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3686" y="585266"/>
              <a:ext cx="528741" cy="542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xmlns="" id="{2C044BB1-9926-4CE1-9051-24CEFEC6F2EA}"/>
                </a:ext>
              </a:extLst>
            </p:cNvPr>
            <p:cNvSpPr txBox="1"/>
            <p:nvPr/>
          </p:nvSpPr>
          <p:spPr>
            <a:xfrm>
              <a:off x="10504188" y="697076"/>
              <a:ext cx="722616" cy="2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" dirty="0" smtClean="0"/>
                <a:t>17</a:t>
              </a:r>
              <a:endParaRPr lang="en-US" sz="400" dirty="0"/>
            </a:p>
          </p:txBody>
        </p:sp>
      </p:grpSp>
      <p:grpSp>
        <p:nvGrpSpPr>
          <p:cNvPr id="27" name="Group 234"/>
          <p:cNvGrpSpPr/>
          <p:nvPr/>
        </p:nvGrpSpPr>
        <p:grpSpPr>
          <a:xfrm>
            <a:off x="4357680" y="3643314"/>
            <a:ext cx="428630" cy="293448"/>
            <a:chOff x="10433686" y="585266"/>
            <a:chExt cx="793118" cy="542984"/>
          </a:xfrm>
        </p:grpSpPr>
        <p:pic>
          <p:nvPicPr>
            <p:cNvPr id="236" name="Picture 2" descr="Map Pin Icon Images - Free Download on Freepik">
              <a:extLst>
                <a:ext uri="{FF2B5EF4-FFF2-40B4-BE49-F238E27FC236}">
                  <a16:creationId xmlns:a16="http://schemas.microsoft.com/office/drawing/2014/main" xmlns="" id="{5ADE25E6-F869-4503-B318-B9A0E69B80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3686" y="585266"/>
              <a:ext cx="528741" cy="542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xmlns="" id="{2C044BB1-9926-4CE1-9051-24CEFEC6F2EA}"/>
                </a:ext>
              </a:extLst>
            </p:cNvPr>
            <p:cNvSpPr txBox="1"/>
            <p:nvPr/>
          </p:nvSpPr>
          <p:spPr>
            <a:xfrm>
              <a:off x="10504188" y="697076"/>
              <a:ext cx="722616" cy="2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" dirty="0" smtClean="0"/>
                <a:t>16</a:t>
              </a:r>
              <a:endParaRPr lang="en-US" sz="400" dirty="0"/>
            </a:p>
          </p:txBody>
        </p:sp>
      </p:grpSp>
      <p:sp>
        <p:nvSpPr>
          <p:cNvPr id="238" name="TextBox 23"/>
          <p:cNvSpPr txBox="1"/>
          <p:nvPr/>
        </p:nvSpPr>
        <p:spPr>
          <a:xfrm>
            <a:off x="7143764" y="714356"/>
            <a:ext cx="3143236" cy="430887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>
                <a:solidFill>
                  <a:schemeClr val="accent6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BASTIS IN JNAC</a:t>
            </a:r>
          </a:p>
          <a:p>
            <a:r>
              <a:rPr lang="en-IN" sz="8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(Jamshedpur Notified Area Committee)</a:t>
            </a:r>
            <a:endParaRPr lang="en-IN" sz="8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3929054" y="5643578"/>
            <a:ext cx="12202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i="1" dirty="0" smtClean="0"/>
              <a:t>(Source: </a:t>
            </a:r>
            <a:r>
              <a:rPr lang="en-IN" sz="800" i="1" dirty="0" err="1" smtClean="0"/>
              <a:t>udhd,GoJ;TUISL</a:t>
            </a:r>
            <a:r>
              <a:rPr lang="en-IN" sz="800" i="1" dirty="0" smtClean="0"/>
              <a:t>)</a:t>
            </a:r>
            <a:endParaRPr lang="en-IN" sz="800" dirty="0"/>
          </a:p>
        </p:txBody>
      </p:sp>
      <p:sp>
        <p:nvSpPr>
          <p:cNvPr id="113" name="Rectangle 112"/>
          <p:cNvSpPr/>
          <p:nvPr/>
        </p:nvSpPr>
        <p:spPr>
          <a:xfrm>
            <a:off x="8795886" y="5072074"/>
            <a:ext cx="1491114" cy="218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800" dirty="0" smtClean="0">
                <a:solidFill>
                  <a:schemeClr val="accent1"/>
                </a:solidFill>
              </a:rPr>
              <a:t>(Source: </a:t>
            </a:r>
            <a:r>
              <a:rPr lang="en-IN" sz="800" dirty="0" err="1" smtClean="0">
                <a:solidFill>
                  <a:schemeClr val="accent1"/>
                </a:solidFill>
              </a:rPr>
              <a:t>TSUISL,Census</a:t>
            </a:r>
            <a:r>
              <a:rPr lang="en-IN" sz="800" dirty="0" smtClean="0">
                <a:solidFill>
                  <a:schemeClr val="accent1"/>
                </a:solidFill>
              </a:rPr>
              <a:t> 2011)</a:t>
            </a:r>
            <a:endParaRPr lang="en-IN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/>
          <a:srcRect l="15234" t="16667" r="25781" b="4861"/>
          <a:stretch>
            <a:fillRect/>
          </a:stretch>
        </p:blipFill>
        <p:spPr bwMode="auto">
          <a:xfrm>
            <a:off x="714344" y="785794"/>
            <a:ext cx="4786346" cy="3581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Group 9"/>
          <p:cNvGrpSpPr/>
          <p:nvPr/>
        </p:nvGrpSpPr>
        <p:grpSpPr>
          <a:xfrm>
            <a:off x="0" y="0"/>
            <a:ext cx="578644" cy="6858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53" name="TextBox 23"/>
          <p:cNvSpPr txBox="1"/>
          <p:nvPr/>
        </p:nvSpPr>
        <p:spPr>
          <a:xfrm>
            <a:off x="714380" y="285728"/>
            <a:ext cx="964409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PROFILE OF THE STUDY AREA</a:t>
            </a:r>
            <a:endParaRPr lang="en-IN" sz="20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29582" y="6211669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8"/>
              </a:lnSpc>
              <a:spcBef>
                <a:spcPct val="0"/>
              </a:spcBef>
            </a:pPr>
            <a:r>
              <a:rPr lang="en-US" sz="900" b="1" dirty="0" smtClean="0">
                <a:solidFill>
                  <a:schemeClr val="bg1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rPr>
              <a:t>DISSERTATION &amp; PLANNING SEMINAR</a:t>
            </a: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714344" y="571480"/>
            <a:ext cx="9572656" cy="114320"/>
            <a:chOff x="0" y="0"/>
            <a:chExt cx="812800" cy="812800"/>
          </a:xfrm>
        </p:grpSpPr>
        <p:sp>
          <p:nvSpPr>
            <p:cNvPr id="45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46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-71474" y="273586"/>
            <a:ext cx="785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smtClean="0">
                <a:solidFill>
                  <a:schemeClr val="bg1"/>
                </a:solidFill>
                <a:latin typeface="Inter Bold" charset="0"/>
                <a:ea typeface="Inter Bold" charset="0"/>
              </a:rPr>
              <a:t>03b.</a:t>
            </a:r>
            <a:endParaRPr lang="en-IN" sz="1800" dirty="0">
              <a:solidFill>
                <a:schemeClr val="bg1"/>
              </a:solidFill>
              <a:latin typeface="Inter Bold" charset="0"/>
              <a:ea typeface="Inter Bold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43566" y="714356"/>
            <a:ext cx="4643434" cy="55092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buFont typeface="Wingdings" pitchFamily="2" charset="2"/>
              <a:buChar char="Ø"/>
            </a:pPr>
            <a:r>
              <a:rPr lang="en-IN" b="1" dirty="0" smtClean="0"/>
              <a:t>Infrastructure and Urban Facilities:</a:t>
            </a:r>
            <a:endParaRPr lang="en-IN" dirty="0" smtClean="0"/>
          </a:p>
          <a:p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</a:rPr>
              <a:t>Water Supply and Sanitation:</a:t>
            </a:r>
            <a:endParaRPr lang="en-IN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IN" dirty="0" smtClean="0"/>
              <a:t>JNAC is responsible for water distribution, sanitation, and waste management across its jurisdiction.</a:t>
            </a:r>
          </a:p>
          <a:p>
            <a:pPr lvl="1"/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</a:rPr>
              <a:t>Water Sources:</a:t>
            </a:r>
            <a:r>
              <a:rPr lang="en-IN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IN" dirty="0" smtClean="0"/>
              <a:t>Primarily sourced from the rivers Subarnarekha and </a:t>
            </a:r>
            <a:r>
              <a:rPr lang="en-IN" dirty="0" err="1" smtClean="0"/>
              <a:t>Kharkai</a:t>
            </a:r>
            <a:r>
              <a:rPr lang="en-IN" dirty="0" smtClean="0"/>
              <a:t>.</a:t>
            </a:r>
          </a:p>
          <a:p>
            <a:pPr lvl="1"/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</a:rPr>
              <a:t>Current Challenges:</a:t>
            </a:r>
            <a:r>
              <a:rPr lang="en-IN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IN" dirty="0" smtClean="0"/>
              <a:t>Issues with water distribution, outdated sewerage infrastructure, and intermittent water shortages, particularly in the dry seasons.</a:t>
            </a:r>
          </a:p>
          <a:p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</a:rPr>
              <a:t>Waste Management:</a:t>
            </a:r>
            <a:endParaRPr lang="en-IN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IN" dirty="0" smtClean="0"/>
              <a:t>A critical aspect of JNAC’s work involves the management of solid and liquid waste, including municipal waste collection, treatment, and disposal.</a:t>
            </a:r>
          </a:p>
          <a:p>
            <a:pPr lvl="1"/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</a:rPr>
              <a:t>Waste-to-Energy Initiatives:</a:t>
            </a:r>
            <a:r>
              <a:rPr lang="en-IN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IN" dirty="0" smtClean="0"/>
              <a:t>The area has potential for adopting low-carbon waste management strategies, including biogas generation and composting projects.</a:t>
            </a:r>
          </a:p>
          <a:p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</a:rPr>
              <a:t>Sewerage System:</a:t>
            </a:r>
            <a:endParaRPr lang="en-IN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IN" dirty="0" smtClean="0"/>
              <a:t>While parts of Jamshedpur have modernized sewerage systems, many areas under JNAC lack robust sewage treatment facilities.</a:t>
            </a:r>
          </a:p>
          <a:p>
            <a:pPr lvl="1"/>
            <a:r>
              <a:rPr lang="en-IN" dirty="0" smtClean="0"/>
              <a:t>Efforts are ongoing to modernize the system and manage wastewater in line with environmental standards.</a:t>
            </a:r>
          </a:p>
          <a:p>
            <a:pPr>
              <a:buFont typeface="Wingdings" pitchFamily="2" charset="2"/>
              <a:buChar char="Ø"/>
            </a:pPr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</a:rPr>
              <a:t>Climate and Environmental Conditions:</a:t>
            </a:r>
            <a:endParaRPr lang="en-IN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</a:rPr>
              <a:t>Climate:</a:t>
            </a:r>
            <a:r>
              <a:rPr lang="en-IN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IN" dirty="0" smtClean="0"/>
              <a:t>Jamshedpur experiences a tropical climate, characterized by hot summers, monsoon rains, and mild winters.</a:t>
            </a:r>
          </a:p>
          <a:p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</a:rPr>
              <a:t>Rainfall:</a:t>
            </a:r>
            <a:r>
              <a:rPr lang="en-IN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IN" dirty="0" smtClean="0"/>
              <a:t>Receives an average of 1200-1400 mm of annual rainfall, mostly during the monsoon season (June to September).</a:t>
            </a:r>
          </a:p>
          <a:p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</a:rPr>
              <a:t>Environmental Concerns:</a:t>
            </a:r>
            <a:endParaRPr lang="en-IN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en-IN" dirty="0" smtClean="0"/>
              <a:t>Rising air pollution due to industrial activity and traffic congestion.</a:t>
            </a:r>
          </a:p>
          <a:p>
            <a:pPr lvl="1"/>
            <a:r>
              <a:rPr lang="en-IN" dirty="0" smtClean="0"/>
              <a:t>High carbon emissions from industries and automobiles.</a:t>
            </a:r>
          </a:p>
          <a:p>
            <a:pPr lvl="1"/>
            <a:r>
              <a:rPr lang="en-IN" dirty="0" smtClean="0"/>
              <a:t>Threats to river ecosystems due to untreated industrial and municipal effluents</a:t>
            </a:r>
          </a:p>
          <a:p>
            <a:pPr lvl="1"/>
            <a:endParaRPr lang="en-IN" dirty="0" smtClean="0"/>
          </a:p>
        </p:txBody>
      </p:sp>
      <p:grpSp>
        <p:nvGrpSpPr>
          <p:cNvPr id="47" name="Group 46"/>
          <p:cNvGrpSpPr/>
          <p:nvPr/>
        </p:nvGrpSpPr>
        <p:grpSpPr>
          <a:xfrm>
            <a:off x="0" y="6184945"/>
            <a:ext cx="10287036" cy="1070930"/>
            <a:chOff x="0" y="6184945"/>
            <a:chExt cx="10287036" cy="1070930"/>
          </a:xfrm>
        </p:grpSpPr>
        <p:grpSp>
          <p:nvGrpSpPr>
            <p:cNvPr id="48" name="Group 16"/>
            <p:cNvGrpSpPr/>
            <p:nvPr/>
          </p:nvGrpSpPr>
          <p:grpSpPr>
            <a:xfrm>
              <a:off x="7858144" y="6184945"/>
              <a:ext cx="2428856" cy="673055"/>
              <a:chOff x="0" y="-38100"/>
              <a:chExt cx="812800" cy="850900"/>
            </a:xfrm>
          </p:grpSpPr>
          <p:sp>
            <p:nvSpPr>
              <p:cNvPr id="62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7D72"/>
              </a:solidFill>
            </p:spPr>
          </p:sp>
          <p:sp>
            <p:nvSpPr>
              <p:cNvPr id="63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49" name="Group 12"/>
            <p:cNvGrpSpPr/>
            <p:nvPr/>
          </p:nvGrpSpPr>
          <p:grpSpPr>
            <a:xfrm>
              <a:off x="9786970" y="6415918"/>
              <a:ext cx="500030" cy="442106"/>
              <a:chOff x="0" y="-38100"/>
              <a:chExt cx="812800" cy="850900"/>
            </a:xfrm>
          </p:grpSpPr>
          <p:sp>
            <p:nvSpPr>
              <p:cNvPr id="58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59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50" name="Group 12"/>
            <p:cNvGrpSpPr/>
            <p:nvPr/>
          </p:nvGrpSpPr>
          <p:grpSpPr>
            <a:xfrm flipV="1">
              <a:off x="0" y="6286520"/>
              <a:ext cx="9795295" cy="220632"/>
              <a:chOff x="0" y="0"/>
              <a:chExt cx="812800" cy="2306314"/>
            </a:xfrm>
          </p:grpSpPr>
          <p:sp>
            <p:nvSpPr>
              <p:cNvPr id="56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57" name="TextBox 14"/>
              <p:cNvSpPr txBox="1"/>
              <p:nvPr/>
            </p:nvSpPr>
            <p:spPr>
              <a:xfrm>
                <a:off x="0" y="1455412"/>
                <a:ext cx="812800" cy="85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7858180" y="6215082"/>
              <a:ext cx="242885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8"/>
                </a:lnSpc>
                <a:spcBef>
                  <a:spcPct val="0"/>
                </a:spcBef>
              </a:pPr>
              <a:r>
                <a:rPr lang="en-US" sz="900" b="1" dirty="0" smtClean="0">
                  <a:solidFill>
                    <a:schemeClr val="bg1"/>
                  </a:solidFill>
                  <a:latin typeface="Times New Roman" pitchFamily="18" charset="0"/>
                  <a:ea typeface="Open Sans"/>
                  <a:cs typeface="Times New Roman" pitchFamily="18" charset="0"/>
                  <a:sym typeface="Open Sans"/>
                </a:rPr>
                <a:t>AR751:THESIS/DISSERTATION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  <p:sp>
          <p:nvSpPr>
            <p:cNvPr id="54" name="Footer Placeholder 36"/>
            <p:cNvSpPr txBox="1">
              <a:spLocks/>
            </p:cNvSpPr>
            <p:nvPr/>
          </p:nvSpPr>
          <p:spPr>
            <a:xfrm>
              <a:off x="614386" y="6357958"/>
              <a:ext cx="7886700" cy="428604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/>
            <a:p>
              <a:pPr lvl="0"/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TOPIC: </a:t>
              </a:r>
              <a:r>
                <a:rPr lang="en-IN" sz="800" dirty="0" smtClean="0">
                  <a:solidFill>
                    <a:schemeClr val="bg2">
                      <a:lumMod val="1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Low-Carbon Water Utility &amp; Municipal Waste Management plan for JNAC, Jamshedpur 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858180" y="6491563"/>
              <a:ext cx="2428856" cy="764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RAM KUMAR , MUP/10002/23</a:t>
              </a:r>
            </a:p>
            <a:p>
              <a:r>
                <a:rPr lang="en-US" sz="900" dirty="0" smtClean="0">
                  <a:solidFill>
                    <a:schemeClr val="bg1"/>
                  </a:solidFill>
                </a:rPr>
                <a:t>SEM-IV , MUP 2023-25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571468" y="5445641"/>
            <a:ext cx="4857784" cy="76944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 smtClean="0"/>
              <a:t>JNAC’s urban area, situated within a major industrial city, makes it a crucial zone for applying frameworks like Low-Carbon Water Utility Management and Carbon Footprint Management, aligning with India’s Nationally Determined Contributions (NDCs) towards 2030 climate goals</a:t>
            </a:r>
            <a:endParaRPr lang="en-IN" dirty="0"/>
          </a:p>
        </p:txBody>
      </p:sp>
      <p:sp>
        <p:nvSpPr>
          <p:cNvPr id="31" name="TextBox 30"/>
          <p:cNvSpPr txBox="1"/>
          <p:nvPr/>
        </p:nvSpPr>
        <p:spPr>
          <a:xfrm>
            <a:off x="9786970" y="6500834"/>
            <a:ext cx="5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03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662695" y="4429132"/>
            <a:ext cx="76655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i="1" dirty="0" smtClean="0"/>
              <a:t>(Source: JSAC)</a:t>
            </a:r>
            <a:endParaRPr lang="en-IN" sz="800" dirty="0"/>
          </a:p>
        </p:txBody>
      </p:sp>
      <p:sp>
        <p:nvSpPr>
          <p:cNvPr id="33" name="Rectangle 32"/>
          <p:cNvSpPr/>
          <p:nvPr/>
        </p:nvSpPr>
        <p:spPr>
          <a:xfrm>
            <a:off x="876517" y="4429132"/>
            <a:ext cx="168187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dirty="0" smtClean="0">
                <a:solidFill>
                  <a:schemeClr val="accent1"/>
                </a:solidFill>
              </a:rPr>
              <a:t>Fig05: Jamshedpur Urban Area(JUA)</a:t>
            </a:r>
            <a:endParaRPr lang="en-IN" sz="800" dirty="0">
              <a:solidFill>
                <a:schemeClr val="accent1"/>
              </a:solidFill>
            </a:endParaRPr>
          </a:p>
        </p:txBody>
      </p:sp>
      <p:pic>
        <p:nvPicPr>
          <p:cNvPr id="37" name="Picture 36" descr="ADITYAPUR INDUSTRIAL AREA.jpg"/>
          <p:cNvPicPr>
            <a:picLocks noChangeAspect="1"/>
          </p:cNvPicPr>
          <p:nvPr/>
        </p:nvPicPr>
        <p:blipFill>
          <a:blip r:embed="rId3"/>
          <a:srcRect l="73165" t="78980" r="2033" b="12261"/>
          <a:stretch>
            <a:fillRect/>
          </a:stretch>
        </p:blipFill>
        <p:spPr>
          <a:xfrm>
            <a:off x="4143368" y="4000504"/>
            <a:ext cx="1357322" cy="35719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4" name="Rectangle 33"/>
          <p:cNvSpPr/>
          <p:nvPr/>
        </p:nvSpPr>
        <p:spPr>
          <a:xfrm>
            <a:off x="8501086" y="5929330"/>
            <a:ext cx="214314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800" dirty="0" smtClean="0">
                <a:solidFill>
                  <a:schemeClr val="accent1"/>
                </a:solidFill>
              </a:rPr>
              <a:t>(Source: JNAC,UDHD-Jharkhand)</a:t>
            </a:r>
            <a:endParaRPr lang="en-IN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/>
          <p:nvPr/>
        </p:nvGrpSpPr>
        <p:grpSpPr>
          <a:xfrm>
            <a:off x="0" y="0"/>
            <a:ext cx="578644" cy="6858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53" name="TextBox 23"/>
          <p:cNvSpPr txBox="1"/>
          <p:nvPr/>
        </p:nvSpPr>
        <p:spPr>
          <a:xfrm>
            <a:off x="714380" y="285728"/>
            <a:ext cx="957262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DEMOGRAPHIC COMPOSITION OF STUDY AREA(JNAC)</a:t>
            </a:r>
            <a:endParaRPr lang="en-IN" sz="20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29582" y="6211669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8"/>
              </a:lnSpc>
              <a:spcBef>
                <a:spcPct val="0"/>
              </a:spcBef>
            </a:pPr>
            <a:r>
              <a:rPr lang="en-US" sz="900" b="1" dirty="0" smtClean="0">
                <a:solidFill>
                  <a:schemeClr val="bg1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rPr>
              <a:t>DISSERTATION &amp; PLANNING SEMINAR</a:t>
            </a: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714344" y="571480"/>
            <a:ext cx="9572656" cy="114320"/>
            <a:chOff x="0" y="0"/>
            <a:chExt cx="812800" cy="812800"/>
          </a:xfrm>
        </p:grpSpPr>
        <p:sp>
          <p:nvSpPr>
            <p:cNvPr id="45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46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grpSp>
        <p:nvGrpSpPr>
          <p:cNvPr id="4" name="Group 22"/>
          <p:cNvGrpSpPr/>
          <p:nvPr/>
        </p:nvGrpSpPr>
        <p:grpSpPr>
          <a:xfrm>
            <a:off x="0" y="6184945"/>
            <a:ext cx="10287036" cy="1070930"/>
            <a:chOff x="0" y="6184945"/>
            <a:chExt cx="10287036" cy="1070930"/>
          </a:xfrm>
        </p:grpSpPr>
        <p:grpSp>
          <p:nvGrpSpPr>
            <p:cNvPr id="5" name="Group 16"/>
            <p:cNvGrpSpPr/>
            <p:nvPr/>
          </p:nvGrpSpPr>
          <p:grpSpPr>
            <a:xfrm>
              <a:off x="7858144" y="6184945"/>
              <a:ext cx="2428856" cy="673055"/>
              <a:chOff x="0" y="-38100"/>
              <a:chExt cx="812800" cy="850900"/>
            </a:xfrm>
          </p:grpSpPr>
          <p:sp>
            <p:nvSpPr>
              <p:cNvPr id="39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7D72"/>
              </a:solidFill>
            </p:spPr>
          </p:sp>
          <p:sp>
            <p:nvSpPr>
              <p:cNvPr id="40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6" name="Group 12"/>
            <p:cNvGrpSpPr/>
            <p:nvPr/>
          </p:nvGrpSpPr>
          <p:grpSpPr>
            <a:xfrm>
              <a:off x="9786970" y="6415918"/>
              <a:ext cx="500030" cy="442106"/>
              <a:chOff x="0" y="-38100"/>
              <a:chExt cx="812800" cy="850900"/>
            </a:xfrm>
          </p:grpSpPr>
          <p:sp>
            <p:nvSpPr>
              <p:cNvPr id="36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8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7" name="Group 12"/>
            <p:cNvGrpSpPr/>
            <p:nvPr/>
          </p:nvGrpSpPr>
          <p:grpSpPr>
            <a:xfrm flipV="1">
              <a:off x="0" y="6286520"/>
              <a:ext cx="9795295" cy="220632"/>
              <a:chOff x="0" y="0"/>
              <a:chExt cx="812800" cy="2306314"/>
            </a:xfrm>
          </p:grpSpPr>
          <p:sp>
            <p:nvSpPr>
              <p:cNvPr id="34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5" name="TextBox 14"/>
              <p:cNvSpPr txBox="1"/>
              <p:nvPr/>
            </p:nvSpPr>
            <p:spPr>
              <a:xfrm>
                <a:off x="0" y="1455412"/>
                <a:ext cx="812800" cy="85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7858180" y="6215082"/>
              <a:ext cx="24288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8"/>
                </a:lnSpc>
                <a:spcBef>
                  <a:spcPct val="0"/>
                </a:spcBef>
              </a:pPr>
              <a:r>
                <a:rPr lang="en-US" sz="900" b="1" dirty="0" smtClean="0">
                  <a:solidFill>
                    <a:schemeClr val="bg1"/>
                  </a:solidFill>
                  <a:latin typeface="Times New Roman" pitchFamily="18" charset="0"/>
                  <a:ea typeface="Open Sans"/>
                  <a:cs typeface="Times New Roman" pitchFamily="18" charset="0"/>
                  <a:sym typeface="Open Sans"/>
                </a:rPr>
                <a:t>AR751:THESIS/DISSERTATION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dirty="0">
                <a:solidFill>
                  <a:srgbClr val="FF0000"/>
                </a:solidFill>
              </a:endParaRPr>
            </a:p>
          </p:txBody>
        </p:sp>
        <p:sp>
          <p:nvSpPr>
            <p:cNvPr id="32" name="Footer Placeholder 36"/>
            <p:cNvSpPr txBox="1">
              <a:spLocks/>
            </p:cNvSpPr>
            <p:nvPr/>
          </p:nvSpPr>
          <p:spPr>
            <a:xfrm>
              <a:off x="614386" y="6357958"/>
              <a:ext cx="7886700" cy="428604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/>
            <a:p>
              <a:pPr lvl="0"/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TOPIC: </a:t>
              </a:r>
              <a:r>
                <a:rPr lang="en-IN" sz="800" dirty="0" smtClean="0">
                  <a:solidFill>
                    <a:schemeClr val="bg2">
                      <a:lumMod val="1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Low-Carbon Water Utility &amp; Municipal Waste Management plan for JNAC, Jamshedpur 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58180" y="6491563"/>
              <a:ext cx="2428856" cy="764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RAM KUMAR , MUP/10002/23</a:t>
              </a:r>
            </a:p>
            <a:p>
              <a:r>
                <a:rPr lang="en-US" sz="900" dirty="0" smtClean="0">
                  <a:solidFill>
                    <a:schemeClr val="bg1"/>
                  </a:solidFill>
                </a:rPr>
                <a:t>SEM-IV , MUP 2023-25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9786970" y="6500834"/>
            <a:ext cx="5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30</a:t>
            </a:r>
            <a:endParaRPr lang="en-IN" dirty="0">
              <a:solidFill>
                <a:schemeClr val="bg1"/>
              </a:solidFill>
            </a:endParaRPr>
          </a:p>
        </p:txBody>
      </p:sp>
      <p:graphicFrame>
        <p:nvGraphicFramePr>
          <p:cNvPr id="37" name="Chart 36"/>
          <p:cNvGraphicFramePr/>
          <p:nvPr/>
        </p:nvGraphicFramePr>
        <p:xfrm>
          <a:off x="500030" y="428604"/>
          <a:ext cx="4857784" cy="3071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2" name="Chart 41"/>
          <p:cNvGraphicFramePr/>
          <p:nvPr/>
        </p:nvGraphicFramePr>
        <p:xfrm>
          <a:off x="5286376" y="428604"/>
          <a:ext cx="4857748" cy="3071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4" name="Chart 43"/>
          <p:cNvGraphicFramePr/>
          <p:nvPr/>
        </p:nvGraphicFramePr>
        <p:xfrm>
          <a:off x="0" y="3143248"/>
          <a:ext cx="5857917" cy="30060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7" name="Chart 46"/>
          <p:cNvGraphicFramePr/>
          <p:nvPr/>
        </p:nvGraphicFramePr>
        <p:xfrm>
          <a:off x="4857748" y="3143248"/>
          <a:ext cx="5857917" cy="30060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8" name="Rectangle 47"/>
          <p:cNvSpPr/>
          <p:nvPr/>
        </p:nvSpPr>
        <p:spPr>
          <a:xfrm>
            <a:off x="714344" y="714356"/>
            <a:ext cx="4572032" cy="2571768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Rectangle 48"/>
          <p:cNvSpPr/>
          <p:nvPr/>
        </p:nvSpPr>
        <p:spPr>
          <a:xfrm>
            <a:off x="5500690" y="714356"/>
            <a:ext cx="4571996" cy="2571768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 49"/>
          <p:cNvSpPr/>
          <p:nvPr/>
        </p:nvSpPr>
        <p:spPr>
          <a:xfrm>
            <a:off x="714344" y="3357562"/>
            <a:ext cx="4572032" cy="2571768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ectangle 50"/>
          <p:cNvSpPr/>
          <p:nvPr/>
        </p:nvSpPr>
        <p:spPr>
          <a:xfrm>
            <a:off x="5500690" y="3357562"/>
            <a:ext cx="4571996" cy="2571768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/>
          <p:nvPr/>
        </p:nvGrpSpPr>
        <p:grpSpPr>
          <a:xfrm>
            <a:off x="0" y="0"/>
            <a:ext cx="578644" cy="6858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53" name="TextBox 23"/>
          <p:cNvSpPr txBox="1"/>
          <p:nvPr/>
        </p:nvSpPr>
        <p:spPr>
          <a:xfrm>
            <a:off x="714380" y="285728"/>
            <a:ext cx="957262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POPULATION PROJECTION OF STUDY AREA(JNAC)</a:t>
            </a:r>
            <a:endParaRPr lang="en-IN" sz="20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29582" y="6211669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8"/>
              </a:lnSpc>
              <a:spcBef>
                <a:spcPct val="0"/>
              </a:spcBef>
            </a:pPr>
            <a:r>
              <a:rPr lang="en-US" sz="900" b="1" dirty="0" smtClean="0">
                <a:solidFill>
                  <a:schemeClr val="bg1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rPr>
              <a:t>DISSERTATION &amp; PLANNING SEMINAR</a:t>
            </a: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714344" y="571480"/>
            <a:ext cx="9572656" cy="114320"/>
            <a:chOff x="0" y="0"/>
            <a:chExt cx="812800" cy="812800"/>
          </a:xfrm>
        </p:grpSpPr>
        <p:sp>
          <p:nvSpPr>
            <p:cNvPr id="45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46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grpSp>
        <p:nvGrpSpPr>
          <p:cNvPr id="4" name="Group 22"/>
          <p:cNvGrpSpPr/>
          <p:nvPr/>
        </p:nvGrpSpPr>
        <p:grpSpPr>
          <a:xfrm>
            <a:off x="0" y="6184945"/>
            <a:ext cx="10287036" cy="1070930"/>
            <a:chOff x="0" y="6184945"/>
            <a:chExt cx="10287036" cy="1070930"/>
          </a:xfrm>
        </p:grpSpPr>
        <p:grpSp>
          <p:nvGrpSpPr>
            <p:cNvPr id="5" name="Group 16"/>
            <p:cNvGrpSpPr/>
            <p:nvPr/>
          </p:nvGrpSpPr>
          <p:grpSpPr>
            <a:xfrm>
              <a:off x="7858144" y="6184945"/>
              <a:ext cx="2428856" cy="673055"/>
              <a:chOff x="0" y="-38100"/>
              <a:chExt cx="812800" cy="850900"/>
            </a:xfrm>
          </p:grpSpPr>
          <p:sp>
            <p:nvSpPr>
              <p:cNvPr id="39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7D72"/>
              </a:solidFill>
            </p:spPr>
          </p:sp>
          <p:sp>
            <p:nvSpPr>
              <p:cNvPr id="40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6" name="Group 12"/>
            <p:cNvGrpSpPr/>
            <p:nvPr/>
          </p:nvGrpSpPr>
          <p:grpSpPr>
            <a:xfrm>
              <a:off x="9786970" y="6415918"/>
              <a:ext cx="500030" cy="442106"/>
              <a:chOff x="0" y="-38100"/>
              <a:chExt cx="812800" cy="850900"/>
            </a:xfrm>
          </p:grpSpPr>
          <p:sp>
            <p:nvSpPr>
              <p:cNvPr id="36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8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7" name="Group 12"/>
            <p:cNvGrpSpPr/>
            <p:nvPr/>
          </p:nvGrpSpPr>
          <p:grpSpPr>
            <a:xfrm flipV="1">
              <a:off x="0" y="6286520"/>
              <a:ext cx="9795295" cy="220632"/>
              <a:chOff x="0" y="0"/>
              <a:chExt cx="812800" cy="2306314"/>
            </a:xfrm>
          </p:grpSpPr>
          <p:sp>
            <p:nvSpPr>
              <p:cNvPr id="34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5" name="TextBox 14"/>
              <p:cNvSpPr txBox="1"/>
              <p:nvPr/>
            </p:nvSpPr>
            <p:spPr>
              <a:xfrm>
                <a:off x="0" y="1455412"/>
                <a:ext cx="812800" cy="85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7858180" y="6215082"/>
              <a:ext cx="24288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8"/>
                </a:lnSpc>
                <a:spcBef>
                  <a:spcPct val="0"/>
                </a:spcBef>
              </a:pPr>
              <a:r>
                <a:rPr lang="en-US" sz="900" b="1" dirty="0" smtClean="0">
                  <a:solidFill>
                    <a:schemeClr val="bg1"/>
                  </a:solidFill>
                  <a:latin typeface="Times New Roman" pitchFamily="18" charset="0"/>
                  <a:ea typeface="Open Sans"/>
                  <a:cs typeface="Times New Roman" pitchFamily="18" charset="0"/>
                  <a:sym typeface="Open Sans"/>
                </a:rPr>
                <a:t>AR751:THESIS/DISSERTATION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dirty="0">
                <a:solidFill>
                  <a:srgbClr val="FF0000"/>
                </a:solidFill>
              </a:endParaRPr>
            </a:p>
          </p:txBody>
        </p:sp>
        <p:sp>
          <p:nvSpPr>
            <p:cNvPr id="32" name="Footer Placeholder 36"/>
            <p:cNvSpPr txBox="1">
              <a:spLocks/>
            </p:cNvSpPr>
            <p:nvPr/>
          </p:nvSpPr>
          <p:spPr>
            <a:xfrm>
              <a:off x="614386" y="6357958"/>
              <a:ext cx="7886700" cy="428604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/>
            <a:p>
              <a:pPr lvl="0"/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TOPIC: </a:t>
              </a:r>
              <a:r>
                <a:rPr lang="en-IN" sz="800" dirty="0" smtClean="0">
                  <a:solidFill>
                    <a:schemeClr val="bg2">
                      <a:lumMod val="1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Low-Carbon Water Utility &amp; Municipal Waste Management plan for JNAC, Jamshedpur 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58180" y="6491563"/>
              <a:ext cx="2428856" cy="764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RAM KUMAR , MUP/10002/23</a:t>
              </a:r>
            </a:p>
            <a:p>
              <a:r>
                <a:rPr lang="en-US" sz="900" dirty="0" smtClean="0">
                  <a:solidFill>
                    <a:schemeClr val="bg1"/>
                  </a:solidFill>
                </a:rPr>
                <a:t>SEM-IV , MUP 2023-25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9786970" y="6500834"/>
            <a:ext cx="5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31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232" name="Picture 231" descr="JNG MAP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6" y="732256"/>
            <a:ext cx="4604043" cy="3125372"/>
          </a:xfrm>
          <a:prstGeom prst="rect">
            <a:avLst/>
          </a:prstGeom>
        </p:spPr>
      </p:pic>
      <p:graphicFrame>
        <p:nvGraphicFramePr>
          <p:cNvPr id="233" name="Table 232"/>
          <p:cNvGraphicFramePr>
            <a:graphicFrameLocks noGrp="1"/>
          </p:cNvGraphicFramePr>
          <p:nvPr/>
        </p:nvGraphicFramePr>
        <p:xfrm>
          <a:off x="4571996" y="714359"/>
          <a:ext cx="5715004" cy="2070004"/>
        </p:xfrm>
        <a:graphic>
          <a:graphicData uri="http://schemas.openxmlformats.org/drawingml/2006/table">
            <a:tbl>
              <a:tblPr/>
              <a:tblGrid>
                <a:gridCol w="827177"/>
                <a:gridCol w="1673153"/>
                <a:gridCol w="1640706"/>
                <a:gridCol w="1573968"/>
              </a:tblGrid>
              <a:tr h="214311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POPULATION </a:t>
                      </a:r>
                      <a:r>
                        <a:rPr lang="en-IN" sz="1000" b="1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PROJECTION FOR JNAC(2001 TO 2051)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26653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YEAR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1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ARITHMETIC GROWTH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1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GEOMETRIC GROWTH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1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LOGISTIC GROWTH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0103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2001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6,12,534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6,12,534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6,12,534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0103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2011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6,77,350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6,77,350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6,77,350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0103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2021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7,42,166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7,49,024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7,06,955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0103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2031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8,06,982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8,28,283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7,36,032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0103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2041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8,71,798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9,15,929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7,64,450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0103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2051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9,36,614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10,12,849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7,92,093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8292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6,481 per year (constant increase)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1.02% per year (compounded)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1.02% per year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5" name="Table 234"/>
          <p:cNvGraphicFramePr>
            <a:graphicFrameLocks noGrp="1"/>
          </p:cNvGraphicFramePr>
          <p:nvPr/>
        </p:nvGraphicFramePr>
        <p:xfrm>
          <a:off x="4571995" y="2928934"/>
          <a:ext cx="5715005" cy="1736254"/>
        </p:xfrm>
        <a:graphic>
          <a:graphicData uri="http://schemas.openxmlformats.org/drawingml/2006/table">
            <a:tbl>
              <a:tblPr/>
              <a:tblGrid>
                <a:gridCol w="795765"/>
                <a:gridCol w="1663873"/>
                <a:gridCol w="1681398"/>
                <a:gridCol w="1573969"/>
              </a:tblGrid>
              <a:tr h="214314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POPULATION PROJECTIONS OF BASTI</a:t>
                      </a:r>
                      <a:r>
                        <a:rPr lang="en-IN" sz="1000" b="1" i="0" u="none" strike="noStrike" baseline="0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 AREA</a:t>
                      </a:r>
                      <a:r>
                        <a:rPr lang="en-IN" sz="1000" b="1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(17 </a:t>
                      </a:r>
                      <a:r>
                        <a:rPr lang="en-IN" sz="1000" b="1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slum areas)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21742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YEAR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ARITHMETIC GROWTH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GEOMETRIC GROWTH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LOGISTIC GROWTH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1742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59,314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59,314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59,314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1742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61,137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61,137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60,194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1742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62,960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63,016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61,073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1742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64,784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64,954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61,951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1742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2041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66,607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66,950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62,827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1742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2051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68,430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69,008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63,701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6" name="Table 245"/>
          <p:cNvGraphicFramePr>
            <a:graphicFrameLocks noGrp="1"/>
          </p:cNvGraphicFramePr>
          <p:nvPr/>
        </p:nvGraphicFramePr>
        <p:xfrm>
          <a:off x="0" y="4905185"/>
          <a:ext cx="4571995" cy="14527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399"/>
                <a:gridCol w="914399"/>
                <a:gridCol w="914399"/>
                <a:gridCol w="914399"/>
                <a:gridCol w="914399"/>
              </a:tblGrid>
              <a:tr h="597425">
                <a:tc>
                  <a:txBody>
                    <a:bodyPr/>
                    <a:lstStyle/>
                    <a:p>
                      <a:pPr marL="0" marR="0" indent="0" algn="l" defTabSz="5486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000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YEAR</a:t>
                      </a:r>
                    </a:p>
                    <a:p>
                      <a:endParaRPr lang="en-IN" sz="1000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5486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000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JNAC(Pop.)</a:t>
                      </a:r>
                    </a:p>
                    <a:p>
                      <a:endParaRPr lang="en-IN" sz="1000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5486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000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TATA COMMAND AREA(Pop.)</a:t>
                      </a:r>
                    </a:p>
                    <a:p>
                      <a:endParaRPr lang="en-IN" sz="1000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5486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000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SUB-LEASED AREA(Pop.)</a:t>
                      </a:r>
                    </a:p>
                    <a:p>
                      <a:endParaRPr lang="en-IN" sz="1000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5486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000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Open Sans" charset="0"/>
                          <a:ea typeface="Open Sans" charset="0"/>
                          <a:cs typeface="Open Sans" charset="0"/>
                        </a:rPr>
                        <a:t>BASTIS</a:t>
                      </a:r>
                    </a:p>
                    <a:p>
                      <a:r>
                        <a:rPr lang="en-IN" sz="10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(Pop.)</a:t>
                      </a:r>
                      <a:endParaRPr lang="en-IN" sz="10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25013">
                <a:tc>
                  <a:txBody>
                    <a:bodyPr/>
                    <a:lstStyle/>
                    <a:p>
                      <a:r>
                        <a:rPr lang="en-IN" b="1" dirty="0" smtClean="0"/>
                        <a:t>2019</a:t>
                      </a:r>
                      <a:endParaRPr lang="en-IN" b="1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701072</a:t>
                      </a:r>
                      <a:endParaRPr lang="en-IN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110000</a:t>
                      </a:r>
                      <a:endParaRPr lang="en-IN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598112</a:t>
                      </a:r>
                      <a:endParaRPr lang="en-IN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62960</a:t>
                      </a:r>
                      <a:endParaRPr lang="en-IN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86637">
                <a:tc>
                  <a:txBody>
                    <a:bodyPr/>
                    <a:lstStyle/>
                    <a:p>
                      <a:r>
                        <a:rPr lang="en-IN" b="1" dirty="0" smtClean="0"/>
                        <a:t>2030</a:t>
                      </a:r>
                      <a:endParaRPr lang="en-IN" b="1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806982</a:t>
                      </a:r>
                      <a:endParaRPr lang="en-IN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120000</a:t>
                      </a:r>
                      <a:endParaRPr lang="en-IN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625031</a:t>
                      </a:r>
                      <a:endParaRPr lang="en-IN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5486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61951</a:t>
                      </a:r>
                    </a:p>
                    <a:p>
                      <a:endParaRPr lang="en-IN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47" name="Rectangle 246"/>
          <p:cNvSpPr/>
          <p:nvPr/>
        </p:nvSpPr>
        <p:spPr>
          <a:xfrm>
            <a:off x="1214410" y="4502478"/>
            <a:ext cx="385644" cy="36933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IN" sz="1800" b="1" dirty="0" smtClean="0">
                <a:solidFill>
                  <a:schemeClr val="accent6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A</a:t>
            </a:r>
          </a:p>
        </p:txBody>
      </p:sp>
      <p:sp>
        <p:nvSpPr>
          <p:cNvPr id="248" name="Rectangle 247"/>
          <p:cNvSpPr/>
          <p:nvPr/>
        </p:nvSpPr>
        <p:spPr>
          <a:xfrm>
            <a:off x="2071666" y="4502478"/>
            <a:ext cx="385644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IN" sz="1800" b="1" dirty="0" smtClean="0">
                <a:solidFill>
                  <a:schemeClr val="accent6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B</a:t>
            </a:r>
          </a:p>
        </p:txBody>
      </p:sp>
      <p:sp>
        <p:nvSpPr>
          <p:cNvPr id="249" name="Rectangle 248"/>
          <p:cNvSpPr/>
          <p:nvPr/>
        </p:nvSpPr>
        <p:spPr>
          <a:xfrm>
            <a:off x="3000360" y="4502478"/>
            <a:ext cx="385644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IN" sz="1800" b="1" dirty="0" smtClean="0">
                <a:solidFill>
                  <a:schemeClr val="accent6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C</a:t>
            </a:r>
          </a:p>
        </p:txBody>
      </p:sp>
      <p:sp>
        <p:nvSpPr>
          <p:cNvPr id="250" name="Rectangle 249"/>
          <p:cNvSpPr/>
          <p:nvPr/>
        </p:nvSpPr>
        <p:spPr>
          <a:xfrm>
            <a:off x="3929054" y="4502478"/>
            <a:ext cx="385644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IN" sz="1800" b="1" dirty="0" smtClean="0">
                <a:solidFill>
                  <a:schemeClr val="accent6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</a:t>
            </a:r>
          </a:p>
        </p:txBody>
      </p:sp>
      <p:sp>
        <p:nvSpPr>
          <p:cNvPr id="251" name="Rectangle 250"/>
          <p:cNvSpPr/>
          <p:nvPr/>
        </p:nvSpPr>
        <p:spPr>
          <a:xfrm>
            <a:off x="4571996" y="4929198"/>
            <a:ext cx="5715004" cy="615553"/>
          </a:xfrm>
          <a:prstGeom prst="rect">
            <a:avLst/>
          </a:prstGeom>
          <a:solidFill>
            <a:schemeClr val="bg2"/>
          </a:solidFill>
          <a:ln w="28575">
            <a:solidFill>
              <a:schemeClr val="bg2">
                <a:lumMod val="1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IN" sz="1200" b="1" dirty="0" smtClean="0">
                <a:solidFill>
                  <a:schemeClr val="accent6">
                    <a:lumMod val="50000"/>
                  </a:schemeClr>
                </a:solidFill>
              </a:rPr>
              <a:t>LOGISTIC GROWTH  HAS BEEN TAKEN FOR PROJECTED POPULATION FOR 2019 &amp;2030.</a:t>
            </a:r>
          </a:p>
          <a:p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</a:rPr>
              <a:t>REASON: U</a:t>
            </a:r>
            <a:r>
              <a:rPr lang="en-IN" b="1" dirty="0" smtClean="0"/>
              <a:t>rban constraints (land, jobs, housing) are slowing growth</a:t>
            </a:r>
            <a:r>
              <a:rPr lang="en-IN" dirty="0" smtClean="0"/>
              <a:t>, the </a:t>
            </a:r>
            <a:r>
              <a:rPr lang="en-IN" b="1" dirty="0" smtClean="0"/>
              <a:t>Logistic estimate (701,072)</a:t>
            </a:r>
            <a:r>
              <a:rPr lang="en-IN" dirty="0" smtClean="0"/>
              <a:t> is more realistic.</a:t>
            </a:r>
            <a:endParaRPr lang="en-IN" dirty="0"/>
          </a:p>
        </p:txBody>
      </p:sp>
      <p:sp>
        <p:nvSpPr>
          <p:cNvPr id="252" name="Rectangle 251"/>
          <p:cNvSpPr/>
          <p:nvPr/>
        </p:nvSpPr>
        <p:spPr>
          <a:xfrm>
            <a:off x="1214410" y="4000504"/>
            <a:ext cx="3071834" cy="36933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IN" sz="1800" b="1" dirty="0" smtClean="0">
                <a:solidFill>
                  <a:schemeClr val="accent6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A</a:t>
            </a:r>
            <a:r>
              <a:rPr lang="en-IN" sz="1200" b="1" dirty="0" smtClean="0">
                <a:solidFill>
                  <a:schemeClr val="accent6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(POPULATION) </a:t>
            </a:r>
            <a:r>
              <a:rPr lang="en-IN" sz="1800" b="1" dirty="0" smtClean="0">
                <a:solidFill>
                  <a:schemeClr val="accent6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= B+C+D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0" y="0"/>
            <a:ext cx="578644" cy="6858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grpSp>
        <p:nvGrpSpPr>
          <p:cNvPr id="3" name="Group 16"/>
          <p:cNvGrpSpPr/>
          <p:nvPr/>
        </p:nvGrpSpPr>
        <p:grpSpPr>
          <a:xfrm>
            <a:off x="0" y="5143500"/>
            <a:ext cx="10287000" cy="1714500"/>
            <a:chOff x="0" y="0"/>
            <a:chExt cx="2895466" cy="4071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895466" cy="407175"/>
            </a:xfrm>
            <a:custGeom>
              <a:avLst/>
              <a:gdLst/>
              <a:ahLst/>
              <a:cxnLst/>
              <a:rect l="l" t="t" r="r" b="b"/>
              <a:pathLst>
                <a:path w="2895466" h="407175">
                  <a:moveTo>
                    <a:pt x="0" y="0"/>
                  </a:moveTo>
                  <a:lnTo>
                    <a:pt x="2895466" y="0"/>
                  </a:lnTo>
                  <a:lnTo>
                    <a:pt x="2895466" y="407175"/>
                  </a:lnTo>
                  <a:lnTo>
                    <a:pt x="0" y="407175"/>
                  </a:lnTo>
                  <a:close/>
                </a:path>
              </a:pathLst>
            </a:custGeom>
            <a:solidFill>
              <a:srgbClr val="827D72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895466" cy="445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0" y="2408399"/>
            <a:ext cx="10287000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3600" dirty="0" smtClean="0">
                <a:solidFill>
                  <a:srgbClr val="B4AD9D"/>
                </a:solidFill>
                <a:latin typeface="Inter Bold"/>
                <a:ea typeface="Inter Bold"/>
                <a:cs typeface="Inter Bold"/>
                <a:sym typeface="Inter Bold"/>
              </a:rPr>
              <a:t>ANALYSIS: WATER CYCLE</a:t>
            </a:r>
            <a:endParaRPr lang="en-US" sz="3600" dirty="0">
              <a:solidFill>
                <a:srgbClr val="B4AD9D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pSp>
        <p:nvGrpSpPr>
          <p:cNvPr id="4" name="Group 10"/>
          <p:cNvGrpSpPr/>
          <p:nvPr/>
        </p:nvGrpSpPr>
        <p:grpSpPr>
          <a:xfrm>
            <a:off x="0" y="6184945"/>
            <a:ext cx="10287036" cy="1101707"/>
            <a:chOff x="0" y="6184945"/>
            <a:chExt cx="10287036" cy="1101707"/>
          </a:xfrm>
        </p:grpSpPr>
        <p:grpSp>
          <p:nvGrpSpPr>
            <p:cNvPr id="5" name="Group 16"/>
            <p:cNvGrpSpPr/>
            <p:nvPr/>
          </p:nvGrpSpPr>
          <p:grpSpPr>
            <a:xfrm>
              <a:off x="7858144" y="6184945"/>
              <a:ext cx="2428856" cy="673055"/>
              <a:chOff x="0" y="-38100"/>
              <a:chExt cx="812800" cy="850900"/>
            </a:xfrm>
          </p:grpSpPr>
          <p:sp>
            <p:nvSpPr>
              <p:cNvPr id="25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7D72"/>
              </a:solidFill>
            </p:spPr>
          </p:sp>
          <p:sp>
            <p:nvSpPr>
              <p:cNvPr id="26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6" name="Group 12"/>
            <p:cNvGrpSpPr/>
            <p:nvPr/>
          </p:nvGrpSpPr>
          <p:grpSpPr>
            <a:xfrm>
              <a:off x="9786970" y="6415918"/>
              <a:ext cx="500030" cy="442106"/>
              <a:chOff x="0" y="-38100"/>
              <a:chExt cx="812800" cy="850900"/>
            </a:xfrm>
          </p:grpSpPr>
          <p:sp>
            <p:nvSpPr>
              <p:cNvPr id="2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24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7" name="Group 12"/>
            <p:cNvGrpSpPr/>
            <p:nvPr/>
          </p:nvGrpSpPr>
          <p:grpSpPr>
            <a:xfrm flipV="1">
              <a:off x="0" y="6286520"/>
              <a:ext cx="9795295" cy="220632"/>
              <a:chOff x="0" y="0"/>
              <a:chExt cx="812800" cy="2306314"/>
            </a:xfrm>
          </p:grpSpPr>
          <p:sp>
            <p:nvSpPr>
              <p:cNvPr id="21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22" name="TextBox 14"/>
              <p:cNvSpPr txBox="1"/>
              <p:nvPr/>
            </p:nvSpPr>
            <p:spPr>
              <a:xfrm>
                <a:off x="0" y="1455412"/>
                <a:ext cx="812800" cy="85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7858180" y="6215082"/>
              <a:ext cx="242885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8"/>
                </a:lnSpc>
                <a:spcBef>
                  <a:spcPct val="0"/>
                </a:spcBef>
              </a:pPr>
              <a:r>
                <a:rPr lang="en-US" sz="900" b="1" dirty="0" smtClean="0">
                  <a:solidFill>
                    <a:schemeClr val="bg1"/>
                  </a:solidFill>
                  <a:latin typeface="Times New Roman" pitchFamily="18" charset="0"/>
                  <a:ea typeface="Open Sans"/>
                  <a:cs typeface="Times New Roman" pitchFamily="18" charset="0"/>
                  <a:sym typeface="Open Sans"/>
                </a:rPr>
                <a:t>AR751:THESIS/DISSERTATION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858180" y="6491563"/>
              <a:ext cx="2428856" cy="795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RAM KUMAR , MUP/10002/23</a:t>
              </a:r>
            </a:p>
            <a:p>
              <a:r>
                <a:rPr lang="en-US" sz="900" dirty="0" smtClean="0">
                  <a:solidFill>
                    <a:schemeClr val="bg1"/>
                  </a:solidFill>
                </a:rPr>
                <a:t>SEM-IV , MUP 2023-25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dirty="0">
                <a:solidFill>
                  <a:srgbClr val="FF0000"/>
                </a:solidFill>
              </a:endParaRPr>
            </a:p>
          </p:txBody>
        </p:sp>
      </p:grpSp>
      <p:sp>
        <p:nvSpPr>
          <p:cNvPr id="29" name="Footer Placeholder 36"/>
          <p:cNvSpPr txBox="1">
            <a:spLocks/>
          </p:cNvSpPr>
          <p:nvPr/>
        </p:nvSpPr>
        <p:spPr>
          <a:xfrm>
            <a:off x="614386" y="6357958"/>
            <a:ext cx="7886700" cy="428604"/>
          </a:xfrm>
          <a:prstGeom prst="rect">
            <a:avLst/>
          </a:prstGeom>
          <a:ln>
            <a:noFill/>
          </a:ln>
        </p:spPr>
        <p:txBody>
          <a:bodyPr vert="horz" lIns="54864" tIns="27432" rIns="54864" bIns="27432" rtlCol="0" anchor="ctr"/>
          <a:lstStyle/>
          <a:p>
            <a:pPr lvl="0"/>
            <a:r>
              <a:rPr lang="en-IN" sz="800" b="1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TOPIC: </a:t>
            </a:r>
            <a:r>
              <a:rPr lang="en-IN" sz="8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Low-Carbon Water Utility &amp; Municipal Waste Management plan for JNAC, Jamshedpur 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/>
          <p:nvPr/>
        </p:nvGrpSpPr>
        <p:grpSpPr>
          <a:xfrm>
            <a:off x="0" y="0"/>
            <a:ext cx="578644" cy="6858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53" name="TextBox 23"/>
          <p:cNvSpPr txBox="1"/>
          <p:nvPr/>
        </p:nvSpPr>
        <p:spPr>
          <a:xfrm>
            <a:off x="714380" y="285728"/>
            <a:ext cx="964409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ANALYSIS WORKFLOW: BASELINE CARBON FOOTPRINT ASSESSMENT</a:t>
            </a:r>
            <a:endParaRPr lang="en-IN" sz="20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29582" y="6211669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8"/>
              </a:lnSpc>
              <a:spcBef>
                <a:spcPct val="0"/>
              </a:spcBef>
            </a:pPr>
            <a:r>
              <a:rPr lang="en-US" sz="900" b="1" dirty="0" smtClean="0">
                <a:solidFill>
                  <a:schemeClr val="bg1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rPr>
              <a:t>DISSERTATION &amp; PLANNING SEMINAR</a:t>
            </a: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714344" y="571480"/>
            <a:ext cx="9572656" cy="114320"/>
            <a:chOff x="0" y="0"/>
            <a:chExt cx="812800" cy="812800"/>
          </a:xfrm>
        </p:grpSpPr>
        <p:sp>
          <p:nvSpPr>
            <p:cNvPr id="45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46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grpSp>
        <p:nvGrpSpPr>
          <p:cNvPr id="4" name="Group 98"/>
          <p:cNvGrpSpPr/>
          <p:nvPr/>
        </p:nvGrpSpPr>
        <p:grpSpPr>
          <a:xfrm>
            <a:off x="0" y="6184945"/>
            <a:ext cx="10287036" cy="1070930"/>
            <a:chOff x="0" y="6184945"/>
            <a:chExt cx="10287036" cy="1070930"/>
          </a:xfrm>
        </p:grpSpPr>
        <p:grpSp>
          <p:nvGrpSpPr>
            <p:cNvPr id="5" name="Group 16"/>
            <p:cNvGrpSpPr/>
            <p:nvPr/>
          </p:nvGrpSpPr>
          <p:grpSpPr>
            <a:xfrm>
              <a:off x="7858144" y="6184945"/>
              <a:ext cx="2428856" cy="673055"/>
              <a:chOff x="0" y="-38100"/>
              <a:chExt cx="812800" cy="850900"/>
            </a:xfrm>
          </p:grpSpPr>
          <p:sp>
            <p:nvSpPr>
              <p:cNvPr id="111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7D72"/>
              </a:solidFill>
            </p:spPr>
          </p:sp>
          <p:sp>
            <p:nvSpPr>
              <p:cNvPr id="112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6" name="Group 12"/>
            <p:cNvGrpSpPr/>
            <p:nvPr/>
          </p:nvGrpSpPr>
          <p:grpSpPr>
            <a:xfrm>
              <a:off x="9786970" y="6415918"/>
              <a:ext cx="500030" cy="442106"/>
              <a:chOff x="0" y="-38100"/>
              <a:chExt cx="812800" cy="850900"/>
            </a:xfrm>
          </p:grpSpPr>
          <p:sp>
            <p:nvSpPr>
              <p:cNvPr id="109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110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7" name="Group 12"/>
            <p:cNvGrpSpPr/>
            <p:nvPr/>
          </p:nvGrpSpPr>
          <p:grpSpPr>
            <a:xfrm flipV="1">
              <a:off x="0" y="6286520"/>
              <a:ext cx="9795295" cy="220632"/>
              <a:chOff x="0" y="0"/>
              <a:chExt cx="812800" cy="2306314"/>
            </a:xfrm>
          </p:grpSpPr>
          <p:sp>
            <p:nvSpPr>
              <p:cNvPr id="107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108" name="TextBox 14"/>
              <p:cNvSpPr txBox="1"/>
              <p:nvPr/>
            </p:nvSpPr>
            <p:spPr>
              <a:xfrm>
                <a:off x="0" y="1455412"/>
                <a:ext cx="812800" cy="85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sp>
          <p:nvSpPr>
            <p:cNvPr id="104" name="TextBox 103"/>
            <p:cNvSpPr txBox="1"/>
            <p:nvPr/>
          </p:nvSpPr>
          <p:spPr>
            <a:xfrm>
              <a:off x="7858180" y="6215082"/>
              <a:ext cx="242885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8"/>
                </a:lnSpc>
                <a:spcBef>
                  <a:spcPct val="0"/>
                </a:spcBef>
              </a:pPr>
              <a:r>
                <a:rPr lang="en-US" sz="900" b="1" dirty="0" smtClean="0">
                  <a:solidFill>
                    <a:schemeClr val="bg1"/>
                  </a:solidFill>
                  <a:latin typeface="Times New Roman" pitchFamily="18" charset="0"/>
                  <a:ea typeface="Open Sans"/>
                  <a:cs typeface="Times New Roman" pitchFamily="18" charset="0"/>
                  <a:sym typeface="Open Sans"/>
                </a:rPr>
                <a:t>AR751:THESIS/DISSERTATION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  <p:sp>
          <p:nvSpPr>
            <p:cNvPr id="105" name="Footer Placeholder 36"/>
            <p:cNvSpPr txBox="1">
              <a:spLocks/>
            </p:cNvSpPr>
            <p:nvPr/>
          </p:nvSpPr>
          <p:spPr>
            <a:xfrm>
              <a:off x="685824" y="6357958"/>
              <a:ext cx="7886700" cy="428604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/>
            <a:p>
              <a:pPr lvl="0"/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TOPIC: </a:t>
              </a:r>
              <a:r>
                <a:rPr lang="en-IN" sz="800" dirty="0" smtClean="0">
                  <a:solidFill>
                    <a:schemeClr val="bg2">
                      <a:lumMod val="1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Low-Carbon Water Utility &amp; Municipal Waste Management plan for JNAC, Jamshedpur 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7858180" y="6491563"/>
              <a:ext cx="2428856" cy="764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RAM KUMAR , MUP/10002/23</a:t>
              </a:r>
            </a:p>
            <a:p>
              <a:r>
                <a:rPr lang="en-US" sz="900" dirty="0" smtClean="0">
                  <a:solidFill>
                    <a:schemeClr val="bg1"/>
                  </a:solidFill>
                </a:rPr>
                <a:t>SEM-IV , MUP 2023-25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8" name="TextBox 127"/>
          <p:cNvSpPr txBox="1"/>
          <p:nvPr/>
        </p:nvSpPr>
        <p:spPr>
          <a:xfrm>
            <a:off x="9786970" y="6500834"/>
            <a:ext cx="5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33</a:t>
            </a:r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163" name="Group 162"/>
          <p:cNvGrpSpPr/>
          <p:nvPr/>
        </p:nvGrpSpPr>
        <p:grpSpPr>
          <a:xfrm>
            <a:off x="642906" y="714356"/>
            <a:ext cx="9358378" cy="5572164"/>
            <a:chOff x="857220" y="642918"/>
            <a:chExt cx="9358378" cy="5572164"/>
          </a:xfrm>
        </p:grpSpPr>
        <p:sp>
          <p:nvSpPr>
            <p:cNvPr id="166" name="Rounded Rectangle 165"/>
            <p:cNvSpPr/>
            <p:nvPr/>
          </p:nvSpPr>
          <p:spPr>
            <a:xfrm>
              <a:off x="7929582" y="1214422"/>
              <a:ext cx="2286015" cy="35719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7929582" y="1714488"/>
              <a:ext cx="2286015" cy="35719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0" name="Rounded Rectangle 169"/>
            <p:cNvSpPr/>
            <p:nvPr/>
          </p:nvSpPr>
          <p:spPr>
            <a:xfrm>
              <a:off x="928656" y="3646218"/>
              <a:ext cx="2000266" cy="71147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928656" y="3714752"/>
              <a:ext cx="2000266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DATA ANALYSIS</a:t>
              </a:r>
            </a:p>
            <a:p>
              <a:pPr algn="ctr"/>
              <a:r>
                <a:rPr lang="en-IN" sz="800" dirty="0" smtClean="0"/>
                <a:t>(USING </a:t>
              </a:r>
              <a:r>
                <a:rPr lang="en-IN" sz="800" dirty="0" err="1" smtClean="0"/>
                <a:t>OpenLCA</a:t>
              </a:r>
              <a:r>
                <a:rPr lang="en-IN" sz="800" dirty="0" smtClean="0"/>
                <a:t> 3.0 software and </a:t>
              </a:r>
              <a:r>
                <a:rPr lang="en-IN" sz="800" dirty="0" err="1" smtClean="0"/>
                <a:t>Ecoinvent</a:t>
              </a:r>
              <a:r>
                <a:rPr lang="en-IN" sz="800" dirty="0" smtClean="0"/>
                <a:t> 3.11  Database)</a:t>
              </a:r>
              <a:endParaRPr lang="en-IN" sz="800" dirty="0"/>
            </a:p>
          </p:txBody>
        </p:sp>
        <p:sp>
          <p:nvSpPr>
            <p:cNvPr id="180" name="Rounded Rectangle 179"/>
            <p:cNvSpPr/>
            <p:nvPr/>
          </p:nvSpPr>
          <p:spPr>
            <a:xfrm>
              <a:off x="3571864" y="4449542"/>
              <a:ext cx="2357453" cy="489861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3500426" y="4483244"/>
              <a:ext cx="2428892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 smtClean="0"/>
                <a:t>SBT </a:t>
              </a:r>
              <a:r>
                <a:rPr lang="en-IN" sz="800" dirty="0" smtClean="0"/>
                <a:t>BASED</a:t>
              </a:r>
              <a:r>
                <a:rPr lang="en-IN" dirty="0" smtClean="0"/>
                <a:t> TARGET SETTING </a:t>
              </a:r>
            </a:p>
            <a:p>
              <a:pPr algn="ctr"/>
              <a:r>
                <a:rPr lang="en-IN" sz="800" dirty="0" smtClean="0"/>
                <a:t>(SHORT TERM &amp; LONG TERM TARGET)</a:t>
              </a:r>
              <a:endParaRPr lang="en-IN" sz="800" dirty="0"/>
            </a:p>
          </p:txBody>
        </p:sp>
        <p:sp>
          <p:nvSpPr>
            <p:cNvPr id="182" name="Rounded Rectangle 181"/>
            <p:cNvSpPr/>
            <p:nvPr/>
          </p:nvSpPr>
          <p:spPr>
            <a:xfrm>
              <a:off x="3571862" y="5725221"/>
              <a:ext cx="2286017" cy="489861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3571862" y="5725221"/>
              <a:ext cx="2286017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 smtClean="0"/>
                <a:t>SCENARIO GENERATION &amp; ANALYSIS</a:t>
              </a:r>
            </a:p>
            <a:p>
              <a:pPr algn="ctr"/>
              <a:r>
                <a:rPr lang="en-IN" sz="800" dirty="0" smtClean="0"/>
                <a:t>USING </a:t>
              </a:r>
              <a:r>
                <a:rPr lang="en-IN" sz="800" dirty="0" err="1" smtClean="0"/>
                <a:t>OpenLCA</a:t>
              </a:r>
              <a:endParaRPr lang="en-IN" sz="800" dirty="0"/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928658" y="642918"/>
              <a:ext cx="2000266" cy="704175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5" name="Rounded Rectangle 184"/>
            <p:cNvSpPr/>
            <p:nvPr/>
          </p:nvSpPr>
          <p:spPr>
            <a:xfrm>
              <a:off x="3571862" y="1921501"/>
              <a:ext cx="2357456" cy="714380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3571862" y="1921501"/>
              <a:ext cx="235745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BASELINE CARBON FOOTPRINT ASSESSMENT LCA USING </a:t>
              </a:r>
              <a:r>
                <a:rPr lang="en-IN" dirty="0" err="1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OpenLCA</a:t>
              </a:r>
              <a:r>
                <a:rPr lang="en-IN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  3.0 &amp; </a:t>
              </a:r>
              <a:r>
                <a:rPr lang="en-IN" dirty="0" err="1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Ecoinvent</a:t>
              </a:r>
              <a:r>
                <a:rPr lang="en-IN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 database 3.11</a:t>
              </a:r>
              <a:endParaRPr lang="en-IN" dirty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928658" y="785794"/>
              <a:ext cx="2000264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DATA COLLECTION</a:t>
              </a:r>
            </a:p>
            <a:p>
              <a:pPr algn="ctr"/>
              <a:r>
                <a:rPr lang="en-IN" sz="800" dirty="0" smtClean="0"/>
                <a:t>(TUISL,JNAC)</a:t>
              </a:r>
            </a:p>
            <a:p>
              <a:pPr algn="ctr"/>
              <a:endParaRPr lang="en-IN" sz="800" dirty="0"/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857220" y="857232"/>
              <a:ext cx="2857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dirty="0" smtClean="0">
                  <a:solidFill>
                    <a:schemeClr val="bg1"/>
                  </a:solidFill>
                </a:rPr>
                <a:t>07</a:t>
              </a:r>
              <a:endParaRPr lang="en-IN" sz="800" dirty="0">
                <a:solidFill>
                  <a:schemeClr val="bg1"/>
                </a:solidFill>
              </a:endParaRPr>
            </a:p>
          </p:txBody>
        </p:sp>
        <p:sp>
          <p:nvSpPr>
            <p:cNvPr id="189" name="Rounded Rectangle 188"/>
            <p:cNvSpPr/>
            <p:nvPr/>
          </p:nvSpPr>
          <p:spPr>
            <a:xfrm>
              <a:off x="3571864" y="3133043"/>
              <a:ext cx="2357454" cy="510272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3571864" y="3064509"/>
              <a:ext cx="2357453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 smtClean="0"/>
                <a:t>TREND ANALYSIS &amp; GAP IDENTIFICATION</a:t>
              </a:r>
            </a:p>
            <a:p>
              <a:pPr algn="ctr"/>
              <a:r>
                <a:rPr lang="en-IN" sz="800" dirty="0" smtClean="0"/>
                <a:t>(CURRENT SCENARIO w.r.t. NDC &amp; LT-LEDS</a:t>
              </a:r>
              <a:r>
                <a:rPr lang="en-IN" dirty="0" smtClean="0"/>
                <a:t>)</a:t>
              </a:r>
              <a:endParaRPr lang="en-IN" dirty="0"/>
            </a:p>
          </p:txBody>
        </p:sp>
        <p:sp>
          <p:nvSpPr>
            <p:cNvPr id="191" name="Rounded Rectangle 190"/>
            <p:cNvSpPr/>
            <p:nvPr/>
          </p:nvSpPr>
          <p:spPr>
            <a:xfrm>
              <a:off x="6786575" y="1285860"/>
              <a:ext cx="1214446" cy="71438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6786574" y="1426477"/>
              <a:ext cx="12144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GOAL DEFINITION</a:t>
              </a:r>
              <a:endParaRPr lang="en-IN" dirty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7929582" y="1285860"/>
              <a:ext cx="22860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FUNCTIONAL UNIT</a:t>
              </a:r>
              <a:endParaRPr lang="en-IN" sz="1000" dirty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7929582" y="1785926"/>
              <a:ext cx="22860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REFERENCE FLOWS</a:t>
              </a:r>
              <a:endParaRPr lang="en-IN" sz="1000" dirty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95" name="Rounded Rectangle 194"/>
            <p:cNvSpPr/>
            <p:nvPr/>
          </p:nvSpPr>
          <p:spPr>
            <a:xfrm>
              <a:off x="7929582" y="2285992"/>
              <a:ext cx="2286015" cy="35719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6" name="Rounded Rectangle 195"/>
            <p:cNvSpPr/>
            <p:nvPr/>
          </p:nvSpPr>
          <p:spPr>
            <a:xfrm>
              <a:off x="7929582" y="2786058"/>
              <a:ext cx="2286015" cy="35719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7" name="Rounded Rectangle 196"/>
            <p:cNvSpPr/>
            <p:nvPr/>
          </p:nvSpPr>
          <p:spPr>
            <a:xfrm>
              <a:off x="6786575" y="2357430"/>
              <a:ext cx="1214446" cy="71438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6786574" y="2498047"/>
              <a:ext cx="12144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SCOPE DEFINITION</a:t>
              </a:r>
              <a:endParaRPr lang="en-IN" dirty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7929582" y="2357430"/>
              <a:ext cx="22860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ASSESSMENT PARAMETERS</a:t>
              </a:r>
              <a:endParaRPr lang="en-IN" sz="1000" dirty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7929582" y="2857496"/>
              <a:ext cx="22860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SPATIO-TEMPORAL BOUNDARY</a:t>
              </a:r>
              <a:endParaRPr lang="en-IN" sz="1000" dirty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201" name="Rounded Rectangle 200"/>
            <p:cNvSpPr/>
            <p:nvPr/>
          </p:nvSpPr>
          <p:spPr>
            <a:xfrm>
              <a:off x="7929582" y="3357562"/>
              <a:ext cx="2286015" cy="35719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2" name="Rounded Rectangle 201"/>
            <p:cNvSpPr/>
            <p:nvPr/>
          </p:nvSpPr>
          <p:spPr>
            <a:xfrm>
              <a:off x="7929582" y="3857628"/>
              <a:ext cx="2286015" cy="35719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3" name="Rounded Rectangle 202"/>
            <p:cNvSpPr/>
            <p:nvPr/>
          </p:nvSpPr>
          <p:spPr>
            <a:xfrm>
              <a:off x="6786575" y="3429000"/>
              <a:ext cx="1214446" cy="71438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6786574" y="3569617"/>
              <a:ext cx="12144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INVENTORY</a:t>
              </a:r>
            </a:p>
            <a:p>
              <a:pPr algn="ctr"/>
              <a:r>
                <a:rPr lang="en-IN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ANALYSIS(LCI)</a:t>
              </a:r>
              <a:endParaRPr lang="en-IN" dirty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7929582" y="3429000"/>
              <a:ext cx="22860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INPUT FLOWS</a:t>
              </a:r>
              <a:r>
                <a:rPr lang="en-IN" sz="800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(RESOURCES)</a:t>
              </a:r>
              <a:endParaRPr lang="en-IN" sz="800" dirty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7929582" y="3929066"/>
              <a:ext cx="22860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OUTPUT FLOWS</a:t>
              </a:r>
              <a:r>
                <a:rPr lang="en-IN" sz="800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(EMISSION.PRODUCTS)</a:t>
              </a:r>
              <a:endParaRPr lang="en-IN" sz="800" dirty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207" name="Rounded Rectangle 206"/>
            <p:cNvSpPr/>
            <p:nvPr/>
          </p:nvSpPr>
          <p:spPr>
            <a:xfrm>
              <a:off x="7929582" y="4429132"/>
              <a:ext cx="2286015" cy="35719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8" name="Rounded Rectangle 207"/>
            <p:cNvSpPr/>
            <p:nvPr/>
          </p:nvSpPr>
          <p:spPr>
            <a:xfrm>
              <a:off x="7929582" y="4929198"/>
              <a:ext cx="2286015" cy="35719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9" name="Rounded Rectangle 208"/>
            <p:cNvSpPr/>
            <p:nvPr/>
          </p:nvSpPr>
          <p:spPr>
            <a:xfrm>
              <a:off x="6786575" y="4500570"/>
              <a:ext cx="1214446" cy="71438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6786574" y="4500570"/>
              <a:ext cx="121444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IMPACT ASSESSMENT (LCIA)</a:t>
              </a:r>
              <a:endParaRPr lang="en-IN" dirty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7929582" y="4500570"/>
              <a:ext cx="22860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IMPACT CATEGORIES</a:t>
              </a:r>
              <a:endParaRPr lang="en-IN" sz="800" dirty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7929582" y="5000636"/>
              <a:ext cx="22860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LCI FLOW ALLOCATION</a:t>
              </a:r>
              <a:endParaRPr lang="en-IN" sz="800" dirty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cxnSp>
          <p:nvCxnSpPr>
            <p:cNvPr id="213" name="Elbow Connector 212"/>
            <p:cNvCxnSpPr>
              <a:stCxn id="184" idx="2"/>
              <a:endCxn id="170" idx="0"/>
            </p:cNvCxnSpPr>
            <p:nvPr/>
          </p:nvCxnSpPr>
          <p:spPr>
            <a:xfrm rot="5400000">
              <a:off x="779228" y="2496654"/>
              <a:ext cx="2299125" cy="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2"/>
              </a:solidFill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4" name="Elbow Connector 213"/>
            <p:cNvCxnSpPr>
              <a:stCxn id="179" idx="3"/>
              <a:endCxn id="186" idx="1"/>
            </p:cNvCxnSpPr>
            <p:nvPr/>
          </p:nvCxnSpPr>
          <p:spPr>
            <a:xfrm flipV="1">
              <a:off x="2928922" y="2306222"/>
              <a:ext cx="642940" cy="166244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2">
                  <a:lumMod val="50000"/>
                </a:schemeClr>
              </a:solidFill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5" name="Elbow Connector 214"/>
            <p:cNvCxnSpPr>
              <a:stCxn id="179" idx="3"/>
              <a:endCxn id="190" idx="1"/>
            </p:cNvCxnSpPr>
            <p:nvPr/>
          </p:nvCxnSpPr>
          <p:spPr>
            <a:xfrm flipV="1">
              <a:off x="2928922" y="3364591"/>
              <a:ext cx="642942" cy="60407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2"/>
              </a:solidFill>
              <a:prstDash val="sysDot"/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6" name="Elbow Connector 215"/>
            <p:cNvCxnSpPr>
              <a:stCxn id="179" idx="3"/>
              <a:endCxn id="180" idx="1"/>
            </p:cNvCxnSpPr>
            <p:nvPr/>
          </p:nvCxnSpPr>
          <p:spPr>
            <a:xfrm>
              <a:off x="2928922" y="3968668"/>
              <a:ext cx="642942" cy="72580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2"/>
              </a:solidFill>
              <a:prstDash val="sysDot"/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7" name="Elbow Connector 216"/>
            <p:cNvCxnSpPr>
              <a:stCxn id="179" idx="3"/>
              <a:endCxn id="183" idx="1"/>
            </p:cNvCxnSpPr>
            <p:nvPr/>
          </p:nvCxnSpPr>
          <p:spPr>
            <a:xfrm>
              <a:off x="2928922" y="3968668"/>
              <a:ext cx="642940" cy="194891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2"/>
              </a:solidFill>
              <a:prstDash val="sysDot"/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8" name="Elbow Connector 217"/>
            <p:cNvCxnSpPr>
              <a:stCxn id="186" idx="3"/>
              <a:endCxn id="192" idx="1"/>
            </p:cNvCxnSpPr>
            <p:nvPr/>
          </p:nvCxnSpPr>
          <p:spPr>
            <a:xfrm flipV="1">
              <a:off x="5929317" y="1641921"/>
              <a:ext cx="857257" cy="66430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2">
                  <a:lumMod val="50000"/>
                </a:schemeClr>
              </a:solidFill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9" name="Elbow Connector 218"/>
            <p:cNvCxnSpPr>
              <a:stCxn id="186" idx="3"/>
              <a:endCxn id="198" idx="1"/>
            </p:cNvCxnSpPr>
            <p:nvPr/>
          </p:nvCxnSpPr>
          <p:spPr>
            <a:xfrm>
              <a:off x="5929317" y="2306222"/>
              <a:ext cx="857257" cy="40726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2">
                  <a:lumMod val="50000"/>
                </a:schemeClr>
              </a:solidFill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0" name="Elbow Connector 219"/>
            <p:cNvCxnSpPr>
              <a:stCxn id="186" idx="3"/>
              <a:endCxn id="204" idx="1"/>
            </p:cNvCxnSpPr>
            <p:nvPr/>
          </p:nvCxnSpPr>
          <p:spPr>
            <a:xfrm>
              <a:off x="5929317" y="2306222"/>
              <a:ext cx="857257" cy="147883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2">
                  <a:lumMod val="50000"/>
                </a:schemeClr>
              </a:solidFill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1" name="Elbow Connector 220"/>
            <p:cNvCxnSpPr>
              <a:stCxn id="186" idx="3"/>
              <a:endCxn id="209" idx="1"/>
            </p:cNvCxnSpPr>
            <p:nvPr/>
          </p:nvCxnSpPr>
          <p:spPr>
            <a:xfrm>
              <a:off x="5929317" y="2306222"/>
              <a:ext cx="857258" cy="255153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2">
                  <a:lumMod val="50000"/>
                </a:schemeClr>
              </a:solidFill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/>
          <p:nvPr/>
        </p:nvGrpSpPr>
        <p:grpSpPr>
          <a:xfrm>
            <a:off x="0" y="0"/>
            <a:ext cx="578644" cy="6858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53" name="TextBox 23"/>
          <p:cNvSpPr txBox="1"/>
          <p:nvPr/>
        </p:nvSpPr>
        <p:spPr>
          <a:xfrm>
            <a:off x="714380" y="285728"/>
            <a:ext cx="964409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GOAL: BASELINE CARBON FOOTPRINT ASSESSMENT</a:t>
            </a:r>
            <a:endParaRPr lang="en-IN" sz="20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29582" y="6211669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8"/>
              </a:lnSpc>
              <a:spcBef>
                <a:spcPct val="0"/>
              </a:spcBef>
            </a:pPr>
            <a:r>
              <a:rPr lang="en-US" sz="900" b="1" dirty="0" smtClean="0">
                <a:solidFill>
                  <a:schemeClr val="bg1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rPr>
              <a:t>DISSERTATION &amp; PLANNING SEMINAR</a:t>
            </a: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714344" y="571480"/>
            <a:ext cx="9572656" cy="114320"/>
            <a:chOff x="0" y="0"/>
            <a:chExt cx="812800" cy="812800"/>
          </a:xfrm>
        </p:grpSpPr>
        <p:sp>
          <p:nvSpPr>
            <p:cNvPr id="45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46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grpSp>
        <p:nvGrpSpPr>
          <p:cNvPr id="4" name="Group 98"/>
          <p:cNvGrpSpPr/>
          <p:nvPr/>
        </p:nvGrpSpPr>
        <p:grpSpPr>
          <a:xfrm>
            <a:off x="0" y="6184945"/>
            <a:ext cx="10287036" cy="1070930"/>
            <a:chOff x="0" y="6184945"/>
            <a:chExt cx="10287036" cy="1070930"/>
          </a:xfrm>
        </p:grpSpPr>
        <p:grpSp>
          <p:nvGrpSpPr>
            <p:cNvPr id="5" name="Group 16"/>
            <p:cNvGrpSpPr/>
            <p:nvPr/>
          </p:nvGrpSpPr>
          <p:grpSpPr>
            <a:xfrm>
              <a:off x="7858144" y="6184945"/>
              <a:ext cx="2428856" cy="673055"/>
              <a:chOff x="0" y="-38100"/>
              <a:chExt cx="812800" cy="850900"/>
            </a:xfrm>
          </p:grpSpPr>
          <p:sp>
            <p:nvSpPr>
              <p:cNvPr id="111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7D72"/>
              </a:solidFill>
            </p:spPr>
          </p:sp>
          <p:sp>
            <p:nvSpPr>
              <p:cNvPr id="112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6" name="Group 12"/>
            <p:cNvGrpSpPr/>
            <p:nvPr/>
          </p:nvGrpSpPr>
          <p:grpSpPr>
            <a:xfrm>
              <a:off x="9786970" y="6415918"/>
              <a:ext cx="500030" cy="442106"/>
              <a:chOff x="0" y="-38100"/>
              <a:chExt cx="812800" cy="850900"/>
            </a:xfrm>
          </p:grpSpPr>
          <p:sp>
            <p:nvSpPr>
              <p:cNvPr id="109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110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7" name="Group 12"/>
            <p:cNvGrpSpPr/>
            <p:nvPr/>
          </p:nvGrpSpPr>
          <p:grpSpPr>
            <a:xfrm flipV="1">
              <a:off x="0" y="6286520"/>
              <a:ext cx="9795295" cy="220632"/>
              <a:chOff x="0" y="0"/>
              <a:chExt cx="812800" cy="2306314"/>
            </a:xfrm>
          </p:grpSpPr>
          <p:sp>
            <p:nvSpPr>
              <p:cNvPr id="107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108" name="TextBox 14"/>
              <p:cNvSpPr txBox="1"/>
              <p:nvPr/>
            </p:nvSpPr>
            <p:spPr>
              <a:xfrm>
                <a:off x="0" y="1455412"/>
                <a:ext cx="812800" cy="85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sp>
          <p:nvSpPr>
            <p:cNvPr id="104" name="TextBox 103"/>
            <p:cNvSpPr txBox="1"/>
            <p:nvPr/>
          </p:nvSpPr>
          <p:spPr>
            <a:xfrm>
              <a:off x="7858180" y="6215082"/>
              <a:ext cx="242885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8"/>
                </a:lnSpc>
                <a:spcBef>
                  <a:spcPct val="0"/>
                </a:spcBef>
              </a:pPr>
              <a:r>
                <a:rPr lang="en-US" sz="900" b="1" dirty="0" smtClean="0">
                  <a:solidFill>
                    <a:schemeClr val="bg1"/>
                  </a:solidFill>
                  <a:latin typeface="Times New Roman" pitchFamily="18" charset="0"/>
                  <a:ea typeface="Open Sans"/>
                  <a:cs typeface="Times New Roman" pitchFamily="18" charset="0"/>
                  <a:sym typeface="Open Sans"/>
                </a:rPr>
                <a:t>AR751:THESIS/DISSERTATION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  <p:sp>
          <p:nvSpPr>
            <p:cNvPr id="105" name="Footer Placeholder 36"/>
            <p:cNvSpPr txBox="1">
              <a:spLocks/>
            </p:cNvSpPr>
            <p:nvPr/>
          </p:nvSpPr>
          <p:spPr>
            <a:xfrm>
              <a:off x="685824" y="6357958"/>
              <a:ext cx="7886700" cy="428604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/>
            <a:p>
              <a:pPr lvl="0"/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TOPIC: </a:t>
              </a:r>
              <a:r>
                <a:rPr lang="en-IN" sz="800" dirty="0" smtClean="0">
                  <a:solidFill>
                    <a:schemeClr val="bg2">
                      <a:lumMod val="1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Low-Carbon Water Utility &amp; Municipal Waste Management plan for JNAC, Jamshedpur 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7858180" y="6491563"/>
              <a:ext cx="2428856" cy="764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RAM KUMAR , MUP/10002/23</a:t>
              </a:r>
            </a:p>
            <a:p>
              <a:r>
                <a:rPr lang="en-US" sz="900" dirty="0" smtClean="0">
                  <a:solidFill>
                    <a:schemeClr val="bg1"/>
                  </a:solidFill>
                </a:rPr>
                <a:t>SEM-IV , MUP 2023-25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8" name="TextBox 127"/>
          <p:cNvSpPr txBox="1"/>
          <p:nvPr/>
        </p:nvSpPr>
        <p:spPr>
          <a:xfrm>
            <a:off x="9786970" y="6500834"/>
            <a:ext cx="5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34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714344" y="857232"/>
            <a:ext cx="2928958" cy="2857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400" b="1" dirty="0" smtClean="0">
                <a:solidFill>
                  <a:schemeClr val="bg2">
                    <a:lumMod val="25000"/>
                  </a:schemeClr>
                </a:solidFill>
              </a:rPr>
              <a:t>GOAL DEFINITION:</a:t>
            </a:r>
          </a:p>
        </p:txBody>
      </p:sp>
      <p:sp>
        <p:nvSpPr>
          <p:cNvPr id="73" name="Rounded Rectangle 72"/>
          <p:cNvSpPr/>
          <p:nvPr/>
        </p:nvSpPr>
        <p:spPr>
          <a:xfrm>
            <a:off x="2357418" y="1428736"/>
            <a:ext cx="7715304" cy="78581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dirty="0" smtClean="0"/>
              <a:t>TO EVALUATE THE CARBON FOOTPRINT (CF) of </a:t>
            </a:r>
            <a:r>
              <a:rPr lang="en-IN" b="1" dirty="0" smtClean="0"/>
              <a:t>WATER CYCLE( WHICH INCLUDES STAGES OF WATER ABSTRACTION,WATER TREATMENT,WATER SUPPLY, WASTEWATER COLLECTION &amp; WASTERWATER TREATMENT)</a:t>
            </a:r>
            <a:r>
              <a:rPr lang="en-IN" dirty="0" smtClean="0"/>
              <a:t> for MUNICIPALITY  of  </a:t>
            </a:r>
            <a:r>
              <a:rPr lang="en-IN" b="1" dirty="0" smtClean="0"/>
              <a:t>JNAC</a:t>
            </a:r>
            <a:r>
              <a:rPr lang="en-IN" dirty="0" smtClean="0"/>
              <a:t>(JAMSHEDPUR NOTIFIED AREA COMMITTEE) WITH YEAR </a:t>
            </a:r>
            <a:r>
              <a:rPr lang="en-IN" sz="1200" b="1" dirty="0" smtClean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2019</a:t>
            </a:r>
            <a:r>
              <a:rPr lang="en-IN" dirty="0" smtClean="0"/>
              <a:t> AS BASELINE YEAR.</a:t>
            </a:r>
          </a:p>
        </p:txBody>
      </p:sp>
      <p:sp>
        <p:nvSpPr>
          <p:cNvPr id="74" name="Rounded Rectangle 73"/>
          <p:cNvSpPr/>
          <p:nvPr/>
        </p:nvSpPr>
        <p:spPr>
          <a:xfrm>
            <a:off x="714344" y="1428736"/>
            <a:ext cx="1500198" cy="785818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GOAL</a:t>
            </a:r>
          </a:p>
        </p:txBody>
      </p:sp>
      <p:sp>
        <p:nvSpPr>
          <p:cNvPr id="80" name="Rounded Rectangle 79"/>
          <p:cNvSpPr/>
          <p:nvPr/>
        </p:nvSpPr>
        <p:spPr>
          <a:xfrm>
            <a:off x="714344" y="5143512"/>
            <a:ext cx="1500198" cy="785818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 smtClean="0"/>
              <a:t>FUNCTIONAL UNIT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2357418" y="5500702"/>
            <a:ext cx="7715304" cy="42862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000" b="1" dirty="0" smtClean="0"/>
              <a:t>1 M</a:t>
            </a:r>
            <a:r>
              <a:rPr lang="en-IN" sz="900" b="1" dirty="0" smtClean="0"/>
              <a:t>3</a:t>
            </a:r>
            <a:r>
              <a:rPr lang="en-IN" sz="1000" b="1" dirty="0" smtClean="0"/>
              <a:t> </a:t>
            </a:r>
            <a:r>
              <a:rPr lang="en-IN" sz="1000" dirty="0" smtClean="0"/>
              <a:t>OF WATER FOR CONSUMPTION HAS BEEN TAKEN AS THE FUNCTIONAL UNIT TO ASSESS &amp; COMPARE ALTERNATIVE SCENARIOS. ALSO,FU TAKES INTO CONSIDERATION LOSS OF POTABLE WATER(NRW).</a:t>
            </a:r>
            <a:endParaRPr lang="en-IN" sz="1000" b="1" dirty="0" smtClean="0"/>
          </a:p>
        </p:txBody>
      </p:sp>
      <p:sp>
        <p:nvSpPr>
          <p:cNvPr id="82" name="Rounded Rectangle 81"/>
          <p:cNvSpPr/>
          <p:nvPr/>
        </p:nvSpPr>
        <p:spPr>
          <a:xfrm>
            <a:off x="2357418" y="5143512"/>
            <a:ext cx="1785950" cy="2857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000" b="1" dirty="0" smtClean="0"/>
              <a:t>WATER CYCLE</a:t>
            </a:r>
          </a:p>
        </p:txBody>
      </p:sp>
      <p:sp>
        <p:nvSpPr>
          <p:cNvPr id="85" name="Rounded Rectangle 84"/>
          <p:cNvSpPr/>
          <p:nvPr/>
        </p:nvSpPr>
        <p:spPr>
          <a:xfrm>
            <a:off x="6500822" y="857232"/>
            <a:ext cx="3500462" cy="28575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400" b="1" dirty="0" smtClean="0">
                <a:solidFill>
                  <a:schemeClr val="bg2">
                    <a:lumMod val="25000"/>
                  </a:schemeClr>
                </a:solidFill>
              </a:rPr>
              <a:t>APPROACH: CRADLE TO GRAVE APPROACH</a:t>
            </a:r>
          </a:p>
        </p:txBody>
      </p:sp>
      <p:sp>
        <p:nvSpPr>
          <p:cNvPr id="86" name="Rectangle 85"/>
          <p:cNvSpPr/>
          <p:nvPr/>
        </p:nvSpPr>
        <p:spPr>
          <a:xfrm>
            <a:off x="7209647" y="6000768"/>
            <a:ext cx="20377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dirty="0" smtClean="0">
                <a:solidFill>
                  <a:schemeClr val="accent1"/>
                </a:solidFill>
              </a:rPr>
              <a:t>(Source: </a:t>
            </a:r>
            <a:r>
              <a:rPr lang="en-IN" sz="800" dirty="0" err="1" smtClean="0">
                <a:solidFill>
                  <a:schemeClr val="accent1"/>
                </a:solidFill>
              </a:rPr>
              <a:t>Boldrin</a:t>
            </a:r>
            <a:r>
              <a:rPr lang="en-IN" sz="800" dirty="0" smtClean="0">
                <a:solidFill>
                  <a:schemeClr val="accent1"/>
                </a:solidFill>
              </a:rPr>
              <a:t> et.al.2022, Perez et.al.2018)</a:t>
            </a:r>
            <a:endParaRPr lang="en-IN" sz="800" dirty="0"/>
          </a:p>
        </p:txBody>
      </p:sp>
      <p:grpSp>
        <p:nvGrpSpPr>
          <p:cNvPr id="87" name="Group 113"/>
          <p:cNvGrpSpPr/>
          <p:nvPr/>
        </p:nvGrpSpPr>
        <p:grpSpPr>
          <a:xfrm>
            <a:off x="500030" y="2810200"/>
            <a:ext cx="9501254" cy="1404618"/>
            <a:chOff x="500030" y="2524448"/>
            <a:chExt cx="9501254" cy="1404618"/>
          </a:xfrm>
        </p:grpSpPr>
        <p:sp>
          <p:nvSpPr>
            <p:cNvPr id="88" name="Rounded Rectangle 87"/>
            <p:cNvSpPr/>
            <p:nvPr/>
          </p:nvSpPr>
          <p:spPr>
            <a:xfrm>
              <a:off x="1071534" y="3071810"/>
              <a:ext cx="1357322" cy="605122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000" dirty="0" smtClean="0">
                  <a:solidFill>
                    <a:schemeClr val="tx1"/>
                  </a:solidFill>
                </a:rPr>
                <a:t>WATER ABSTRACTION</a:t>
              </a:r>
            </a:p>
            <a:p>
              <a:pPr algn="ctr"/>
              <a:r>
                <a:rPr lang="en-IN" sz="1000" dirty="0" smtClean="0">
                  <a:solidFill>
                    <a:schemeClr val="tx1"/>
                  </a:solidFill>
                </a:rPr>
                <a:t>(WA)</a:t>
              </a:r>
              <a:endParaRPr lang="en-IN" sz="1000" dirty="0">
                <a:solidFill>
                  <a:schemeClr val="tx1"/>
                </a:solidFill>
              </a:endParaRPr>
            </a:p>
          </p:txBody>
        </p:sp>
        <p:sp>
          <p:nvSpPr>
            <p:cNvPr id="89" name="Rounded Rectangle 88"/>
            <p:cNvSpPr/>
            <p:nvPr/>
          </p:nvSpPr>
          <p:spPr>
            <a:xfrm>
              <a:off x="2857484" y="3071810"/>
              <a:ext cx="1357322" cy="605122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000" dirty="0" smtClean="0">
                  <a:solidFill>
                    <a:schemeClr val="tx1"/>
                  </a:solidFill>
                </a:rPr>
                <a:t>WATER TREATMENT</a:t>
              </a:r>
            </a:p>
            <a:p>
              <a:pPr algn="ctr"/>
              <a:r>
                <a:rPr lang="en-IN" sz="1000" dirty="0" smtClean="0">
                  <a:solidFill>
                    <a:schemeClr val="tx1"/>
                  </a:solidFill>
                </a:rPr>
                <a:t>(WT)</a:t>
              </a:r>
              <a:endParaRPr lang="en-IN" sz="1000" dirty="0">
                <a:solidFill>
                  <a:schemeClr val="tx1"/>
                </a:solidFill>
              </a:endParaRPr>
            </a:p>
          </p:txBody>
        </p:sp>
        <p:sp>
          <p:nvSpPr>
            <p:cNvPr id="90" name="Right Arrow 89"/>
            <p:cNvSpPr/>
            <p:nvPr/>
          </p:nvSpPr>
          <p:spPr>
            <a:xfrm>
              <a:off x="2500294" y="3286124"/>
              <a:ext cx="285752" cy="201707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1" name="Rounded Rectangle 90"/>
            <p:cNvSpPr/>
            <p:nvPr/>
          </p:nvSpPr>
          <p:spPr>
            <a:xfrm>
              <a:off x="4643434" y="3071810"/>
              <a:ext cx="1357322" cy="605122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000" dirty="0" smtClean="0">
                  <a:solidFill>
                    <a:schemeClr val="tx1"/>
                  </a:solidFill>
                </a:rPr>
                <a:t>WATER SUPPLY &amp; DISTRIBUTION</a:t>
              </a:r>
            </a:p>
            <a:p>
              <a:pPr algn="ctr"/>
              <a:r>
                <a:rPr lang="en-IN" sz="1000" dirty="0" smtClean="0">
                  <a:solidFill>
                    <a:schemeClr val="tx1"/>
                  </a:solidFill>
                </a:rPr>
                <a:t>(WS)</a:t>
              </a:r>
              <a:endParaRPr lang="en-IN" sz="1000" dirty="0">
                <a:solidFill>
                  <a:schemeClr val="tx1"/>
                </a:solidFill>
              </a:endParaRPr>
            </a:p>
          </p:txBody>
        </p:sp>
        <p:sp>
          <p:nvSpPr>
            <p:cNvPr id="92" name="Right Arrow 91"/>
            <p:cNvSpPr/>
            <p:nvPr/>
          </p:nvSpPr>
          <p:spPr>
            <a:xfrm>
              <a:off x="4286244" y="3286124"/>
              <a:ext cx="285752" cy="201707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6429384" y="3071810"/>
              <a:ext cx="1357322" cy="605122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000" dirty="0" smtClean="0">
                  <a:solidFill>
                    <a:schemeClr val="tx1"/>
                  </a:solidFill>
                </a:rPr>
                <a:t>WASTEWATER COLLECTION</a:t>
              </a:r>
            </a:p>
            <a:p>
              <a:pPr algn="ctr"/>
              <a:r>
                <a:rPr lang="en-IN" sz="1000" dirty="0" smtClean="0">
                  <a:solidFill>
                    <a:schemeClr val="tx1"/>
                  </a:solidFill>
                </a:rPr>
                <a:t>(WC)</a:t>
              </a:r>
              <a:endParaRPr lang="en-IN" sz="1000" dirty="0">
                <a:solidFill>
                  <a:schemeClr val="tx1"/>
                </a:solidFill>
              </a:endParaRPr>
            </a:p>
          </p:txBody>
        </p:sp>
        <p:sp>
          <p:nvSpPr>
            <p:cNvPr id="94" name="Right Arrow 93"/>
            <p:cNvSpPr/>
            <p:nvPr/>
          </p:nvSpPr>
          <p:spPr>
            <a:xfrm>
              <a:off x="6072194" y="3286124"/>
              <a:ext cx="285752" cy="201707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8215334" y="3071810"/>
              <a:ext cx="1357322" cy="605122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000" dirty="0" smtClean="0">
                  <a:solidFill>
                    <a:schemeClr val="tx1"/>
                  </a:solidFill>
                </a:rPr>
                <a:t>WASTEWATER TREATMENT</a:t>
              </a:r>
            </a:p>
            <a:p>
              <a:pPr algn="ctr"/>
              <a:r>
                <a:rPr lang="en-IN" sz="1000" dirty="0" smtClean="0">
                  <a:solidFill>
                    <a:schemeClr val="tx1"/>
                  </a:solidFill>
                </a:rPr>
                <a:t>(WWT)</a:t>
              </a:r>
              <a:endParaRPr lang="en-IN" sz="1000" dirty="0">
                <a:solidFill>
                  <a:schemeClr val="tx1"/>
                </a:solidFill>
              </a:endParaRPr>
            </a:p>
          </p:txBody>
        </p:sp>
        <p:sp>
          <p:nvSpPr>
            <p:cNvPr id="96" name="Right Arrow 95"/>
            <p:cNvSpPr/>
            <p:nvPr/>
          </p:nvSpPr>
          <p:spPr>
            <a:xfrm>
              <a:off x="7858144" y="3286124"/>
              <a:ext cx="285752" cy="201707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785782" y="2786058"/>
              <a:ext cx="9215502" cy="1143008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286112" y="2524448"/>
              <a:ext cx="38576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SYSTEM BOUNDARY</a:t>
              </a:r>
            </a:p>
          </p:txBody>
        </p:sp>
        <p:sp>
          <p:nvSpPr>
            <p:cNvPr id="99" name="Right Arrow 98"/>
            <p:cNvSpPr/>
            <p:nvPr/>
          </p:nvSpPr>
          <p:spPr>
            <a:xfrm>
              <a:off x="500030" y="3286124"/>
              <a:ext cx="285752" cy="201707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00" name="Curved Left Arrow 99"/>
          <p:cNvSpPr/>
          <p:nvPr/>
        </p:nvSpPr>
        <p:spPr>
          <a:xfrm>
            <a:off x="9572656" y="3596018"/>
            <a:ext cx="285752" cy="642942"/>
          </a:xfrm>
          <a:prstGeom prst="curvedLef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-1571672" y="3381704"/>
            <a:ext cx="38576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RAW WATER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9286904" y="3310266"/>
            <a:ext cx="13573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RECYCLED </a:t>
            </a:r>
          </a:p>
          <a:p>
            <a:pPr algn="ctr"/>
            <a:r>
              <a:rPr lang="en-IN" b="1" dirty="0" smtClean="0"/>
              <a:t>WATER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714344" y="2571744"/>
            <a:ext cx="2928958" cy="2857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400" b="1" dirty="0" smtClean="0">
                <a:solidFill>
                  <a:schemeClr val="bg2">
                    <a:lumMod val="25000"/>
                  </a:schemeClr>
                </a:solidFill>
              </a:rPr>
              <a:t>SYSTEM BOUNDARY DEFINITION:</a:t>
            </a:r>
          </a:p>
        </p:txBody>
      </p:sp>
      <p:sp>
        <p:nvSpPr>
          <p:cNvPr id="114" name="Rounded Rectangle 113"/>
          <p:cNvSpPr/>
          <p:nvPr/>
        </p:nvSpPr>
        <p:spPr>
          <a:xfrm>
            <a:off x="714344" y="4643446"/>
            <a:ext cx="2928958" cy="2857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400" b="1" dirty="0" smtClean="0">
                <a:solidFill>
                  <a:schemeClr val="bg2">
                    <a:lumMod val="25000"/>
                  </a:schemeClr>
                </a:solidFill>
              </a:rPr>
              <a:t>FUNCTIONAL UNIT DEFINITION: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7209647" y="4286256"/>
            <a:ext cx="20377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dirty="0" smtClean="0">
                <a:solidFill>
                  <a:schemeClr val="accent1"/>
                </a:solidFill>
              </a:rPr>
              <a:t>(Source: </a:t>
            </a:r>
            <a:r>
              <a:rPr lang="en-IN" sz="800" dirty="0" err="1" smtClean="0">
                <a:solidFill>
                  <a:schemeClr val="accent1"/>
                </a:solidFill>
              </a:rPr>
              <a:t>Boldrin</a:t>
            </a:r>
            <a:r>
              <a:rPr lang="en-IN" sz="800" dirty="0" smtClean="0">
                <a:solidFill>
                  <a:schemeClr val="accent1"/>
                </a:solidFill>
              </a:rPr>
              <a:t> et.al.2022, Perez et.al.2018)</a:t>
            </a:r>
            <a:endParaRPr lang="en-IN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/>
          <p:nvPr/>
        </p:nvGrpSpPr>
        <p:grpSpPr>
          <a:xfrm>
            <a:off x="0" y="0"/>
            <a:ext cx="578644" cy="6858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7929582" y="6211669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8"/>
              </a:lnSpc>
              <a:spcBef>
                <a:spcPct val="0"/>
              </a:spcBef>
            </a:pPr>
            <a:r>
              <a:rPr lang="en-US" sz="900" b="1" dirty="0" smtClean="0">
                <a:solidFill>
                  <a:schemeClr val="bg1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rPr>
              <a:t>DISSERTATION &amp; PLANNING SEMINAR</a:t>
            </a: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714344" y="571480"/>
            <a:ext cx="9572656" cy="114320"/>
            <a:chOff x="0" y="0"/>
            <a:chExt cx="812800" cy="812800"/>
          </a:xfrm>
        </p:grpSpPr>
        <p:sp>
          <p:nvSpPr>
            <p:cNvPr id="45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46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grpSp>
        <p:nvGrpSpPr>
          <p:cNvPr id="4" name="Group 22"/>
          <p:cNvGrpSpPr/>
          <p:nvPr/>
        </p:nvGrpSpPr>
        <p:grpSpPr>
          <a:xfrm>
            <a:off x="0" y="6184945"/>
            <a:ext cx="10287036" cy="1070930"/>
            <a:chOff x="0" y="6184945"/>
            <a:chExt cx="10287036" cy="1070930"/>
          </a:xfrm>
        </p:grpSpPr>
        <p:grpSp>
          <p:nvGrpSpPr>
            <p:cNvPr id="5" name="Group 16"/>
            <p:cNvGrpSpPr/>
            <p:nvPr/>
          </p:nvGrpSpPr>
          <p:grpSpPr>
            <a:xfrm>
              <a:off x="7858144" y="6184945"/>
              <a:ext cx="2428856" cy="673055"/>
              <a:chOff x="0" y="-38100"/>
              <a:chExt cx="812800" cy="850900"/>
            </a:xfrm>
          </p:grpSpPr>
          <p:sp>
            <p:nvSpPr>
              <p:cNvPr id="39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7D72"/>
              </a:solidFill>
            </p:spPr>
          </p:sp>
          <p:sp>
            <p:nvSpPr>
              <p:cNvPr id="40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6" name="Group 12"/>
            <p:cNvGrpSpPr/>
            <p:nvPr/>
          </p:nvGrpSpPr>
          <p:grpSpPr>
            <a:xfrm>
              <a:off x="9786970" y="6415918"/>
              <a:ext cx="500030" cy="442106"/>
              <a:chOff x="0" y="-38100"/>
              <a:chExt cx="812800" cy="850900"/>
            </a:xfrm>
          </p:grpSpPr>
          <p:sp>
            <p:nvSpPr>
              <p:cNvPr id="36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8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7" name="Group 12"/>
            <p:cNvGrpSpPr/>
            <p:nvPr/>
          </p:nvGrpSpPr>
          <p:grpSpPr>
            <a:xfrm flipV="1">
              <a:off x="0" y="6286520"/>
              <a:ext cx="9795295" cy="220632"/>
              <a:chOff x="0" y="0"/>
              <a:chExt cx="812800" cy="2306314"/>
            </a:xfrm>
          </p:grpSpPr>
          <p:sp>
            <p:nvSpPr>
              <p:cNvPr id="34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5" name="TextBox 14"/>
              <p:cNvSpPr txBox="1"/>
              <p:nvPr/>
            </p:nvSpPr>
            <p:spPr>
              <a:xfrm>
                <a:off x="0" y="1455412"/>
                <a:ext cx="812800" cy="85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7858180" y="6215082"/>
              <a:ext cx="242885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8"/>
                </a:lnSpc>
                <a:spcBef>
                  <a:spcPct val="0"/>
                </a:spcBef>
              </a:pPr>
              <a:r>
                <a:rPr lang="en-US" sz="900" b="1" dirty="0" smtClean="0">
                  <a:solidFill>
                    <a:schemeClr val="bg1"/>
                  </a:solidFill>
                  <a:latin typeface="Times New Roman" pitchFamily="18" charset="0"/>
                  <a:ea typeface="Open Sans"/>
                  <a:cs typeface="Times New Roman" pitchFamily="18" charset="0"/>
                  <a:sym typeface="Open Sans"/>
                </a:rPr>
                <a:t>AR751:THESIS/DISSERTATION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  <p:sp>
          <p:nvSpPr>
            <p:cNvPr id="32" name="Footer Placeholder 36"/>
            <p:cNvSpPr txBox="1">
              <a:spLocks/>
            </p:cNvSpPr>
            <p:nvPr/>
          </p:nvSpPr>
          <p:spPr>
            <a:xfrm>
              <a:off x="614386" y="6357958"/>
              <a:ext cx="7886700" cy="428604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/>
            <a:p>
              <a:pPr lvl="0"/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TOPIC: </a:t>
              </a:r>
              <a:r>
                <a:rPr lang="en-IN" sz="800" dirty="0" smtClean="0">
                  <a:solidFill>
                    <a:schemeClr val="bg2">
                      <a:lumMod val="1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Low-Carbon Water Utility &amp; Municipal Waste Management plan for JNAC, Jamshedpur 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58180" y="6491563"/>
              <a:ext cx="2428856" cy="764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RAM KUMAR , MUP/10002/23</a:t>
              </a:r>
            </a:p>
            <a:p>
              <a:r>
                <a:rPr lang="en-US" sz="900" dirty="0" smtClean="0">
                  <a:solidFill>
                    <a:schemeClr val="bg1"/>
                  </a:solidFill>
                </a:rPr>
                <a:t>SEM-IV , MUP 2023-25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9786970" y="6500834"/>
            <a:ext cx="5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35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14344" y="1071546"/>
            <a:ext cx="3357586" cy="2857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400" b="1" dirty="0" smtClean="0">
                <a:solidFill>
                  <a:schemeClr val="bg2">
                    <a:lumMod val="25000"/>
                  </a:schemeClr>
                </a:solidFill>
              </a:rPr>
              <a:t>REFERNCE FLOW DEFINITION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2357418" y="2071678"/>
            <a:ext cx="7715304" cy="35719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000" b="1" dirty="0" smtClean="0"/>
              <a:t>THE REFERENCE FLOW FOR THE WATER CYCLE IN A LIFE CYCLE ASSESSMENT (LCA) FRAMEWORK REPRESENTS THE FLOW OF RESOURCES AND EMISSIONS THROUGH EACH STAGE OF THE WATER CYCLE.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14344" y="1643050"/>
            <a:ext cx="1571636" cy="785818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 smtClean="0"/>
              <a:t>REFERENCE FLOW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6643698" y="1071546"/>
            <a:ext cx="3357586" cy="28575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400" b="1" dirty="0" smtClean="0">
                <a:solidFill>
                  <a:schemeClr val="bg2">
                    <a:lumMod val="25000"/>
                  </a:schemeClr>
                </a:solidFill>
              </a:rPr>
              <a:t>APPROACH: CRADLE TO GRAVE APPROACH</a:t>
            </a:r>
          </a:p>
        </p:txBody>
      </p:sp>
      <p:grpSp>
        <p:nvGrpSpPr>
          <p:cNvPr id="8" name="Group 70"/>
          <p:cNvGrpSpPr/>
          <p:nvPr/>
        </p:nvGrpSpPr>
        <p:grpSpPr>
          <a:xfrm>
            <a:off x="1071534" y="2643183"/>
            <a:ext cx="8786874" cy="3143272"/>
            <a:chOff x="500030" y="2643182"/>
            <a:chExt cx="8786874" cy="3466579"/>
          </a:xfrm>
        </p:grpSpPr>
        <p:sp>
          <p:nvSpPr>
            <p:cNvPr id="72" name="Rounded Rectangle 71"/>
            <p:cNvSpPr/>
            <p:nvPr/>
          </p:nvSpPr>
          <p:spPr>
            <a:xfrm>
              <a:off x="571468" y="3833486"/>
              <a:ext cx="1357322" cy="642942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000" dirty="0" smtClean="0">
                  <a:solidFill>
                    <a:schemeClr val="tx1"/>
                  </a:solidFill>
                </a:rPr>
                <a:t>WATER ABSTRACTION</a:t>
              </a:r>
            </a:p>
            <a:p>
              <a:pPr algn="ctr"/>
              <a:r>
                <a:rPr lang="en-IN" sz="1000" dirty="0" smtClean="0">
                  <a:solidFill>
                    <a:schemeClr val="tx1"/>
                  </a:solidFill>
                </a:rPr>
                <a:t>(WA)</a:t>
              </a:r>
            </a:p>
            <a:p>
              <a:pPr algn="ctr"/>
              <a:r>
                <a:rPr lang="en-IN" sz="1000" dirty="0" smtClean="0">
                  <a:solidFill>
                    <a:schemeClr val="tx1"/>
                  </a:solidFill>
                </a:rPr>
                <a:t>.......m</a:t>
              </a:r>
              <a:r>
                <a:rPr lang="en-IN" sz="900" dirty="0" smtClean="0">
                  <a:solidFill>
                    <a:schemeClr val="tx1"/>
                  </a:solidFill>
                </a:rPr>
                <a:t>3</a:t>
              </a:r>
              <a:endParaRPr lang="en-IN" sz="1000" dirty="0">
                <a:solidFill>
                  <a:schemeClr val="tx1"/>
                </a:solidFill>
              </a:endParaRP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2357418" y="3833486"/>
              <a:ext cx="1357322" cy="642942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000" dirty="0" smtClean="0">
                  <a:solidFill>
                    <a:schemeClr val="tx1"/>
                  </a:solidFill>
                </a:rPr>
                <a:t>WATER TREATMENT</a:t>
              </a:r>
            </a:p>
            <a:p>
              <a:pPr algn="ctr"/>
              <a:r>
                <a:rPr lang="en-IN" sz="1000" dirty="0" smtClean="0">
                  <a:solidFill>
                    <a:schemeClr val="tx1"/>
                  </a:solidFill>
                </a:rPr>
                <a:t>(WT)</a:t>
              </a:r>
            </a:p>
            <a:p>
              <a:pPr algn="ctr"/>
              <a:r>
                <a:rPr lang="en-IN" sz="1000" dirty="0" smtClean="0">
                  <a:solidFill>
                    <a:schemeClr val="tx1"/>
                  </a:solidFill>
                </a:rPr>
                <a:t>.......m</a:t>
              </a:r>
              <a:r>
                <a:rPr lang="en-IN" sz="900" dirty="0" smtClean="0">
                  <a:solidFill>
                    <a:schemeClr val="tx1"/>
                  </a:solidFill>
                </a:rPr>
                <a:t>3</a:t>
              </a:r>
              <a:endParaRPr lang="en-IN" sz="10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4" name="Right Arrow 73"/>
            <p:cNvSpPr/>
            <p:nvPr/>
          </p:nvSpPr>
          <p:spPr>
            <a:xfrm>
              <a:off x="2000228" y="4047800"/>
              <a:ext cx="285752" cy="214314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4143368" y="3833486"/>
              <a:ext cx="1357322" cy="642942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000" dirty="0" smtClean="0">
                  <a:solidFill>
                    <a:schemeClr val="tx1"/>
                  </a:solidFill>
                </a:rPr>
                <a:t>WATER SUPPLY &amp; DISTRIBUTION</a:t>
              </a:r>
            </a:p>
            <a:p>
              <a:pPr algn="ctr"/>
              <a:r>
                <a:rPr lang="en-IN" sz="1000" dirty="0" smtClean="0">
                  <a:solidFill>
                    <a:schemeClr val="tx1"/>
                  </a:solidFill>
                </a:rPr>
                <a:t>(WS)</a:t>
              </a:r>
            </a:p>
            <a:p>
              <a:pPr algn="ctr"/>
              <a:r>
                <a:rPr lang="en-IN" sz="1000" dirty="0" smtClean="0">
                  <a:solidFill>
                    <a:schemeClr val="tx1"/>
                  </a:solidFill>
                </a:rPr>
                <a:t>.......m</a:t>
              </a:r>
              <a:r>
                <a:rPr lang="en-IN" sz="900" dirty="0" smtClean="0">
                  <a:solidFill>
                    <a:schemeClr val="tx1"/>
                  </a:solidFill>
                </a:rPr>
                <a:t>3</a:t>
              </a:r>
              <a:endParaRPr lang="en-IN" sz="10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6" name="Right Arrow 75"/>
            <p:cNvSpPr/>
            <p:nvPr/>
          </p:nvSpPr>
          <p:spPr>
            <a:xfrm>
              <a:off x="3786178" y="4047800"/>
              <a:ext cx="285752" cy="214314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7" name="Rounded Rectangle 76"/>
            <p:cNvSpPr/>
            <p:nvPr/>
          </p:nvSpPr>
          <p:spPr>
            <a:xfrm>
              <a:off x="5929318" y="3833486"/>
              <a:ext cx="1357322" cy="642942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000" dirty="0" smtClean="0">
                  <a:solidFill>
                    <a:schemeClr val="tx1"/>
                  </a:solidFill>
                </a:rPr>
                <a:t>WASTEWATER COLLECTION</a:t>
              </a:r>
            </a:p>
            <a:p>
              <a:pPr algn="ctr"/>
              <a:r>
                <a:rPr lang="en-IN" sz="1000" dirty="0" smtClean="0">
                  <a:solidFill>
                    <a:schemeClr val="tx1"/>
                  </a:solidFill>
                </a:rPr>
                <a:t>(WC)</a:t>
              </a:r>
            </a:p>
            <a:p>
              <a:pPr algn="ctr"/>
              <a:r>
                <a:rPr lang="en-IN" sz="1000" dirty="0" smtClean="0">
                  <a:solidFill>
                    <a:schemeClr val="tx1"/>
                  </a:solidFill>
                </a:rPr>
                <a:t>.......m</a:t>
              </a:r>
              <a:r>
                <a:rPr lang="en-IN" sz="900" dirty="0" smtClean="0">
                  <a:solidFill>
                    <a:schemeClr val="tx1"/>
                  </a:solidFill>
                </a:rPr>
                <a:t>3</a:t>
              </a:r>
              <a:endParaRPr lang="en-IN" sz="10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8" name="Right Arrow 77"/>
            <p:cNvSpPr/>
            <p:nvPr/>
          </p:nvSpPr>
          <p:spPr>
            <a:xfrm>
              <a:off x="5572128" y="4047800"/>
              <a:ext cx="285752" cy="214314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7715268" y="3833486"/>
              <a:ext cx="1357322" cy="642942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000" dirty="0" smtClean="0">
                  <a:solidFill>
                    <a:schemeClr val="tx1"/>
                  </a:solidFill>
                </a:rPr>
                <a:t>WASTEWATER TREATMENT</a:t>
              </a:r>
            </a:p>
            <a:p>
              <a:pPr algn="ctr"/>
              <a:r>
                <a:rPr lang="en-IN" sz="1000" dirty="0" smtClean="0">
                  <a:solidFill>
                    <a:schemeClr val="tx1"/>
                  </a:solidFill>
                </a:rPr>
                <a:t>(WWT)</a:t>
              </a:r>
            </a:p>
            <a:p>
              <a:pPr algn="ctr"/>
              <a:r>
                <a:rPr lang="en-IN" sz="1000" dirty="0" smtClean="0">
                  <a:solidFill>
                    <a:schemeClr val="tx1"/>
                  </a:solidFill>
                </a:rPr>
                <a:t>1 m</a:t>
              </a:r>
              <a:r>
                <a:rPr lang="en-IN" sz="900" dirty="0" smtClean="0">
                  <a:solidFill>
                    <a:schemeClr val="tx1"/>
                  </a:solidFill>
                </a:rPr>
                <a:t>3</a:t>
              </a:r>
              <a:endParaRPr lang="en-IN" sz="10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0" name="Right Arrow 79"/>
            <p:cNvSpPr/>
            <p:nvPr/>
          </p:nvSpPr>
          <p:spPr>
            <a:xfrm>
              <a:off x="7358078" y="4047800"/>
              <a:ext cx="285752" cy="214314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500030" y="2857496"/>
              <a:ext cx="150019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/>
                <a:t>ELECTRICITY(kWh)</a:t>
              </a:r>
            </a:p>
            <a:p>
              <a:pPr algn="ctr"/>
              <a:r>
                <a:rPr lang="en-IN" sz="800" b="1" dirty="0" smtClean="0"/>
                <a:t>FOSSIL FUEL(litres)</a:t>
              </a:r>
            </a:p>
            <a:p>
              <a:pPr algn="ctr"/>
              <a:r>
                <a:rPr lang="en-IN" sz="800" b="1" dirty="0" smtClean="0"/>
                <a:t>ACTIVATED CARBON(Kg)</a:t>
              </a:r>
            </a:p>
            <a:p>
              <a:pPr algn="ctr"/>
              <a:r>
                <a:rPr lang="en-IN" sz="800" b="1" dirty="0" smtClean="0"/>
                <a:t>WATER(Kg)</a:t>
              </a:r>
            </a:p>
            <a:p>
              <a:pPr algn="ctr"/>
              <a:endParaRPr lang="en-IN" sz="800" b="1" dirty="0" smtClean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285980" y="2643182"/>
              <a:ext cx="142876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/>
                <a:t>ELECTRICITY(kWh)</a:t>
              </a:r>
            </a:p>
            <a:p>
              <a:pPr algn="ctr"/>
              <a:r>
                <a:rPr lang="en-IN" sz="800" b="1" dirty="0" smtClean="0"/>
                <a:t>LIME(mg)</a:t>
              </a:r>
            </a:p>
            <a:p>
              <a:pPr algn="ctr"/>
              <a:r>
                <a:rPr lang="en-IN" sz="800" b="1" dirty="0" smtClean="0"/>
                <a:t>SODIUM HYPOCHLORITE(g)</a:t>
              </a:r>
            </a:p>
            <a:p>
              <a:pPr algn="ctr"/>
              <a:r>
                <a:rPr lang="en-IN" sz="800" b="1" dirty="0" smtClean="0"/>
                <a:t>LIQUID CHLORINE(g)</a:t>
              </a:r>
            </a:p>
            <a:p>
              <a:pPr algn="ctr"/>
              <a:r>
                <a:rPr lang="en-IN" sz="800" b="1" dirty="0" smtClean="0"/>
                <a:t>ALUMINIUM SULFATE(mg)</a:t>
              </a:r>
            </a:p>
            <a:p>
              <a:pPr algn="ctr"/>
              <a:r>
                <a:rPr lang="en-IN" sz="800" b="1" dirty="0" smtClean="0"/>
                <a:t>CHLORINE GAS(g)</a:t>
              </a:r>
            </a:p>
            <a:p>
              <a:pPr algn="ctr"/>
              <a:endParaRPr lang="en-IN" sz="800" b="1" dirty="0" smtClean="0"/>
            </a:p>
            <a:p>
              <a:pPr algn="ctr"/>
              <a:endParaRPr lang="en-IN" sz="800" b="1" dirty="0" smtClean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285980" y="4786322"/>
              <a:ext cx="142876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/>
                <a:t>EMISSIONS TO WATER</a:t>
              </a:r>
            </a:p>
            <a:p>
              <a:pPr algn="ctr"/>
              <a:r>
                <a:rPr lang="en-IN" sz="800" dirty="0" smtClean="0"/>
                <a:t>BOD5(mg)</a:t>
              </a:r>
            </a:p>
            <a:p>
              <a:pPr algn="ctr"/>
              <a:r>
                <a:rPr lang="en-IN" sz="800" dirty="0" smtClean="0"/>
                <a:t>COD(g)</a:t>
              </a:r>
            </a:p>
            <a:p>
              <a:pPr algn="ctr"/>
              <a:r>
                <a:rPr lang="en-IN" sz="800" dirty="0" smtClean="0"/>
                <a:t>ALUMINIUM COMPOUND(g)</a:t>
              </a:r>
            </a:p>
            <a:p>
              <a:pPr algn="ctr"/>
              <a:r>
                <a:rPr lang="en-IN" sz="800" b="1" dirty="0" smtClean="0"/>
                <a:t>EMISSIONS TO SOIL</a:t>
              </a:r>
            </a:p>
            <a:p>
              <a:pPr algn="ctr"/>
              <a:r>
                <a:rPr lang="en-IN" sz="800" dirty="0" smtClean="0"/>
                <a:t>TOTAL ALUMINIUM (g)</a:t>
              </a:r>
            </a:p>
            <a:p>
              <a:pPr algn="ctr"/>
              <a:r>
                <a:rPr lang="en-IN" sz="800" dirty="0" smtClean="0"/>
                <a:t>TOTAL MANGANESE(g)</a:t>
              </a:r>
            </a:p>
            <a:p>
              <a:pPr algn="ctr"/>
              <a:r>
                <a:rPr lang="en-IN" sz="800" dirty="0" smtClean="0"/>
                <a:t>TOTAL IRON(g)</a:t>
              </a:r>
            </a:p>
            <a:p>
              <a:pPr algn="ctr"/>
              <a:endParaRPr lang="en-IN" sz="800" b="1" dirty="0" smtClean="0"/>
            </a:p>
            <a:p>
              <a:pPr algn="ctr"/>
              <a:endParaRPr lang="en-IN" sz="800" b="1" dirty="0" smtClean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071930" y="2883755"/>
              <a:ext cx="14287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/>
                <a:t>ELECTRICITY(kWh)</a:t>
              </a:r>
            </a:p>
            <a:p>
              <a:pPr algn="ctr"/>
              <a:r>
                <a:rPr lang="en-IN" sz="800" b="1" dirty="0" smtClean="0"/>
                <a:t>FOSSIL FUELS(LITRES)</a:t>
              </a:r>
            </a:p>
            <a:p>
              <a:pPr algn="ctr"/>
              <a:r>
                <a:rPr lang="en-IN" sz="800" b="1" dirty="0" smtClean="0"/>
                <a:t>SODIUM HYPOCHLORITE(g)</a:t>
              </a:r>
            </a:p>
            <a:p>
              <a:pPr algn="ctr"/>
              <a:r>
                <a:rPr lang="en-IN" sz="800" b="1" dirty="0" smtClean="0"/>
                <a:t>CHLORINE GAS(g)</a:t>
              </a:r>
            </a:p>
            <a:p>
              <a:pPr algn="ctr"/>
              <a:endParaRPr lang="en-IN" sz="800" b="1" dirty="0" smtClean="0"/>
            </a:p>
            <a:p>
              <a:pPr algn="ctr"/>
              <a:endParaRPr lang="en-IN" sz="800" b="1" dirty="0" smtClean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5715004" y="3006866"/>
              <a:ext cx="17145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/>
                <a:t>ELECTRICITY(kWh)</a:t>
              </a:r>
            </a:p>
            <a:p>
              <a:pPr algn="ctr"/>
              <a:r>
                <a:rPr lang="en-IN" sz="800" b="1" dirty="0" smtClean="0"/>
                <a:t>FOSSIL FUELS(LITRES)</a:t>
              </a:r>
            </a:p>
            <a:p>
              <a:pPr algn="ctr"/>
              <a:r>
                <a:rPr lang="en-IN" sz="800" b="1" dirty="0" smtClean="0"/>
                <a:t>SODIUM LAURYL SULPHATE(g)</a:t>
              </a:r>
            </a:p>
            <a:p>
              <a:pPr algn="ctr"/>
              <a:endParaRPr lang="en-IN" sz="800" b="1" dirty="0" smtClean="0"/>
            </a:p>
            <a:p>
              <a:pPr algn="ctr"/>
              <a:endParaRPr lang="en-IN" sz="800" b="1" dirty="0" smtClean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929318" y="4773051"/>
              <a:ext cx="14287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/>
                <a:t>EMISSIONS TO AIR</a:t>
              </a:r>
            </a:p>
            <a:p>
              <a:pPr algn="ctr"/>
              <a:r>
                <a:rPr lang="en-IN" sz="800" dirty="0" smtClean="0"/>
                <a:t>CH4(g)</a:t>
              </a:r>
            </a:p>
            <a:p>
              <a:pPr algn="ctr"/>
              <a:endParaRPr lang="en-IN" sz="800" b="1" dirty="0" smtClean="0"/>
            </a:p>
            <a:p>
              <a:pPr algn="ctr"/>
              <a:endParaRPr lang="en-IN" sz="800" b="1" dirty="0" smtClean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7572392" y="2780410"/>
              <a:ext cx="171451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/>
                <a:t>ELECTRICITY(kWh)</a:t>
              </a:r>
            </a:p>
            <a:p>
              <a:pPr algn="ctr"/>
              <a:r>
                <a:rPr lang="en-IN" sz="800" b="1" dirty="0" smtClean="0"/>
                <a:t>FOSSIL FUELS(LITRES)</a:t>
              </a:r>
            </a:p>
            <a:p>
              <a:pPr algn="ctr"/>
              <a:r>
                <a:rPr lang="en-IN" sz="800" b="1" dirty="0" smtClean="0"/>
                <a:t>SODIUM LAURYL SULPHATE(g)</a:t>
              </a:r>
            </a:p>
            <a:p>
              <a:pPr algn="ctr"/>
              <a:r>
                <a:rPr lang="en-IN" sz="800" b="1" dirty="0" smtClean="0"/>
                <a:t>SODIUM HYPOCHLORITE(g)</a:t>
              </a:r>
            </a:p>
            <a:p>
              <a:pPr algn="ctr"/>
              <a:r>
                <a:rPr lang="en-IN" sz="800" b="1" dirty="0" smtClean="0"/>
                <a:t>CHLORINE GAS(g)</a:t>
              </a:r>
            </a:p>
            <a:p>
              <a:pPr algn="ctr"/>
              <a:endParaRPr lang="en-IN" sz="800" b="1" dirty="0" smtClean="0"/>
            </a:p>
            <a:p>
              <a:pPr algn="ctr"/>
              <a:endParaRPr lang="en-IN" sz="800" b="1" dirty="0" smtClean="0"/>
            </a:p>
            <a:p>
              <a:pPr algn="ctr"/>
              <a:endParaRPr lang="en-IN" sz="800" b="1" dirty="0" smtClean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7715268" y="4780674"/>
              <a:ext cx="142876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/>
                <a:t>EMISSIONS TO SOIL</a:t>
              </a:r>
            </a:p>
            <a:p>
              <a:pPr algn="ctr"/>
              <a:r>
                <a:rPr lang="en-IN" sz="800" dirty="0" smtClean="0"/>
                <a:t>ARSENIC(mg)</a:t>
              </a:r>
            </a:p>
            <a:p>
              <a:pPr algn="ctr"/>
              <a:r>
                <a:rPr lang="en-IN" sz="800" dirty="0" smtClean="0"/>
                <a:t>COPPER(mg)</a:t>
              </a:r>
            </a:p>
            <a:p>
              <a:pPr algn="ctr"/>
              <a:r>
                <a:rPr lang="en-IN" sz="800" dirty="0" smtClean="0"/>
                <a:t>CHROMIUM(mg)</a:t>
              </a:r>
            </a:p>
            <a:p>
              <a:pPr algn="ctr"/>
              <a:r>
                <a:rPr lang="en-IN" sz="800" b="1" dirty="0" smtClean="0"/>
                <a:t>FINAL WASTE FLOWS</a:t>
              </a:r>
            </a:p>
            <a:p>
              <a:pPr algn="ctr"/>
              <a:r>
                <a:rPr lang="en-IN" sz="800" dirty="0" smtClean="0"/>
                <a:t>SLUDGE(Kg)</a:t>
              </a:r>
            </a:p>
            <a:p>
              <a:pPr algn="ctr"/>
              <a:endParaRPr lang="en-IN" sz="800" b="1" dirty="0" smtClean="0"/>
            </a:p>
            <a:p>
              <a:pPr algn="ctr"/>
              <a:endParaRPr lang="en-IN" sz="800" b="1" dirty="0" smtClean="0"/>
            </a:p>
          </p:txBody>
        </p:sp>
        <p:sp>
          <p:nvSpPr>
            <p:cNvPr id="89" name="Down Arrow 88"/>
            <p:cNvSpPr/>
            <p:nvPr/>
          </p:nvSpPr>
          <p:spPr>
            <a:xfrm>
              <a:off x="1214411" y="3500438"/>
              <a:ext cx="71437" cy="285752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0" name="Down Arrow 89"/>
            <p:cNvSpPr/>
            <p:nvPr/>
          </p:nvSpPr>
          <p:spPr>
            <a:xfrm>
              <a:off x="3000361" y="4500570"/>
              <a:ext cx="71437" cy="285752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1" name="Down Arrow 90"/>
            <p:cNvSpPr/>
            <p:nvPr/>
          </p:nvSpPr>
          <p:spPr>
            <a:xfrm>
              <a:off x="3000360" y="3500438"/>
              <a:ext cx="71437" cy="285752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2" name="Down Arrow 91"/>
            <p:cNvSpPr/>
            <p:nvPr/>
          </p:nvSpPr>
          <p:spPr>
            <a:xfrm>
              <a:off x="4786310" y="3500438"/>
              <a:ext cx="71437" cy="285752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3" name="Down Arrow 92"/>
            <p:cNvSpPr/>
            <p:nvPr/>
          </p:nvSpPr>
          <p:spPr>
            <a:xfrm>
              <a:off x="6572260" y="3500438"/>
              <a:ext cx="71437" cy="285752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4" name="Down Arrow 93"/>
            <p:cNvSpPr/>
            <p:nvPr/>
          </p:nvSpPr>
          <p:spPr>
            <a:xfrm>
              <a:off x="8358210" y="3500438"/>
              <a:ext cx="71437" cy="285752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5" name="Down Arrow 94"/>
            <p:cNvSpPr/>
            <p:nvPr/>
          </p:nvSpPr>
          <p:spPr>
            <a:xfrm>
              <a:off x="6572260" y="4500570"/>
              <a:ext cx="71437" cy="285752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6" name="Down Arrow 95"/>
            <p:cNvSpPr/>
            <p:nvPr/>
          </p:nvSpPr>
          <p:spPr>
            <a:xfrm>
              <a:off x="8358210" y="4500570"/>
              <a:ext cx="71437" cy="285752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97" name="Rounded Rectangle 96"/>
          <p:cNvSpPr/>
          <p:nvPr/>
        </p:nvSpPr>
        <p:spPr>
          <a:xfrm>
            <a:off x="2357418" y="1643050"/>
            <a:ext cx="1785950" cy="2857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000" b="1" dirty="0" smtClean="0"/>
              <a:t>WATER CYCLE</a:t>
            </a:r>
          </a:p>
        </p:txBody>
      </p:sp>
      <p:sp>
        <p:nvSpPr>
          <p:cNvPr id="57" name="TextBox 23"/>
          <p:cNvSpPr txBox="1"/>
          <p:nvPr/>
        </p:nvSpPr>
        <p:spPr>
          <a:xfrm>
            <a:off x="714380" y="285728"/>
            <a:ext cx="964409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REFERENCE FLOW DEFINITION:BASELINE CARBON FOOTPRINT ASSESSMENT  </a:t>
            </a:r>
            <a:endParaRPr lang="en-IN" sz="20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8001020" y="2500306"/>
            <a:ext cx="20377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dirty="0" smtClean="0">
                <a:solidFill>
                  <a:schemeClr val="accent1"/>
                </a:solidFill>
              </a:rPr>
              <a:t>(Source: </a:t>
            </a:r>
            <a:r>
              <a:rPr lang="en-IN" sz="800" dirty="0" err="1" smtClean="0">
                <a:solidFill>
                  <a:schemeClr val="accent1"/>
                </a:solidFill>
              </a:rPr>
              <a:t>Boldrin</a:t>
            </a:r>
            <a:r>
              <a:rPr lang="en-IN" sz="800" dirty="0" smtClean="0">
                <a:solidFill>
                  <a:schemeClr val="accent1"/>
                </a:solidFill>
              </a:rPr>
              <a:t> et.al.2022, Perez et.al.2018)</a:t>
            </a:r>
            <a:endParaRPr lang="en-IN" sz="800" dirty="0"/>
          </a:p>
        </p:txBody>
      </p:sp>
      <p:sp>
        <p:nvSpPr>
          <p:cNvPr id="59" name="Rectangle 58"/>
          <p:cNvSpPr/>
          <p:nvPr/>
        </p:nvSpPr>
        <p:spPr>
          <a:xfrm>
            <a:off x="8001020" y="5428134"/>
            <a:ext cx="20377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dirty="0" smtClean="0">
                <a:solidFill>
                  <a:schemeClr val="accent1"/>
                </a:solidFill>
              </a:rPr>
              <a:t>(Source: </a:t>
            </a:r>
            <a:r>
              <a:rPr lang="en-IN" sz="800" dirty="0" err="1" smtClean="0">
                <a:solidFill>
                  <a:schemeClr val="accent1"/>
                </a:solidFill>
              </a:rPr>
              <a:t>Boldrin</a:t>
            </a:r>
            <a:r>
              <a:rPr lang="en-IN" sz="800" dirty="0" smtClean="0">
                <a:solidFill>
                  <a:schemeClr val="accent1"/>
                </a:solidFill>
              </a:rPr>
              <a:t> et.al.2022, Perez et.al.2018)</a:t>
            </a:r>
            <a:endParaRPr lang="en-IN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WATER WATER1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966" y="2643182"/>
            <a:ext cx="5828368" cy="3762417"/>
          </a:xfrm>
          <a:prstGeom prst="rect">
            <a:avLst/>
          </a:prstGeom>
        </p:spPr>
      </p:pic>
      <p:grpSp>
        <p:nvGrpSpPr>
          <p:cNvPr id="2" name="Group 9"/>
          <p:cNvGrpSpPr/>
          <p:nvPr/>
        </p:nvGrpSpPr>
        <p:grpSpPr>
          <a:xfrm>
            <a:off x="0" y="0"/>
            <a:ext cx="578644" cy="6858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53" name="TextBox 23"/>
          <p:cNvSpPr txBox="1"/>
          <p:nvPr/>
        </p:nvSpPr>
        <p:spPr>
          <a:xfrm>
            <a:off x="714380" y="285728"/>
            <a:ext cx="964409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SCOPE DEFINITION: BASELINE CARBON FOOTPRINT ASSESSMENT</a:t>
            </a:r>
            <a:endParaRPr lang="en-IN" sz="20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29582" y="6211669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8"/>
              </a:lnSpc>
              <a:spcBef>
                <a:spcPct val="0"/>
              </a:spcBef>
            </a:pPr>
            <a:r>
              <a:rPr lang="en-US" sz="900" b="1" dirty="0" smtClean="0">
                <a:solidFill>
                  <a:schemeClr val="bg1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rPr>
              <a:t>DISSERTATION &amp; PLANNING SEMINAR</a:t>
            </a: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714344" y="571480"/>
            <a:ext cx="9572656" cy="114320"/>
            <a:chOff x="0" y="0"/>
            <a:chExt cx="812800" cy="812800"/>
          </a:xfrm>
        </p:grpSpPr>
        <p:sp>
          <p:nvSpPr>
            <p:cNvPr id="45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46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grpSp>
        <p:nvGrpSpPr>
          <p:cNvPr id="4" name="Group 98"/>
          <p:cNvGrpSpPr/>
          <p:nvPr/>
        </p:nvGrpSpPr>
        <p:grpSpPr>
          <a:xfrm>
            <a:off x="0" y="6184945"/>
            <a:ext cx="10287036" cy="1070930"/>
            <a:chOff x="0" y="6184945"/>
            <a:chExt cx="10287036" cy="1070930"/>
          </a:xfrm>
        </p:grpSpPr>
        <p:grpSp>
          <p:nvGrpSpPr>
            <p:cNvPr id="5" name="Group 16"/>
            <p:cNvGrpSpPr/>
            <p:nvPr/>
          </p:nvGrpSpPr>
          <p:grpSpPr>
            <a:xfrm>
              <a:off x="7858144" y="6184945"/>
              <a:ext cx="2428856" cy="673055"/>
              <a:chOff x="0" y="-38100"/>
              <a:chExt cx="812800" cy="850900"/>
            </a:xfrm>
          </p:grpSpPr>
          <p:sp>
            <p:nvSpPr>
              <p:cNvPr id="111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7D72"/>
              </a:solidFill>
            </p:spPr>
          </p:sp>
          <p:sp>
            <p:nvSpPr>
              <p:cNvPr id="112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6" name="Group 12"/>
            <p:cNvGrpSpPr/>
            <p:nvPr/>
          </p:nvGrpSpPr>
          <p:grpSpPr>
            <a:xfrm>
              <a:off x="9786970" y="6415918"/>
              <a:ext cx="500030" cy="442106"/>
              <a:chOff x="0" y="-38100"/>
              <a:chExt cx="812800" cy="850900"/>
            </a:xfrm>
          </p:grpSpPr>
          <p:sp>
            <p:nvSpPr>
              <p:cNvPr id="109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110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7" name="Group 12"/>
            <p:cNvGrpSpPr/>
            <p:nvPr/>
          </p:nvGrpSpPr>
          <p:grpSpPr>
            <a:xfrm flipV="1">
              <a:off x="0" y="6286520"/>
              <a:ext cx="9795295" cy="220632"/>
              <a:chOff x="0" y="0"/>
              <a:chExt cx="812800" cy="2306314"/>
            </a:xfrm>
          </p:grpSpPr>
          <p:sp>
            <p:nvSpPr>
              <p:cNvPr id="107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108" name="TextBox 14"/>
              <p:cNvSpPr txBox="1"/>
              <p:nvPr/>
            </p:nvSpPr>
            <p:spPr>
              <a:xfrm>
                <a:off x="0" y="1455412"/>
                <a:ext cx="812800" cy="85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sp>
          <p:nvSpPr>
            <p:cNvPr id="104" name="TextBox 103"/>
            <p:cNvSpPr txBox="1"/>
            <p:nvPr/>
          </p:nvSpPr>
          <p:spPr>
            <a:xfrm>
              <a:off x="7858180" y="6215082"/>
              <a:ext cx="242885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8"/>
                </a:lnSpc>
                <a:spcBef>
                  <a:spcPct val="0"/>
                </a:spcBef>
              </a:pPr>
              <a:r>
                <a:rPr lang="en-US" sz="900" b="1" dirty="0" smtClean="0">
                  <a:solidFill>
                    <a:schemeClr val="bg1"/>
                  </a:solidFill>
                  <a:latin typeface="Times New Roman" pitchFamily="18" charset="0"/>
                  <a:ea typeface="Open Sans"/>
                  <a:cs typeface="Times New Roman" pitchFamily="18" charset="0"/>
                  <a:sym typeface="Open Sans"/>
                </a:rPr>
                <a:t>AR751:THESIS/DISSERTATION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  <p:sp>
          <p:nvSpPr>
            <p:cNvPr id="105" name="Footer Placeholder 36"/>
            <p:cNvSpPr txBox="1">
              <a:spLocks/>
            </p:cNvSpPr>
            <p:nvPr/>
          </p:nvSpPr>
          <p:spPr>
            <a:xfrm>
              <a:off x="685824" y="6357958"/>
              <a:ext cx="7886700" cy="428604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/>
            <a:p>
              <a:pPr lvl="0"/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TOPIC: </a:t>
              </a:r>
              <a:r>
                <a:rPr lang="en-IN" sz="800" dirty="0" smtClean="0">
                  <a:solidFill>
                    <a:schemeClr val="bg2">
                      <a:lumMod val="1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Low-Carbon Water Utility &amp; Municipal Waste Management plan for JNAC, Jamshedpur 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7858180" y="6491563"/>
              <a:ext cx="2428856" cy="764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RAM KUMAR , MUP/10002/23</a:t>
              </a:r>
            </a:p>
            <a:p>
              <a:r>
                <a:rPr lang="en-US" sz="900" dirty="0" smtClean="0">
                  <a:solidFill>
                    <a:schemeClr val="bg1"/>
                  </a:solidFill>
                </a:rPr>
                <a:t>SEM-IV , MUP 2023-25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8" name="TextBox 127"/>
          <p:cNvSpPr txBox="1"/>
          <p:nvPr/>
        </p:nvSpPr>
        <p:spPr>
          <a:xfrm>
            <a:off x="9786970" y="6500834"/>
            <a:ext cx="5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36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714344" y="928670"/>
            <a:ext cx="1500198" cy="785818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 smtClean="0"/>
              <a:t>SCOPE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2357418" y="1285860"/>
            <a:ext cx="7715304" cy="42862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000" dirty="0" smtClean="0"/>
              <a:t>TO EVALUATE THE CARBON FOOTPRINT (CF) of WATER CYCLE for MUNICIPALITY  of  JNAC(JAMSHEDPUR NOTIFIED AREA COMMITTEE</a:t>
            </a:r>
            <a:r>
              <a:rPr lang="en-IN" sz="1000" b="1" dirty="0" smtClean="0"/>
              <a:t>) WITH YEAR 2019 AS BASELINE.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2357418" y="928670"/>
            <a:ext cx="1785950" cy="2857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000" b="1" dirty="0" smtClean="0"/>
              <a:t>TEMPORAL SCOPE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2357418" y="2143116"/>
            <a:ext cx="7715304" cy="42862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000" dirty="0" smtClean="0"/>
              <a:t>TO EVALUATE THE CARBON FOOTPRINT (CF) of WATER CYCLE for MUNICIPALITY  of  JNAC(JAMSHEDPUR NOTIFIED AREA COMMITTEE</a:t>
            </a:r>
            <a:r>
              <a:rPr lang="en-IN" sz="1000" b="1" dirty="0" smtClean="0"/>
              <a:t>) WITHIN THE  MUNICIPAL BOUNDARY OF JNAC.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2357418" y="1785926"/>
            <a:ext cx="1714512" cy="2857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000" b="1" dirty="0" smtClean="0"/>
              <a:t>GEOGRAPHICAL SCOPE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/>
          <p:nvPr/>
        </p:nvGrpSpPr>
        <p:grpSpPr>
          <a:xfrm>
            <a:off x="0" y="0"/>
            <a:ext cx="578644" cy="6858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53" name="TextBox 23"/>
          <p:cNvSpPr txBox="1"/>
          <p:nvPr/>
        </p:nvSpPr>
        <p:spPr>
          <a:xfrm>
            <a:off x="714380" y="285728"/>
            <a:ext cx="964409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PARAMETERS(BAU): BASELINE CARBON FOOTPRINT ASSESSMENT</a:t>
            </a:r>
            <a:endParaRPr lang="en-IN" sz="20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29582" y="6211669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8"/>
              </a:lnSpc>
              <a:spcBef>
                <a:spcPct val="0"/>
              </a:spcBef>
            </a:pPr>
            <a:r>
              <a:rPr lang="en-US" sz="900" b="1" dirty="0" smtClean="0">
                <a:solidFill>
                  <a:schemeClr val="bg1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rPr>
              <a:t>DISSERTATION &amp; PLANNING SEMINAR</a:t>
            </a: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714344" y="571480"/>
            <a:ext cx="9572656" cy="114320"/>
            <a:chOff x="0" y="0"/>
            <a:chExt cx="812800" cy="812800"/>
          </a:xfrm>
        </p:grpSpPr>
        <p:sp>
          <p:nvSpPr>
            <p:cNvPr id="45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46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grpSp>
        <p:nvGrpSpPr>
          <p:cNvPr id="4" name="Group 98"/>
          <p:cNvGrpSpPr/>
          <p:nvPr/>
        </p:nvGrpSpPr>
        <p:grpSpPr>
          <a:xfrm>
            <a:off x="0" y="6184945"/>
            <a:ext cx="10287036" cy="1070930"/>
            <a:chOff x="0" y="6184945"/>
            <a:chExt cx="10287036" cy="1070930"/>
          </a:xfrm>
        </p:grpSpPr>
        <p:grpSp>
          <p:nvGrpSpPr>
            <p:cNvPr id="5" name="Group 16"/>
            <p:cNvGrpSpPr/>
            <p:nvPr/>
          </p:nvGrpSpPr>
          <p:grpSpPr>
            <a:xfrm>
              <a:off x="7858144" y="6184945"/>
              <a:ext cx="2428856" cy="673055"/>
              <a:chOff x="0" y="-38100"/>
              <a:chExt cx="812800" cy="850900"/>
            </a:xfrm>
          </p:grpSpPr>
          <p:sp>
            <p:nvSpPr>
              <p:cNvPr id="111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7D72"/>
              </a:solidFill>
            </p:spPr>
          </p:sp>
          <p:sp>
            <p:nvSpPr>
              <p:cNvPr id="112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6" name="Group 12"/>
            <p:cNvGrpSpPr/>
            <p:nvPr/>
          </p:nvGrpSpPr>
          <p:grpSpPr>
            <a:xfrm>
              <a:off x="9786970" y="6415918"/>
              <a:ext cx="500030" cy="442106"/>
              <a:chOff x="0" y="-38100"/>
              <a:chExt cx="812800" cy="850900"/>
            </a:xfrm>
          </p:grpSpPr>
          <p:sp>
            <p:nvSpPr>
              <p:cNvPr id="109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110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7" name="Group 12"/>
            <p:cNvGrpSpPr/>
            <p:nvPr/>
          </p:nvGrpSpPr>
          <p:grpSpPr>
            <a:xfrm flipV="1">
              <a:off x="0" y="6286520"/>
              <a:ext cx="9795295" cy="220632"/>
              <a:chOff x="0" y="0"/>
              <a:chExt cx="812800" cy="2306314"/>
            </a:xfrm>
          </p:grpSpPr>
          <p:sp>
            <p:nvSpPr>
              <p:cNvPr id="107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108" name="TextBox 14"/>
              <p:cNvSpPr txBox="1"/>
              <p:nvPr/>
            </p:nvSpPr>
            <p:spPr>
              <a:xfrm>
                <a:off x="0" y="1455412"/>
                <a:ext cx="812800" cy="85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sp>
          <p:nvSpPr>
            <p:cNvPr id="104" name="TextBox 103"/>
            <p:cNvSpPr txBox="1"/>
            <p:nvPr/>
          </p:nvSpPr>
          <p:spPr>
            <a:xfrm>
              <a:off x="7858180" y="6215082"/>
              <a:ext cx="242885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8"/>
                </a:lnSpc>
                <a:spcBef>
                  <a:spcPct val="0"/>
                </a:spcBef>
              </a:pPr>
              <a:r>
                <a:rPr lang="en-US" sz="900" b="1" dirty="0" smtClean="0">
                  <a:solidFill>
                    <a:schemeClr val="bg1"/>
                  </a:solidFill>
                  <a:latin typeface="Times New Roman" pitchFamily="18" charset="0"/>
                  <a:ea typeface="Open Sans"/>
                  <a:cs typeface="Times New Roman" pitchFamily="18" charset="0"/>
                  <a:sym typeface="Open Sans"/>
                </a:rPr>
                <a:t>AR751:THESIS/DISSERTATION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  <p:sp>
          <p:nvSpPr>
            <p:cNvPr id="105" name="Footer Placeholder 36"/>
            <p:cNvSpPr txBox="1">
              <a:spLocks/>
            </p:cNvSpPr>
            <p:nvPr/>
          </p:nvSpPr>
          <p:spPr>
            <a:xfrm>
              <a:off x="685824" y="6357958"/>
              <a:ext cx="7886700" cy="428604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/>
            <a:p>
              <a:pPr lvl="0"/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TOPIC: </a:t>
              </a:r>
              <a:r>
                <a:rPr lang="en-IN" sz="800" dirty="0" smtClean="0">
                  <a:solidFill>
                    <a:schemeClr val="bg2">
                      <a:lumMod val="1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Low-Carbon Water Utility &amp; Municipal Waste Management plan for JNAC, Jamshedpur 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7858180" y="6491563"/>
              <a:ext cx="2428856" cy="764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RAM KUMAR , MUP/10002/23</a:t>
              </a:r>
            </a:p>
            <a:p>
              <a:r>
                <a:rPr lang="en-US" sz="900" dirty="0" smtClean="0">
                  <a:solidFill>
                    <a:schemeClr val="bg1"/>
                  </a:solidFill>
                </a:rPr>
                <a:t>SEM-IV , MUP 2023-25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8" name="TextBox 127"/>
          <p:cNvSpPr txBox="1"/>
          <p:nvPr/>
        </p:nvSpPr>
        <p:spPr>
          <a:xfrm>
            <a:off x="9786970" y="6500834"/>
            <a:ext cx="5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37</a:t>
            </a:r>
            <a:endParaRPr lang="en-IN" dirty="0">
              <a:solidFill>
                <a:schemeClr val="bg1"/>
              </a:solidFill>
            </a:endParaRPr>
          </a:p>
        </p:txBody>
      </p:sp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785782" y="928670"/>
          <a:ext cx="6784964" cy="4679304"/>
        </p:xfrm>
        <a:graphic>
          <a:graphicData uri="http://schemas.openxmlformats.org/drawingml/2006/table">
            <a:tbl>
              <a:tblPr/>
              <a:tblGrid>
                <a:gridCol w="1233639"/>
                <a:gridCol w="1747656"/>
                <a:gridCol w="2775688"/>
                <a:gridCol w="1027981"/>
              </a:tblGrid>
              <a:tr h="126629"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PARAMETER CATEGORY</a:t>
                      </a:r>
                      <a:endParaRPr lang="en-IN" sz="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PARAMETER</a:t>
                      </a:r>
                      <a:endParaRPr lang="en-IN" sz="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DESCRIPTION</a:t>
                      </a:r>
                      <a:endParaRPr lang="en-IN" sz="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UNIT</a:t>
                      </a:r>
                      <a:endParaRPr lang="en-IN" sz="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134169"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Water Abstraction</a:t>
                      </a: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Water source availability</a:t>
                      </a: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Availability of water in surface or groundwater sources.</a:t>
                      </a: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518400 m³/day</a:t>
                      </a:r>
                      <a:endParaRPr lang="en-IN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169">
                <a:tc>
                  <a:txBody>
                    <a:bodyPr/>
                    <a:lstStyle/>
                    <a:p>
                      <a:pPr algn="l" fontAlgn="t"/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Abstraction rate</a:t>
                      </a: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Rate of water withdrawn from natural sources.</a:t>
                      </a: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256000 m³/day</a:t>
                      </a:r>
                      <a:endParaRPr lang="en-IN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169">
                <a:tc>
                  <a:txBody>
                    <a:bodyPr/>
                    <a:lstStyle/>
                    <a:p>
                      <a:pPr algn="l" fontAlgn="t"/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Seasonal variation in source flow</a:t>
                      </a: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Changes in water availability across seasons.</a:t>
                      </a: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60 % </a:t>
                      </a:r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change</a:t>
                      </a: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169">
                <a:tc>
                  <a:txBody>
                    <a:bodyPr/>
                    <a:lstStyle/>
                    <a:p>
                      <a:pPr algn="l" fontAlgn="t"/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Pumping energy consumption</a:t>
                      </a: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Energy required for pumping water from the source.</a:t>
                      </a: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2.02kWh/m³</a:t>
                      </a:r>
                      <a:endParaRPr lang="en-IN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903">
                <a:tc>
                  <a:txBody>
                    <a:bodyPr/>
                    <a:lstStyle/>
                    <a:p>
                      <a:pPr algn="l" fontAlgn="t"/>
                      <a:endParaRPr lang="en-IN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Source water quality</a:t>
                      </a: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Quality indicators of source water (e.g., turbidity, pH, contaminants).</a:t>
                      </a: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As</a:t>
                      </a:r>
                      <a:r>
                        <a:rPr lang="en-IN" sz="800" b="0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table data</a:t>
                      </a:r>
                      <a:endParaRPr lang="en-IN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903"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Water Treatment</a:t>
                      </a: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Treatment efficiency</a:t>
                      </a: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Efficiency of processes like filtration, disinfection, and sedimentation.</a:t>
                      </a: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95%</a:t>
                      </a:r>
                      <a:endParaRPr lang="en-IN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1254">
                <a:tc>
                  <a:txBody>
                    <a:bodyPr/>
                    <a:lstStyle/>
                    <a:p>
                      <a:pPr algn="l" fontAlgn="t"/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Chemical usage in treatment</a:t>
                      </a: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Amount of chemicals (e.g., chlorine, alum) used in treatment.</a:t>
                      </a: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As</a:t>
                      </a:r>
                      <a:r>
                        <a:rPr lang="en-IN" sz="8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 table data</a:t>
                      </a:r>
                      <a:endParaRPr lang="en-IN" sz="8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169">
                <a:tc>
                  <a:txBody>
                    <a:bodyPr/>
                    <a:lstStyle/>
                    <a:p>
                      <a:pPr algn="l" fontAlgn="t"/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Treatment plant capacity</a:t>
                      </a: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Maximum water treatment capacity of the plant.</a:t>
                      </a: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230000m³/day</a:t>
                      </a:r>
                      <a:endParaRPr lang="en-IN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169">
                <a:tc>
                  <a:txBody>
                    <a:bodyPr/>
                    <a:lstStyle/>
                    <a:p>
                      <a:pPr algn="l" fontAlgn="t"/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Sludge generation</a:t>
                      </a: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Amount of sludge produced per unit of water treated.</a:t>
                      </a: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0.09kg/m³</a:t>
                      </a:r>
                      <a:endParaRPr lang="en-IN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903">
                <a:tc>
                  <a:txBody>
                    <a:bodyPr/>
                    <a:lstStyle/>
                    <a:p>
                      <a:pPr algn="l" fontAlgn="t"/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Energy consumption in treatment</a:t>
                      </a: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Energy used for treatment processes per unit of water treated.</a:t>
                      </a: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0.23kWh/m³</a:t>
                      </a:r>
                      <a:endParaRPr lang="en-IN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903"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Water Supply</a:t>
                      </a: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Distribution network efficiency</a:t>
                      </a: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Efficiency of the water supply distribution system (leakage rates).</a:t>
                      </a: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90%</a:t>
                      </a:r>
                      <a:endParaRPr lang="en-IN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169">
                <a:tc>
                  <a:txBody>
                    <a:bodyPr/>
                    <a:lstStyle/>
                    <a:p>
                      <a:pPr algn="l" fontAlgn="t"/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Leakage rate</a:t>
                      </a: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Water lost due to leaks in the supply network.</a:t>
                      </a: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10%</a:t>
                      </a:r>
                      <a:endParaRPr lang="en-IN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169">
                <a:tc>
                  <a:txBody>
                    <a:bodyPr/>
                    <a:lstStyle/>
                    <a:p>
                      <a:pPr algn="l" fontAlgn="t"/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Pressure in supply network</a:t>
                      </a: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Pressure maintained in distribution pipes.</a:t>
                      </a: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60psi</a:t>
                      </a:r>
                      <a:endParaRPr lang="en-IN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169">
                <a:tc>
                  <a:txBody>
                    <a:bodyPr/>
                    <a:lstStyle/>
                    <a:p>
                      <a:pPr algn="l" fontAlgn="t"/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Customer </a:t>
                      </a:r>
                      <a:r>
                        <a:rPr lang="en-IN" sz="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coverage</a:t>
                      </a:r>
                      <a:endParaRPr lang="en-IN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Proportion of customers with water meters.</a:t>
                      </a: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85%</a:t>
                      </a:r>
                      <a:endParaRPr lang="en-IN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169">
                <a:tc>
                  <a:txBody>
                    <a:bodyPr/>
                    <a:lstStyle/>
                    <a:p>
                      <a:pPr algn="l" fontAlgn="t"/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Energy consumption for distribution</a:t>
                      </a: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Energy needed for distributing water through the network.</a:t>
                      </a: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2.55kWh/m³</a:t>
                      </a:r>
                      <a:endParaRPr lang="en-IN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903"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Wastewater Collection</a:t>
                      </a: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Collection efficiency</a:t>
                      </a: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Efficiency of wastewater collection from households and businesses.</a:t>
                      </a: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100%</a:t>
                      </a:r>
                      <a:endParaRPr lang="en-IN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903">
                <a:tc>
                  <a:txBody>
                    <a:bodyPr/>
                    <a:lstStyle/>
                    <a:p>
                      <a:pPr algn="l" fontAlgn="t"/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Infiltration and inflow rates</a:t>
                      </a: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Rate of groundwater or stormwater entering the sewage system.</a:t>
                      </a: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10%</a:t>
                      </a:r>
                      <a:endParaRPr lang="en-IN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4169">
                <a:tc>
                  <a:txBody>
                    <a:bodyPr/>
                    <a:lstStyle/>
                    <a:p>
                      <a:pPr algn="l" fontAlgn="t"/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Sewer network capacity</a:t>
                      </a: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Maximum capacity of the sewage collection system.</a:t>
                      </a: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130000m³/day</a:t>
                      </a:r>
                      <a:endParaRPr lang="en-IN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903">
                <a:tc>
                  <a:txBody>
                    <a:bodyPr/>
                    <a:lstStyle/>
                    <a:p>
                      <a:pPr algn="l" fontAlgn="t"/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Pumping energy for wastewater collection</a:t>
                      </a: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Energy consumed in pumping wastewater through collection network.</a:t>
                      </a: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0.217kWh/m³</a:t>
                      </a:r>
                      <a:endParaRPr lang="en-IN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903"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Wastewater Treatment</a:t>
                      </a: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Treatment efficiency (BOD/COD removal)</a:t>
                      </a: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Efficiency in removing contaminants like BOD/COD.</a:t>
                      </a: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80%</a:t>
                      </a:r>
                      <a:endParaRPr lang="en-IN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903">
                <a:tc>
                  <a:txBody>
                    <a:bodyPr/>
                    <a:lstStyle/>
                    <a:p>
                      <a:pPr algn="l" fontAlgn="t"/>
                      <a:endParaRPr lang="en-IN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Chemical usage for treatment</a:t>
                      </a: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Amount of chemicals used in wastewater treatment (e.g., coagulants, disinfectants).</a:t>
                      </a: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As</a:t>
                      </a:r>
                      <a:r>
                        <a:rPr lang="en-IN" sz="800" b="0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 table data</a:t>
                      </a:r>
                      <a:endParaRPr lang="en-IN" sz="8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6629">
                <a:tc>
                  <a:txBody>
                    <a:bodyPr/>
                    <a:lstStyle/>
                    <a:p>
                      <a:pPr algn="l" fontAlgn="t"/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Sludge production</a:t>
                      </a: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Amount of sludge generated per unit of wastewater treated.</a:t>
                      </a: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0.19kg/m³</a:t>
                      </a:r>
                      <a:endParaRPr lang="en-IN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903">
                <a:tc>
                  <a:txBody>
                    <a:bodyPr/>
                    <a:lstStyle/>
                    <a:p>
                      <a:pPr algn="l" fontAlgn="t"/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Energy consumption in treatment</a:t>
                      </a: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Energy used for wastewater treatment processes per unit of wastewater treated.</a:t>
                      </a: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1.33kWh/m³</a:t>
                      </a:r>
                      <a:endParaRPr lang="en-IN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903">
                <a:tc>
                  <a:txBody>
                    <a:bodyPr/>
                    <a:lstStyle/>
                    <a:p>
                      <a:pPr algn="l" fontAlgn="t"/>
                      <a:endParaRPr lang="en-IN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Treated effluent quality</a:t>
                      </a: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Quality indicators of treated effluent (e.g., BOD, nitrogen, phosphorus levels).</a:t>
                      </a: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As table</a:t>
                      </a:r>
                      <a:endParaRPr lang="en-IN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3354" marR="3354" marT="3354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3" name="Rounded Rectangle 32"/>
          <p:cNvSpPr/>
          <p:nvPr/>
        </p:nvSpPr>
        <p:spPr>
          <a:xfrm>
            <a:off x="7715232" y="928670"/>
            <a:ext cx="2571768" cy="50006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dirty="0" smtClean="0"/>
              <a:t>GRID ENERGY MIX(NON RENEWABLE TO RENEWABLE ENERGY)-70:30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7715232" y="1643050"/>
            <a:ext cx="2571768" cy="50006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dirty="0" smtClean="0"/>
              <a:t>ELECTRICITY SUPPLY EFFICIENCY-99.32%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/>
          <p:nvPr/>
        </p:nvGrpSpPr>
        <p:grpSpPr>
          <a:xfrm>
            <a:off x="0" y="0"/>
            <a:ext cx="578644" cy="6858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53" name="TextBox 23"/>
          <p:cNvSpPr txBox="1"/>
          <p:nvPr/>
        </p:nvSpPr>
        <p:spPr>
          <a:xfrm>
            <a:off x="714380" y="285728"/>
            <a:ext cx="964409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INVENTORY ANALYSIS: BASELINE CARBON FOOTPRINT ASSESSMENT</a:t>
            </a:r>
            <a:endParaRPr lang="en-IN" sz="20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29582" y="6211669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8"/>
              </a:lnSpc>
              <a:spcBef>
                <a:spcPct val="0"/>
              </a:spcBef>
            </a:pPr>
            <a:r>
              <a:rPr lang="en-US" sz="900" b="1" dirty="0" smtClean="0">
                <a:solidFill>
                  <a:schemeClr val="bg1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rPr>
              <a:t>DISSERTATION &amp; PLANNING SEMINAR</a:t>
            </a: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714344" y="571480"/>
            <a:ext cx="9572656" cy="114320"/>
            <a:chOff x="0" y="0"/>
            <a:chExt cx="812800" cy="812800"/>
          </a:xfrm>
        </p:grpSpPr>
        <p:sp>
          <p:nvSpPr>
            <p:cNvPr id="45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46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grpSp>
        <p:nvGrpSpPr>
          <p:cNvPr id="4" name="Group 98"/>
          <p:cNvGrpSpPr/>
          <p:nvPr/>
        </p:nvGrpSpPr>
        <p:grpSpPr>
          <a:xfrm>
            <a:off x="0" y="6184945"/>
            <a:ext cx="10287036" cy="1070930"/>
            <a:chOff x="0" y="6184945"/>
            <a:chExt cx="10287036" cy="1070930"/>
          </a:xfrm>
        </p:grpSpPr>
        <p:grpSp>
          <p:nvGrpSpPr>
            <p:cNvPr id="5" name="Group 16"/>
            <p:cNvGrpSpPr/>
            <p:nvPr/>
          </p:nvGrpSpPr>
          <p:grpSpPr>
            <a:xfrm>
              <a:off x="7858144" y="6184945"/>
              <a:ext cx="2428856" cy="673055"/>
              <a:chOff x="0" y="-38100"/>
              <a:chExt cx="812800" cy="850900"/>
            </a:xfrm>
          </p:grpSpPr>
          <p:sp>
            <p:nvSpPr>
              <p:cNvPr id="111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7D72"/>
              </a:solidFill>
            </p:spPr>
          </p:sp>
          <p:sp>
            <p:nvSpPr>
              <p:cNvPr id="112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6" name="Group 12"/>
            <p:cNvGrpSpPr/>
            <p:nvPr/>
          </p:nvGrpSpPr>
          <p:grpSpPr>
            <a:xfrm>
              <a:off x="9786970" y="6415918"/>
              <a:ext cx="500030" cy="442106"/>
              <a:chOff x="0" y="-38100"/>
              <a:chExt cx="812800" cy="850900"/>
            </a:xfrm>
          </p:grpSpPr>
          <p:sp>
            <p:nvSpPr>
              <p:cNvPr id="109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110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7" name="Group 12"/>
            <p:cNvGrpSpPr/>
            <p:nvPr/>
          </p:nvGrpSpPr>
          <p:grpSpPr>
            <a:xfrm flipV="1">
              <a:off x="0" y="6286520"/>
              <a:ext cx="9795295" cy="220632"/>
              <a:chOff x="0" y="0"/>
              <a:chExt cx="812800" cy="2306314"/>
            </a:xfrm>
          </p:grpSpPr>
          <p:sp>
            <p:nvSpPr>
              <p:cNvPr id="107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108" name="TextBox 14"/>
              <p:cNvSpPr txBox="1"/>
              <p:nvPr/>
            </p:nvSpPr>
            <p:spPr>
              <a:xfrm>
                <a:off x="0" y="1455412"/>
                <a:ext cx="812800" cy="85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sp>
          <p:nvSpPr>
            <p:cNvPr id="104" name="TextBox 103"/>
            <p:cNvSpPr txBox="1"/>
            <p:nvPr/>
          </p:nvSpPr>
          <p:spPr>
            <a:xfrm>
              <a:off x="7858180" y="6215082"/>
              <a:ext cx="242885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8"/>
                </a:lnSpc>
                <a:spcBef>
                  <a:spcPct val="0"/>
                </a:spcBef>
              </a:pPr>
              <a:r>
                <a:rPr lang="en-US" sz="900" b="1" dirty="0" smtClean="0">
                  <a:solidFill>
                    <a:schemeClr val="bg1"/>
                  </a:solidFill>
                  <a:latin typeface="Times New Roman" pitchFamily="18" charset="0"/>
                  <a:ea typeface="Open Sans"/>
                  <a:cs typeface="Times New Roman" pitchFamily="18" charset="0"/>
                  <a:sym typeface="Open Sans"/>
                </a:rPr>
                <a:t>AR751:THESIS/DISSERTATION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  <p:sp>
          <p:nvSpPr>
            <p:cNvPr id="105" name="Footer Placeholder 36"/>
            <p:cNvSpPr txBox="1">
              <a:spLocks/>
            </p:cNvSpPr>
            <p:nvPr/>
          </p:nvSpPr>
          <p:spPr>
            <a:xfrm>
              <a:off x="685824" y="6357958"/>
              <a:ext cx="7886700" cy="428604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/>
            <a:p>
              <a:pPr lvl="0"/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TOPIC: </a:t>
              </a:r>
              <a:r>
                <a:rPr lang="en-IN" sz="800" dirty="0" smtClean="0">
                  <a:solidFill>
                    <a:schemeClr val="bg2">
                      <a:lumMod val="1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Low-Carbon Water Utility &amp; Municipal Waste Management plan for JNAC, Jamshedpur 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7858180" y="6491563"/>
              <a:ext cx="2428856" cy="764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RAM KUMAR , MUP/10002/23</a:t>
              </a:r>
            </a:p>
            <a:p>
              <a:r>
                <a:rPr lang="en-US" sz="900" dirty="0" smtClean="0">
                  <a:solidFill>
                    <a:schemeClr val="bg1"/>
                  </a:solidFill>
                </a:rPr>
                <a:t>SEM-IV , MUP 2023-25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8" name="TextBox 127"/>
          <p:cNvSpPr txBox="1"/>
          <p:nvPr/>
        </p:nvSpPr>
        <p:spPr>
          <a:xfrm>
            <a:off x="9786970" y="6500834"/>
            <a:ext cx="5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38</a:t>
            </a:r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38" name="Group 70"/>
          <p:cNvGrpSpPr/>
          <p:nvPr/>
        </p:nvGrpSpPr>
        <p:grpSpPr>
          <a:xfrm>
            <a:off x="785782" y="1201962"/>
            <a:ext cx="8786874" cy="3870112"/>
            <a:chOff x="500030" y="2249252"/>
            <a:chExt cx="8786874" cy="4268181"/>
          </a:xfrm>
        </p:grpSpPr>
        <p:sp>
          <p:nvSpPr>
            <p:cNvPr id="39" name="Rounded Rectangle 38"/>
            <p:cNvSpPr/>
            <p:nvPr/>
          </p:nvSpPr>
          <p:spPr>
            <a:xfrm>
              <a:off x="571468" y="3833486"/>
              <a:ext cx="1357322" cy="642942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000" dirty="0" smtClean="0">
                  <a:solidFill>
                    <a:schemeClr val="tx1"/>
                  </a:solidFill>
                </a:rPr>
                <a:t>WATER ABSTRACTION</a:t>
              </a:r>
            </a:p>
            <a:p>
              <a:pPr algn="ctr"/>
              <a:r>
                <a:rPr lang="en-IN" sz="1000" dirty="0" smtClean="0">
                  <a:solidFill>
                    <a:schemeClr val="tx1"/>
                  </a:solidFill>
                </a:rPr>
                <a:t>(WA)</a:t>
              </a:r>
            </a:p>
            <a:p>
              <a:pPr algn="ctr"/>
              <a:r>
                <a:rPr lang="en-IN" sz="1000" b="1" dirty="0" smtClean="0">
                  <a:solidFill>
                    <a:schemeClr val="accent1">
                      <a:lumMod val="50000"/>
                    </a:schemeClr>
                  </a:solidFill>
                </a:rPr>
                <a:t>1.4619 m</a:t>
              </a:r>
              <a:r>
                <a:rPr lang="en-IN" sz="900" b="1" dirty="0" smtClean="0">
                  <a:solidFill>
                    <a:schemeClr val="accent1">
                      <a:lumMod val="50000"/>
                    </a:schemeClr>
                  </a:solidFill>
                </a:rPr>
                <a:t>3</a:t>
              </a:r>
              <a:endParaRPr lang="en-IN" sz="10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2357418" y="3833486"/>
              <a:ext cx="1357322" cy="642942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000" dirty="0" smtClean="0">
                  <a:solidFill>
                    <a:schemeClr val="tx1"/>
                  </a:solidFill>
                </a:rPr>
                <a:t>WATER TREATMENT</a:t>
              </a:r>
            </a:p>
            <a:p>
              <a:pPr algn="ctr"/>
              <a:r>
                <a:rPr lang="en-IN" sz="1000" dirty="0" smtClean="0">
                  <a:solidFill>
                    <a:schemeClr val="tx1"/>
                  </a:solidFill>
                </a:rPr>
                <a:t>(WT)</a:t>
              </a:r>
            </a:p>
            <a:p>
              <a:pPr algn="ctr"/>
              <a:endParaRPr lang="en-IN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IN" sz="1000" b="1" dirty="0" smtClean="0">
                  <a:solidFill>
                    <a:schemeClr val="accent1">
                      <a:lumMod val="75000"/>
                    </a:schemeClr>
                  </a:solidFill>
                </a:rPr>
                <a:t>1.3888 m</a:t>
              </a:r>
              <a:r>
                <a:rPr lang="en-IN" sz="900" b="1" dirty="0" smtClean="0">
                  <a:solidFill>
                    <a:schemeClr val="accent1">
                      <a:lumMod val="75000"/>
                    </a:schemeClr>
                  </a:solidFill>
                </a:rPr>
                <a:t>3</a:t>
              </a:r>
              <a:endParaRPr lang="en-IN" sz="1000" b="1" dirty="0" smtClean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2" name="Right Arrow 41"/>
            <p:cNvSpPr/>
            <p:nvPr/>
          </p:nvSpPr>
          <p:spPr>
            <a:xfrm>
              <a:off x="2000228" y="4047800"/>
              <a:ext cx="285752" cy="214314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4143368" y="3833486"/>
              <a:ext cx="1357322" cy="642942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000" dirty="0" smtClean="0">
                  <a:solidFill>
                    <a:schemeClr val="tx1"/>
                  </a:solidFill>
                </a:rPr>
                <a:t>WATER SUPPLY &amp; DISTRIBUTION</a:t>
              </a:r>
            </a:p>
            <a:p>
              <a:pPr algn="ctr"/>
              <a:r>
                <a:rPr lang="en-IN" sz="1000" dirty="0" smtClean="0">
                  <a:solidFill>
                    <a:schemeClr val="tx1"/>
                  </a:solidFill>
                </a:rPr>
                <a:t>(WS)</a:t>
              </a:r>
            </a:p>
            <a:p>
              <a:pPr algn="ctr"/>
              <a:r>
                <a:rPr lang="en-IN" sz="1000" b="1" dirty="0" smtClean="0">
                  <a:solidFill>
                    <a:schemeClr val="accent1">
                      <a:lumMod val="75000"/>
                    </a:schemeClr>
                  </a:solidFill>
                </a:rPr>
                <a:t>1.2499 m</a:t>
              </a:r>
              <a:r>
                <a:rPr lang="en-IN" sz="900" b="1" dirty="0" smtClean="0">
                  <a:solidFill>
                    <a:schemeClr val="accent1">
                      <a:lumMod val="75000"/>
                    </a:schemeClr>
                  </a:solidFill>
                </a:rPr>
                <a:t>3</a:t>
              </a:r>
              <a:endParaRPr lang="en-IN" sz="1000" b="1" dirty="0" smtClean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4" name="Right Arrow 43"/>
            <p:cNvSpPr/>
            <p:nvPr/>
          </p:nvSpPr>
          <p:spPr>
            <a:xfrm>
              <a:off x="3786178" y="4047800"/>
              <a:ext cx="285752" cy="214314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5929318" y="3833486"/>
              <a:ext cx="1357322" cy="642942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000" dirty="0" smtClean="0">
                  <a:solidFill>
                    <a:schemeClr val="tx1"/>
                  </a:solidFill>
                </a:rPr>
                <a:t>WASTEWATER COLLECTION</a:t>
              </a:r>
            </a:p>
            <a:p>
              <a:pPr algn="ctr"/>
              <a:r>
                <a:rPr lang="en-IN" sz="1000" dirty="0" smtClean="0">
                  <a:solidFill>
                    <a:schemeClr val="tx1"/>
                  </a:solidFill>
                </a:rPr>
                <a:t>(WC)</a:t>
              </a:r>
            </a:p>
            <a:p>
              <a:pPr algn="ctr"/>
              <a:r>
                <a:rPr lang="en-IN" sz="1000" b="1" dirty="0" smtClean="0">
                  <a:solidFill>
                    <a:schemeClr val="tx2">
                      <a:lumMod val="50000"/>
                    </a:schemeClr>
                  </a:solidFill>
                </a:rPr>
                <a:t>1.099 m</a:t>
              </a:r>
              <a:r>
                <a:rPr lang="en-IN" sz="900" b="1" dirty="0" smtClean="0">
                  <a:solidFill>
                    <a:schemeClr val="tx2">
                      <a:lumMod val="50000"/>
                    </a:schemeClr>
                  </a:solidFill>
                </a:rPr>
                <a:t>3</a:t>
              </a:r>
              <a:endParaRPr lang="en-IN" sz="1000" b="1" dirty="0" smtClean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8" name="Right Arrow 47"/>
            <p:cNvSpPr/>
            <p:nvPr/>
          </p:nvSpPr>
          <p:spPr>
            <a:xfrm>
              <a:off x="5572128" y="4047800"/>
              <a:ext cx="285752" cy="214314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7715268" y="3833486"/>
              <a:ext cx="1357322" cy="642942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000" dirty="0" smtClean="0">
                  <a:solidFill>
                    <a:schemeClr val="tx1"/>
                  </a:solidFill>
                </a:rPr>
                <a:t>WASTEWATER TREATMENT</a:t>
              </a:r>
            </a:p>
            <a:p>
              <a:pPr algn="ctr"/>
              <a:r>
                <a:rPr lang="en-IN" sz="1000" dirty="0" smtClean="0">
                  <a:solidFill>
                    <a:schemeClr val="tx1"/>
                  </a:solidFill>
                </a:rPr>
                <a:t>(WWT)</a:t>
              </a:r>
            </a:p>
            <a:p>
              <a:pPr algn="ctr"/>
              <a:r>
                <a:rPr lang="en-IN" sz="1000" b="1" dirty="0" smtClean="0">
                  <a:solidFill>
                    <a:schemeClr val="tx2">
                      <a:lumMod val="50000"/>
                    </a:schemeClr>
                  </a:solidFill>
                </a:rPr>
                <a:t>1 m</a:t>
              </a:r>
              <a:r>
                <a:rPr lang="en-IN" sz="900" b="1" dirty="0" smtClean="0">
                  <a:solidFill>
                    <a:schemeClr val="tx2">
                      <a:lumMod val="50000"/>
                    </a:schemeClr>
                  </a:solidFill>
                </a:rPr>
                <a:t>3</a:t>
              </a:r>
              <a:endParaRPr lang="en-IN" sz="1000" b="1" dirty="0" smtClean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50" name="Right Arrow 49"/>
            <p:cNvSpPr/>
            <p:nvPr/>
          </p:nvSpPr>
          <p:spPr>
            <a:xfrm>
              <a:off x="7358078" y="4047800"/>
              <a:ext cx="285752" cy="214314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00030" y="2857496"/>
              <a:ext cx="1500198" cy="780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/>
                <a:t>ELECTRICITY(kWh)-2.0205kWH</a:t>
              </a:r>
            </a:p>
            <a:p>
              <a:pPr algn="ctr"/>
              <a:r>
                <a:rPr lang="en-IN" sz="800" b="1" dirty="0" smtClean="0"/>
                <a:t>FOSSIL FUEL(litres)-0.005l</a:t>
              </a:r>
            </a:p>
            <a:p>
              <a:pPr algn="ctr"/>
              <a:r>
                <a:rPr lang="en-IN" sz="800" b="1" dirty="0" smtClean="0"/>
                <a:t>ACTIVATED CARBON(Kg)-0.21g</a:t>
              </a:r>
            </a:p>
            <a:p>
              <a:pPr algn="ctr"/>
              <a:r>
                <a:rPr lang="en-IN" sz="800" b="1" dirty="0" smtClean="0"/>
                <a:t>Pipes-0.00186 kg/m3</a:t>
              </a:r>
            </a:p>
            <a:p>
              <a:pPr algn="ctr"/>
              <a:endParaRPr lang="en-IN" sz="800" b="1" dirty="0" smtClean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285980" y="2249252"/>
              <a:ext cx="1428760" cy="1459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/>
                <a:t>ELECTRICITY(kWh)-0.23kWH</a:t>
              </a:r>
            </a:p>
            <a:p>
              <a:pPr algn="ctr"/>
              <a:r>
                <a:rPr lang="en-IN" sz="800" b="1" dirty="0" smtClean="0"/>
                <a:t>LIME(mg)</a:t>
              </a:r>
            </a:p>
            <a:p>
              <a:pPr algn="ctr"/>
              <a:r>
                <a:rPr lang="en-IN" sz="800" b="1" dirty="0" smtClean="0"/>
                <a:t>SODIUM HYPOCHLORITE(g)-3.7g</a:t>
              </a:r>
            </a:p>
            <a:p>
              <a:pPr algn="ctr"/>
              <a:r>
                <a:rPr lang="en-IN" sz="800" b="1" dirty="0" smtClean="0"/>
                <a:t>LIQUID CHLORINE(g)-2.575g</a:t>
              </a:r>
            </a:p>
            <a:p>
              <a:pPr algn="ctr"/>
              <a:r>
                <a:rPr lang="en-IN" sz="800" b="1" dirty="0" smtClean="0"/>
                <a:t>ALUMINIUM SULFATE(mg)-5.5mg</a:t>
              </a:r>
            </a:p>
            <a:p>
              <a:pPr algn="ctr"/>
              <a:r>
                <a:rPr lang="en-IN" sz="800" b="1" dirty="0" smtClean="0"/>
                <a:t>CHLORINE GAS(g)-3.08g</a:t>
              </a:r>
            </a:p>
            <a:p>
              <a:pPr algn="ctr"/>
              <a:endParaRPr lang="en-IN" sz="800" b="1" dirty="0" smtClean="0"/>
            </a:p>
            <a:p>
              <a:pPr algn="ctr"/>
              <a:endParaRPr lang="en-IN" sz="800" b="1" dirty="0" smtClean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285980" y="4786322"/>
              <a:ext cx="1428760" cy="1731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/>
                <a:t>EMISSIONS TO WATER</a:t>
              </a:r>
            </a:p>
            <a:p>
              <a:pPr algn="ctr"/>
              <a:r>
                <a:rPr lang="en-IN" sz="800" dirty="0" smtClean="0"/>
                <a:t>BOD5(mg)-180mg</a:t>
              </a:r>
            </a:p>
            <a:p>
              <a:pPr algn="ctr"/>
              <a:r>
                <a:rPr lang="en-IN" sz="800" dirty="0" smtClean="0"/>
                <a:t>COD(g)-1.2g</a:t>
              </a:r>
            </a:p>
            <a:p>
              <a:pPr algn="ctr"/>
              <a:r>
                <a:rPr lang="en-IN" sz="800" dirty="0" smtClean="0"/>
                <a:t>ALUMINIUM COMPOUND(g)-1.65g</a:t>
              </a:r>
            </a:p>
            <a:p>
              <a:pPr algn="ctr"/>
              <a:r>
                <a:rPr lang="en-IN" sz="800" b="1" dirty="0" smtClean="0"/>
                <a:t>EMISSIONS TO SOIL</a:t>
              </a:r>
            </a:p>
            <a:p>
              <a:pPr algn="ctr"/>
              <a:r>
                <a:rPr lang="en-IN" sz="800" dirty="0" smtClean="0"/>
                <a:t>TOTAL ALUMINIUM (g)-38.63g</a:t>
              </a:r>
            </a:p>
            <a:p>
              <a:pPr algn="ctr"/>
              <a:r>
                <a:rPr lang="en-IN" sz="800" dirty="0" smtClean="0"/>
                <a:t>TOTAL MANGANESE(g)-1.79g</a:t>
              </a:r>
            </a:p>
            <a:p>
              <a:pPr algn="ctr"/>
              <a:r>
                <a:rPr lang="en-IN" sz="800" dirty="0" smtClean="0"/>
                <a:t>TOTAL IRON(g)-4.83g</a:t>
              </a:r>
            </a:p>
            <a:p>
              <a:pPr algn="ctr"/>
              <a:endParaRPr lang="en-IN" sz="800" b="1" dirty="0" smtClean="0"/>
            </a:p>
            <a:p>
              <a:pPr algn="ctr"/>
              <a:endParaRPr lang="en-IN" sz="800" b="1" dirty="0" smtClean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071930" y="2643182"/>
              <a:ext cx="1428760" cy="1052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/>
                <a:t>ELECTRICITY(kWh)-2.55kWH</a:t>
              </a:r>
            </a:p>
            <a:p>
              <a:pPr algn="ctr"/>
              <a:r>
                <a:rPr lang="en-IN" sz="800" b="1" dirty="0" smtClean="0"/>
                <a:t>FOSSIL FUELS(LITRES)-0.008l</a:t>
              </a:r>
            </a:p>
            <a:p>
              <a:pPr algn="ctr"/>
              <a:r>
                <a:rPr lang="en-IN" sz="800" b="1" dirty="0" smtClean="0"/>
                <a:t>SODIUM HYPOCHLORITE(g)-2.5g</a:t>
              </a:r>
            </a:p>
            <a:p>
              <a:pPr algn="ctr"/>
              <a:r>
                <a:rPr lang="en-IN" sz="800" b="1" dirty="0" smtClean="0"/>
                <a:t>CHLORINE GAS(g)-0.98g</a:t>
              </a:r>
            </a:p>
            <a:p>
              <a:pPr algn="ctr"/>
              <a:endParaRPr lang="en-IN" sz="800" b="1" dirty="0" smtClean="0"/>
            </a:p>
            <a:p>
              <a:pPr algn="ctr"/>
              <a:endParaRPr lang="en-IN" sz="800" b="1" dirty="0" smtClean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715004" y="2800753"/>
              <a:ext cx="1714512" cy="916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/>
                <a:t>ELECTRICITY(kWh)-0.217kWH</a:t>
              </a:r>
            </a:p>
            <a:p>
              <a:pPr algn="ctr"/>
              <a:r>
                <a:rPr lang="en-IN" sz="800" b="1" dirty="0" smtClean="0"/>
                <a:t>FOSSIL FUELS(LITRES)-0.003l</a:t>
              </a:r>
            </a:p>
            <a:p>
              <a:pPr algn="ctr"/>
              <a:r>
                <a:rPr lang="en-IN" sz="800" b="1" dirty="0" smtClean="0"/>
                <a:t>SODIUM LAURYL SULPHATE(g)-55.03g</a:t>
              </a:r>
            </a:p>
            <a:p>
              <a:pPr algn="ctr"/>
              <a:endParaRPr lang="en-IN" sz="800" b="1" dirty="0" smtClean="0"/>
            </a:p>
            <a:p>
              <a:pPr algn="ctr"/>
              <a:endParaRPr lang="en-IN" sz="800" b="1" dirty="0" smtClean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929318" y="4773051"/>
              <a:ext cx="1428760" cy="644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/>
                <a:t>EMISSIONS TO AIR</a:t>
              </a:r>
            </a:p>
            <a:p>
              <a:pPr algn="ctr"/>
              <a:r>
                <a:rPr lang="en-IN" sz="800" dirty="0" smtClean="0"/>
                <a:t>CH4(g)-0.00964g</a:t>
              </a:r>
            </a:p>
            <a:p>
              <a:pPr algn="ctr"/>
              <a:endParaRPr lang="en-IN" sz="800" b="1" dirty="0" smtClean="0"/>
            </a:p>
            <a:p>
              <a:pPr algn="ctr"/>
              <a:endParaRPr lang="en-IN" sz="800" b="1" dirty="0" smtClean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572392" y="2564396"/>
              <a:ext cx="1714512" cy="1323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/>
                <a:t>ELECTRICITY(kWh)-1.33kWH</a:t>
              </a:r>
            </a:p>
            <a:p>
              <a:pPr algn="ctr"/>
              <a:r>
                <a:rPr lang="en-IN" sz="800" b="1" dirty="0" smtClean="0"/>
                <a:t>FOSSIL FUELS(LITRES)-</a:t>
              </a:r>
            </a:p>
            <a:p>
              <a:pPr algn="ctr"/>
              <a:r>
                <a:rPr lang="en-IN" sz="800" b="1" dirty="0" smtClean="0"/>
                <a:t>SODIUM LAURYL SULPHATE(g)-52.8mg</a:t>
              </a:r>
            </a:p>
            <a:p>
              <a:pPr algn="ctr"/>
              <a:r>
                <a:rPr lang="en-IN" sz="800" b="1" dirty="0" smtClean="0"/>
                <a:t>SODIUM HYPOCHLORITE(g)-3.7g</a:t>
              </a:r>
            </a:p>
            <a:p>
              <a:pPr algn="ctr"/>
              <a:r>
                <a:rPr lang="en-IN" sz="800" b="1" dirty="0" smtClean="0"/>
                <a:t>CHLORINE GAS(g)-3.45g</a:t>
              </a:r>
            </a:p>
            <a:p>
              <a:pPr algn="ctr"/>
              <a:endParaRPr lang="en-IN" sz="800" b="1" dirty="0" smtClean="0"/>
            </a:p>
            <a:p>
              <a:pPr algn="ctr"/>
              <a:endParaRPr lang="en-IN" sz="800" b="1" dirty="0" smtClean="0"/>
            </a:p>
            <a:p>
              <a:pPr algn="ctr"/>
              <a:endParaRPr lang="en-IN" sz="800" b="1" dirty="0" smtClean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715268" y="4780674"/>
              <a:ext cx="1428760" cy="1188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/>
                <a:t>EMISSIONS TO SOIL</a:t>
              </a:r>
            </a:p>
            <a:p>
              <a:pPr algn="ctr"/>
              <a:r>
                <a:rPr lang="en-IN" sz="800" dirty="0" smtClean="0"/>
                <a:t>ARSENIC(mg)-0.1mg</a:t>
              </a:r>
            </a:p>
            <a:p>
              <a:pPr algn="ctr"/>
              <a:r>
                <a:rPr lang="en-IN" sz="800" dirty="0" smtClean="0"/>
                <a:t>COPPER(mg)-3.4mg</a:t>
              </a:r>
            </a:p>
            <a:p>
              <a:pPr algn="ctr"/>
              <a:r>
                <a:rPr lang="en-IN" sz="800" dirty="0" smtClean="0"/>
                <a:t>CHROMIUM(mg)-5.4mg</a:t>
              </a:r>
            </a:p>
            <a:p>
              <a:pPr algn="ctr"/>
              <a:r>
                <a:rPr lang="en-IN" sz="800" b="1" dirty="0" smtClean="0"/>
                <a:t>FINAL WASTE FLOWS</a:t>
              </a:r>
            </a:p>
            <a:p>
              <a:pPr algn="ctr"/>
              <a:r>
                <a:rPr lang="en-IN" sz="800" dirty="0" smtClean="0"/>
                <a:t>SLUDGE(Kg)-0.19kg</a:t>
              </a:r>
            </a:p>
            <a:p>
              <a:pPr algn="ctr"/>
              <a:endParaRPr lang="en-IN" sz="800" b="1" dirty="0" smtClean="0"/>
            </a:p>
            <a:p>
              <a:pPr algn="ctr"/>
              <a:endParaRPr lang="en-IN" sz="800" b="1" dirty="0" smtClean="0"/>
            </a:p>
          </p:txBody>
        </p:sp>
        <p:sp>
          <p:nvSpPr>
            <p:cNvPr id="61" name="Down Arrow 60"/>
            <p:cNvSpPr/>
            <p:nvPr/>
          </p:nvSpPr>
          <p:spPr>
            <a:xfrm>
              <a:off x="1214411" y="3500438"/>
              <a:ext cx="71437" cy="285752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" name="Down Arrow 61"/>
            <p:cNvSpPr/>
            <p:nvPr/>
          </p:nvSpPr>
          <p:spPr>
            <a:xfrm>
              <a:off x="3000361" y="4500570"/>
              <a:ext cx="71437" cy="285752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Down Arrow 62"/>
            <p:cNvSpPr/>
            <p:nvPr/>
          </p:nvSpPr>
          <p:spPr>
            <a:xfrm>
              <a:off x="3000360" y="3500438"/>
              <a:ext cx="71437" cy="285752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" name="Down Arrow 63"/>
            <p:cNvSpPr/>
            <p:nvPr/>
          </p:nvSpPr>
          <p:spPr>
            <a:xfrm>
              <a:off x="4786310" y="3500438"/>
              <a:ext cx="71437" cy="285752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" name="Down Arrow 64"/>
            <p:cNvSpPr/>
            <p:nvPr/>
          </p:nvSpPr>
          <p:spPr>
            <a:xfrm>
              <a:off x="6572260" y="3500438"/>
              <a:ext cx="71437" cy="285752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" name="Down Arrow 65"/>
            <p:cNvSpPr/>
            <p:nvPr/>
          </p:nvSpPr>
          <p:spPr>
            <a:xfrm>
              <a:off x="8358210" y="3500438"/>
              <a:ext cx="71437" cy="285752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" name="Down Arrow 66"/>
            <p:cNvSpPr/>
            <p:nvPr/>
          </p:nvSpPr>
          <p:spPr>
            <a:xfrm>
              <a:off x="6572260" y="4500570"/>
              <a:ext cx="71437" cy="285752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" name="Down Arrow 67"/>
            <p:cNvSpPr/>
            <p:nvPr/>
          </p:nvSpPr>
          <p:spPr>
            <a:xfrm>
              <a:off x="8358210" y="4500570"/>
              <a:ext cx="71437" cy="285752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071930" y="4786322"/>
              <a:ext cx="1428760" cy="644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b="1" dirty="0" smtClean="0"/>
                <a:t>WATER LOSS</a:t>
              </a:r>
            </a:p>
            <a:p>
              <a:pPr algn="ctr"/>
              <a:r>
                <a:rPr lang="en-IN" sz="800" dirty="0" smtClean="0"/>
                <a:t>0.138 m3</a:t>
              </a:r>
            </a:p>
            <a:p>
              <a:pPr algn="ctr"/>
              <a:endParaRPr lang="en-IN" sz="800" b="1" dirty="0" smtClean="0"/>
            </a:p>
            <a:p>
              <a:pPr algn="ctr"/>
              <a:endParaRPr lang="en-IN" sz="800" b="1" dirty="0" smtClean="0"/>
            </a:p>
          </p:txBody>
        </p:sp>
        <p:sp>
          <p:nvSpPr>
            <p:cNvPr id="70" name="Down Arrow 69"/>
            <p:cNvSpPr/>
            <p:nvPr/>
          </p:nvSpPr>
          <p:spPr>
            <a:xfrm>
              <a:off x="4786310" y="4500570"/>
              <a:ext cx="71437" cy="285753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71" name="Rectangle 70"/>
          <p:cNvSpPr/>
          <p:nvPr/>
        </p:nvSpPr>
        <p:spPr>
          <a:xfrm>
            <a:off x="8501086" y="4429132"/>
            <a:ext cx="8627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dirty="0" smtClean="0">
                <a:solidFill>
                  <a:schemeClr val="accent1"/>
                </a:solidFill>
              </a:rPr>
              <a:t>(Source: author)</a:t>
            </a:r>
            <a:endParaRPr lang="en-IN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/>
          <p:cNvSpPr/>
          <p:nvPr/>
        </p:nvSpPr>
        <p:spPr>
          <a:xfrm>
            <a:off x="714344" y="1214422"/>
            <a:ext cx="5786478" cy="57150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ounded Rectangle 42"/>
          <p:cNvSpPr/>
          <p:nvPr/>
        </p:nvSpPr>
        <p:spPr>
          <a:xfrm>
            <a:off x="714344" y="1857364"/>
            <a:ext cx="5786478" cy="64294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ounded Rectangle 41"/>
          <p:cNvSpPr/>
          <p:nvPr/>
        </p:nvSpPr>
        <p:spPr>
          <a:xfrm>
            <a:off x="714344" y="857232"/>
            <a:ext cx="5786478" cy="28575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" name="Group 9"/>
          <p:cNvGrpSpPr/>
          <p:nvPr/>
        </p:nvGrpSpPr>
        <p:grpSpPr>
          <a:xfrm>
            <a:off x="0" y="0"/>
            <a:ext cx="578644" cy="6858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53" name="TextBox 23"/>
          <p:cNvSpPr txBox="1"/>
          <p:nvPr/>
        </p:nvSpPr>
        <p:spPr>
          <a:xfrm>
            <a:off x="714380" y="285728"/>
            <a:ext cx="964409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BASELINE LCA:WATER SUPPLY-DETAILS OF RESULT</a:t>
            </a:r>
            <a:endParaRPr lang="en-IN" sz="20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29582" y="6211669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8"/>
              </a:lnSpc>
              <a:spcBef>
                <a:spcPct val="0"/>
              </a:spcBef>
            </a:pPr>
            <a:r>
              <a:rPr lang="en-US" sz="900" b="1" dirty="0" smtClean="0">
                <a:solidFill>
                  <a:schemeClr val="bg1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rPr>
              <a:t>DISSERTATION &amp; PLANNING SEMINAR</a:t>
            </a: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714344" y="571480"/>
            <a:ext cx="9572656" cy="114320"/>
            <a:chOff x="0" y="0"/>
            <a:chExt cx="812800" cy="812800"/>
          </a:xfrm>
        </p:grpSpPr>
        <p:sp>
          <p:nvSpPr>
            <p:cNvPr id="45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46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grpSp>
        <p:nvGrpSpPr>
          <p:cNvPr id="4" name="Group 22"/>
          <p:cNvGrpSpPr/>
          <p:nvPr/>
        </p:nvGrpSpPr>
        <p:grpSpPr>
          <a:xfrm>
            <a:off x="0" y="6184945"/>
            <a:ext cx="10287036" cy="1070930"/>
            <a:chOff x="0" y="6184945"/>
            <a:chExt cx="10287036" cy="1070930"/>
          </a:xfrm>
        </p:grpSpPr>
        <p:grpSp>
          <p:nvGrpSpPr>
            <p:cNvPr id="5" name="Group 16"/>
            <p:cNvGrpSpPr/>
            <p:nvPr/>
          </p:nvGrpSpPr>
          <p:grpSpPr>
            <a:xfrm>
              <a:off x="7858144" y="6184945"/>
              <a:ext cx="2428856" cy="673055"/>
              <a:chOff x="0" y="-38100"/>
              <a:chExt cx="812800" cy="850900"/>
            </a:xfrm>
          </p:grpSpPr>
          <p:sp>
            <p:nvSpPr>
              <p:cNvPr id="39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7D72"/>
              </a:solidFill>
            </p:spPr>
          </p:sp>
          <p:sp>
            <p:nvSpPr>
              <p:cNvPr id="40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6" name="Group 12"/>
            <p:cNvGrpSpPr/>
            <p:nvPr/>
          </p:nvGrpSpPr>
          <p:grpSpPr>
            <a:xfrm>
              <a:off x="9786970" y="6415918"/>
              <a:ext cx="500030" cy="442106"/>
              <a:chOff x="0" y="-38100"/>
              <a:chExt cx="812800" cy="850900"/>
            </a:xfrm>
          </p:grpSpPr>
          <p:sp>
            <p:nvSpPr>
              <p:cNvPr id="36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8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7" name="Group 12"/>
            <p:cNvGrpSpPr/>
            <p:nvPr/>
          </p:nvGrpSpPr>
          <p:grpSpPr>
            <a:xfrm flipV="1">
              <a:off x="0" y="6286520"/>
              <a:ext cx="9795295" cy="220632"/>
              <a:chOff x="0" y="0"/>
              <a:chExt cx="812800" cy="2306314"/>
            </a:xfrm>
          </p:grpSpPr>
          <p:sp>
            <p:nvSpPr>
              <p:cNvPr id="34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5" name="TextBox 14"/>
              <p:cNvSpPr txBox="1"/>
              <p:nvPr/>
            </p:nvSpPr>
            <p:spPr>
              <a:xfrm>
                <a:off x="0" y="1455412"/>
                <a:ext cx="812800" cy="85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7858180" y="6215082"/>
              <a:ext cx="24288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8"/>
                </a:lnSpc>
                <a:spcBef>
                  <a:spcPct val="0"/>
                </a:spcBef>
              </a:pPr>
              <a:r>
                <a:rPr lang="en-US" sz="900" b="1" dirty="0" smtClean="0">
                  <a:solidFill>
                    <a:schemeClr val="bg1"/>
                  </a:solidFill>
                  <a:latin typeface="Times New Roman" pitchFamily="18" charset="0"/>
                  <a:ea typeface="Open Sans"/>
                  <a:cs typeface="Times New Roman" pitchFamily="18" charset="0"/>
                  <a:sym typeface="Open Sans"/>
                </a:rPr>
                <a:t>AR751:THESIS/DISSERTATION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dirty="0">
                <a:solidFill>
                  <a:srgbClr val="FF0000"/>
                </a:solidFill>
              </a:endParaRPr>
            </a:p>
          </p:txBody>
        </p:sp>
        <p:sp>
          <p:nvSpPr>
            <p:cNvPr id="32" name="Footer Placeholder 36"/>
            <p:cNvSpPr txBox="1">
              <a:spLocks/>
            </p:cNvSpPr>
            <p:nvPr/>
          </p:nvSpPr>
          <p:spPr>
            <a:xfrm>
              <a:off x="614386" y="6357958"/>
              <a:ext cx="7886700" cy="428604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/>
            <a:p>
              <a:pPr lvl="0"/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TOPIC: </a:t>
              </a:r>
              <a:r>
                <a:rPr lang="en-IN" sz="800" dirty="0" smtClean="0">
                  <a:solidFill>
                    <a:schemeClr val="bg2">
                      <a:lumMod val="1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Low-Carbon Water Utility &amp; Municipal Waste Management plan for JNAC, Jamshedpur 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58180" y="6491563"/>
              <a:ext cx="2428856" cy="764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RAM KUMAR , MUP/10002/23</a:t>
              </a:r>
            </a:p>
            <a:p>
              <a:r>
                <a:rPr lang="en-US" sz="900" dirty="0" smtClean="0">
                  <a:solidFill>
                    <a:schemeClr val="bg1"/>
                  </a:solidFill>
                </a:rPr>
                <a:t>SEM-IV , MUP 2023-25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9786970" y="6500834"/>
            <a:ext cx="5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39</a:t>
            </a:r>
            <a:endParaRPr lang="en-IN" dirty="0">
              <a:solidFill>
                <a:schemeClr val="bg1"/>
              </a:solidFill>
            </a:endParaRPr>
          </a:p>
        </p:txBody>
      </p: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714344" y="2559836"/>
          <a:ext cx="9001188" cy="3512370"/>
        </p:xfrm>
        <a:graphic>
          <a:graphicData uri="http://schemas.openxmlformats.org/drawingml/2006/table">
            <a:tbl>
              <a:tblPr/>
              <a:tblGrid>
                <a:gridCol w="2928958"/>
                <a:gridCol w="6072230"/>
              </a:tblGrid>
              <a:tr h="302582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RESULT INFORMATION</a:t>
                      </a:r>
                      <a:endParaRPr lang="en-IN" sz="1200" b="1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249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PRODUCT SYSTEM: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tap water production, conventional treatment | tap water | APOS, S - JNAC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55379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REFERENCE PROCESS: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tap water production, conventional treatment | tap water | APOS, 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6951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REFERENCE PROCESS LOCATION: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JNAC,India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02582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PRODUCT: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tap water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0599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AMOUNT: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1.0 m3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02582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IMPACT METHOD: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ReCiPe 2016 v1.03, midpoint (H)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00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NORMALISATION &amp; WEIGHTING SET: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02582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ALLOCATION METHOD: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process based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582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CUTOFF: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midpoint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02582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DATE: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02-02-2025 19:55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642906" y="857232"/>
            <a:ext cx="657229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FUNCTIONAL UNIT: 1m3 </a:t>
            </a:r>
            <a:r>
              <a:rPr lang="en-IN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OF TAP WATER FOR CONSUMPTION</a:t>
            </a:r>
          </a:p>
          <a:p>
            <a:endParaRPr lang="en-IN" dirty="0" smtClean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n-IN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GEOGRAPHICAL SCOPE: </a:t>
            </a:r>
            <a:r>
              <a:rPr lang="en-IN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MUNICIPAL BOUNDARY OF JNAC,JAMSHEDPUR</a:t>
            </a:r>
          </a:p>
          <a:p>
            <a:endParaRPr lang="en-IN" dirty="0" smtClean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n-IN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TEMPORAL SCOPE: 2019 </a:t>
            </a:r>
            <a:r>
              <a:rPr lang="en-IN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IS SELECTED AS A BASELINE YEAR</a:t>
            </a:r>
          </a:p>
          <a:p>
            <a:endParaRPr lang="en-IN" dirty="0" smtClean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n-IN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SOFWARE USED: </a:t>
            </a:r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OpenLCA 2.4</a:t>
            </a:r>
          </a:p>
          <a:p>
            <a:endParaRPr lang="en-IN" dirty="0" smtClean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n-IN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DATABASE : </a:t>
            </a:r>
            <a:r>
              <a:rPr lang="en-IN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DATA FROM </a:t>
            </a:r>
            <a:r>
              <a:rPr lang="en-IN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TATA URBAN UTILITIES Ltd. </a:t>
            </a:r>
            <a:r>
              <a:rPr lang="en-IN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&amp; </a:t>
            </a:r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Ecoinvent 3.10 </a:t>
            </a:r>
            <a:r>
              <a:rPr lang="en-IN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database</a:t>
            </a:r>
          </a:p>
          <a:p>
            <a:endParaRPr lang="en-IN" dirty="0" smtClean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/>
          <p:cNvGrpSpPr/>
          <p:nvPr/>
        </p:nvGrpSpPr>
        <p:grpSpPr>
          <a:xfrm>
            <a:off x="0" y="0"/>
            <a:ext cx="578644" cy="6858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53" name="TextBox 23"/>
          <p:cNvSpPr txBox="1"/>
          <p:nvPr/>
        </p:nvSpPr>
        <p:spPr>
          <a:xfrm>
            <a:off x="714380" y="285728"/>
            <a:ext cx="964409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AIM &amp; OBJECTIVES</a:t>
            </a:r>
            <a:endParaRPr lang="en-IN" sz="20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29582" y="6075570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8"/>
              </a:lnSpc>
              <a:spcBef>
                <a:spcPct val="0"/>
              </a:spcBef>
            </a:pPr>
            <a:r>
              <a:rPr lang="en-US" sz="900" b="1" dirty="0" smtClean="0">
                <a:solidFill>
                  <a:schemeClr val="bg1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rPr>
              <a:t>DISSERTATION &amp; PLANNING SEMINAR</a:t>
            </a: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714344" y="571480"/>
            <a:ext cx="9572656" cy="114320"/>
            <a:chOff x="0" y="0"/>
            <a:chExt cx="812800" cy="812800"/>
          </a:xfrm>
        </p:grpSpPr>
        <p:sp>
          <p:nvSpPr>
            <p:cNvPr id="45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46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0" y="273586"/>
            <a:ext cx="64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smtClean="0">
                <a:solidFill>
                  <a:schemeClr val="bg1"/>
                </a:solidFill>
                <a:latin typeface="Inter Bold" charset="0"/>
                <a:ea typeface="Inter Bold" charset="0"/>
              </a:rPr>
              <a:t>04.</a:t>
            </a:r>
            <a:endParaRPr lang="en-IN" sz="1800" dirty="0">
              <a:solidFill>
                <a:schemeClr val="bg1"/>
              </a:solidFill>
              <a:latin typeface="Inter Bold" charset="0"/>
              <a:ea typeface="Inter Bold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14344" y="904386"/>
            <a:ext cx="857256" cy="48986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/>
          <p:cNvSpPr txBox="1"/>
          <p:nvPr/>
        </p:nvSpPr>
        <p:spPr>
          <a:xfrm>
            <a:off x="714344" y="987966"/>
            <a:ext cx="85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dirty="0" smtClean="0">
                <a:solidFill>
                  <a:schemeClr val="bg2">
                    <a:lumMod val="1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AIM: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14344" y="1571612"/>
            <a:ext cx="9358378" cy="71438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714344" y="1690204"/>
            <a:ext cx="93583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solidFill>
                  <a:schemeClr val="bg2">
                    <a:lumMod val="1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To formulate Low-Carbon Water Utility &amp; Municipal Waste Management plan for JNAC, Jamshedpur aligned with India’s Nationally Determined Contributions (NDCs) 2030.</a:t>
            </a:r>
          </a:p>
          <a:p>
            <a:endParaRPr lang="en-IN" sz="1400" dirty="0" smtClean="0">
              <a:solidFill>
                <a:schemeClr val="bg2">
                  <a:lumMod val="1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714344" y="2466139"/>
            <a:ext cx="1928826" cy="48986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71468" y="2537577"/>
            <a:ext cx="192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dirty="0" smtClean="0">
                <a:solidFill>
                  <a:schemeClr val="bg2">
                    <a:lumMod val="1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OBJECTIVES: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0" y="6184945"/>
            <a:ext cx="10287036" cy="1070930"/>
            <a:chOff x="0" y="6184945"/>
            <a:chExt cx="10287036" cy="1070930"/>
          </a:xfrm>
        </p:grpSpPr>
        <p:grpSp>
          <p:nvGrpSpPr>
            <p:cNvPr id="50" name="Group 16"/>
            <p:cNvGrpSpPr/>
            <p:nvPr/>
          </p:nvGrpSpPr>
          <p:grpSpPr>
            <a:xfrm>
              <a:off x="7858144" y="6184945"/>
              <a:ext cx="2428856" cy="673055"/>
              <a:chOff x="0" y="-38100"/>
              <a:chExt cx="812800" cy="850900"/>
            </a:xfrm>
          </p:grpSpPr>
          <p:sp>
            <p:nvSpPr>
              <p:cNvPr id="62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7D72"/>
              </a:solidFill>
            </p:spPr>
          </p:sp>
          <p:sp>
            <p:nvSpPr>
              <p:cNvPr id="63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52" name="Group 12"/>
            <p:cNvGrpSpPr/>
            <p:nvPr/>
          </p:nvGrpSpPr>
          <p:grpSpPr>
            <a:xfrm>
              <a:off x="9786970" y="6415918"/>
              <a:ext cx="500030" cy="442106"/>
              <a:chOff x="0" y="-38100"/>
              <a:chExt cx="812800" cy="850900"/>
            </a:xfrm>
          </p:grpSpPr>
          <p:sp>
            <p:nvSpPr>
              <p:cNvPr id="60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61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54" name="Group 12"/>
            <p:cNvGrpSpPr/>
            <p:nvPr/>
          </p:nvGrpSpPr>
          <p:grpSpPr>
            <a:xfrm flipV="1">
              <a:off x="0" y="6286520"/>
              <a:ext cx="9795295" cy="220632"/>
              <a:chOff x="0" y="0"/>
              <a:chExt cx="812800" cy="2306314"/>
            </a:xfrm>
          </p:grpSpPr>
          <p:sp>
            <p:nvSpPr>
              <p:cNvPr id="58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59" name="TextBox 14"/>
              <p:cNvSpPr txBox="1"/>
              <p:nvPr/>
            </p:nvSpPr>
            <p:spPr>
              <a:xfrm>
                <a:off x="0" y="1455412"/>
                <a:ext cx="812800" cy="85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sp>
          <p:nvSpPr>
            <p:cNvPr id="55" name="TextBox 54"/>
            <p:cNvSpPr txBox="1"/>
            <p:nvPr/>
          </p:nvSpPr>
          <p:spPr>
            <a:xfrm>
              <a:off x="7858180" y="6215082"/>
              <a:ext cx="242885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8"/>
                </a:lnSpc>
                <a:spcBef>
                  <a:spcPct val="0"/>
                </a:spcBef>
              </a:pPr>
              <a:r>
                <a:rPr lang="en-US" sz="900" b="1" dirty="0" smtClean="0">
                  <a:solidFill>
                    <a:schemeClr val="bg1"/>
                  </a:solidFill>
                  <a:latin typeface="Times New Roman" pitchFamily="18" charset="0"/>
                  <a:ea typeface="Open Sans"/>
                  <a:cs typeface="Times New Roman" pitchFamily="18" charset="0"/>
                  <a:sym typeface="Open Sans"/>
                </a:rPr>
                <a:t>AR751:THESIS/DISSERTATION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  <p:sp>
          <p:nvSpPr>
            <p:cNvPr id="56" name="Footer Placeholder 36"/>
            <p:cNvSpPr txBox="1">
              <a:spLocks/>
            </p:cNvSpPr>
            <p:nvPr/>
          </p:nvSpPr>
          <p:spPr>
            <a:xfrm>
              <a:off x="685824" y="6357958"/>
              <a:ext cx="7886700" cy="428604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/>
            <a:p>
              <a:pPr lvl="0"/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TOPIC: </a:t>
              </a:r>
              <a:r>
                <a:rPr lang="en-IN" sz="800" dirty="0" smtClean="0">
                  <a:solidFill>
                    <a:schemeClr val="bg2">
                      <a:lumMod val="1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Low-Carbon Water Utility &amp; Municipal Waste Management plan for JNAC, Jamshedpur 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858180" y="6491563"/>
              <a:ext cx="2428856" cy="764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RAM KUMAR , MUP/10002/23</a:t>
              </a:r>
            </a:p>
            <a:p>
              <a:r>
                <a:rPr lang="en-US" sz="900" dirty="0" smtClean="0">
                  <a:solidFill>
                    <a:schemeClr val="bg1"/>
                  </a:solidFill>
                </a:rPr>
                <a:t>SEM-IV , MUP 2023-25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9786970" y="6500834"/>
            <a:ext cx="5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05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1500162" y="4597373"/>
            <a:ext cx="8572560" cy="65484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TextBox 35"/>
          <p:cNvSpPr txBox="1"/>
          <p:nvPr/>
        </p:nvSpPr>
        <p:spPr>
          <a:xfrm>
            <a:off x="1500162" y="4662858"/>
            <a:ext cx="857256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400" dirty="0" smtClean="0">
                <a:solidFill>
                  <a:schemeClr val="bg2">
                    <a:lumMod val="1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To identify the gap between the current emissions scenario with desired outcomes as per India’s NDC 2030 targets and propose Science Based Targets(SBT).</a:t>
            </a:r>
          </a:p>
          <a:p>
            <a:pPr lvl="0"/>
            <a:endParaRPr lang="en-IN" sz="1400" dirty="0" smtClean="0">
              <a:solidFill>
                <a:schemeClr val="bg2">
                  <a:lumMod val="1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714344" y="3109081"/>
            <a:ext cx="521808" cy="654848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TextBox 65"/>
          <p:cNvSpPr txBox="1"/>
          <p:nvPr/>
        </p:nvSpPr>
        <p:spPr>
          <a:xfrm>
            <a:off x="692602" y="3243204"/>
            <a:ext cx="593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 smtClean="0">
                <a:solidFill>
                  <a:schemeClr val="bg2">
                    <a:lumMod val="1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01.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1500163" y="3109081"/>
            <a:ext cx="8572560" cy="65484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TextBox 67"/>
          <p:cNvSpPr txBox="1"/>
          <p:nvPr/>
        </p:nvSpPr>
        <p:spPr>
          <a:xfrm>
            <a:off x="1500163" y="3153341"/>
            <a:ext cx="8572560" cy="479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457200"/>
            <a:r>
              <a:rPr lang="en-IN" sz="1400" dirty="0" smtClean="0">
                <a:solidFill>
                  <a:schemeClr val="bg2">
                    <a:lumMod val="1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To identify parameters of carbon footprint assessment  and study carbon footprint assessment methods applicable for JNAC(water utility &amp; Municipal waste) .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714343" y="3850639"/>
            <a:ext cx="521808" cy="654848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TextBox 69"/>
          <p:cNvSpPr txBox="1"/>
          <p:nvPr/>
        </p:nvSpPr>
        <p:spPr>
          <a:xfrm>
            <a:off x="642906" y="3957584"/>
            <a:ext cx="664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 smtClean="0">
                <a:solidFill>
                  <a:schemeClr val="bg2">
                    <a:lumMod val="1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02.</a:t>
            </a:r>
          </a:p>
        </p:txBody>
      </p:sp>
      <p:sp>
        <p:nvSpPr>
          <p:cNvPr id="71" name="Rounded Rectangle 70"/>
          <p:cNvSpPr/>
          <p:nvPr/>
        </p:nvSpPr>
        <p:spPr>
          <a:xfrm>
            <a:off x="1500162" y="3850639"/>
            <a:ext cx="8572560" cy="65484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/>
          <p:cNvSpPr txBox="1"/>
          <p:nvPr/>
        </p:nvSpPr>
        <p:spPr>
          <a:xfrm>
            <a:off x="1500162" y="3894899"/>
            <a:ext cx="857256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/>
            <a:r>
              <a:rPr lang="en-IN" sz="1400" dirty="0" smtClean="0">
                <a:solidFill>
                  <a:schemeClr val="bg2">
                    <a:lumMod val="1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To assess the current carbon footprint of the JNAC and identify major  carbon footprint contributing process &amp; practices(water utility &amp; Municipal waste).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714343" y="4597373"/>
            <a:ext cx="521808" cy="654848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1" name="Rounded Rectangle 80"/>
          <p:cNvSpPr/>
          <p:nvPr/>
        </p:nvSpPr>
        <p:spPr>
          <a:xfrm>
            <a:off x="714343" y="5351873"/>
            <a:ext cx="521808" cy="654848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Rounded Rectangle 82"/>
          <p:cNvSpPr/>
          <p:nvPr/>
        </p:nvSpPr>
        <p:spPr>
          <a:xfrm>
            <a:off x="1500162" y="5351873"/>
            <a:ext cx="8572560" cy="65484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TextBox 39"/>
          <p:cNvSpPr txBox="1"/>
          <p:nvPr/>
        </p:nvSpPr>
        <p:spPr>
          <a:xfrm>
            <a:off x="1500162" y="5395097"/>
            <a:ext cx="85725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solidFill>
                  <a:schemeClr val="bg2">
                    <a:lumMod val="1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To develop &amp; propose a comprehensive CMP(Carbon management plan) with an  evaluation/monitoring framework for JNAC (water utility &amp; Municipal waste management).</a:t>
            </a:r>
          </a:p>
          <a:p>
            <a:pPr lvl="0"/>
            <a:endParaRPr lang="en-IN" sz="1400" dirty="0" smtClean="0">
              <a:solidFill>
                <a:schemeClr val="bg2">
                  <a:lumMod val="1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642906" y="4714884"/>
            <a:ext cx="664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 smtClean="0">
                <a:solidFill>
                  <a:schemeClr val="bg2">
                    <a:lumMod val="1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03.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642906" y="5429264"/>
            <a:ext cx="664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 smtClean="0">
                <a:solidFill>
                  <a:schemeClr val="bg2">
                    <a:lumMod val="1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04.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/>
          <p:nvPr/>
        </p:nvGrpSpPr>
        <p:grpSpPr>
          <a:xfrm>
            <a:off x="0" y="0"/>
            <a:ext cx="578644" cy="6858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53" name="TextBox 23"/>
          <p:cNvSpPr txBox="1"/>
          <p:nvPr/>
        </p:nvSpPr>
        <p:spPr>
          <a:xfrm>
            <a:off x="714380" y="285728"/>
            <a:ext cx="964409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BASELINE LCA:WATER SUPPLY-IMPACT RESULT</a:t>
            </a:r>
            <a:endParaRPr lang="en-IN" sz="20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29582" y="6211669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8"/>
              </a:lnSpc>
              <a:spcBef>
                <a:spcPct val="0"/>
              </a:spcBef>
            </a:pPr>
            <a:r>
              <a:rPr lang="en-US" sz="900" b="1" dirty="0" smtClean="0">
                <a:solidFill>
                  <a:schemeClr val="bg1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rPr>
              <a:t>DISSERTATION &amp; PLANNING SEMINAR</a:t>
            </a: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714344" y="571480"/>
            <a:ext cx="9572656" cy="114320"/>
            <a:chOff x="0" y="0"/>
            <a:chExt cx="812800" cy="812800"/>
          </a:xfrm>
        </p:grpSpPr>
        <p:sp>
          <p:nvSpPr>
            <p:cNvPr id="45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46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grpSp>
        <p:nvGrpSpPr>
          <p:cNvPr id="4" name="Group 22"/>
          <p:cNvGrpSpPr/>
          <p:nvPr/>
        </p:nvGrpSpPr>
        <p:grpSpPr>
          <a:xfrm>
            <a:off x="0" y="6184945"/>
            <a:ext cx="10287036" cy="1070930"/>
            <a:chOff x="0" y="6184945"/>
            <a:chExt cx="10287036" cy="1070930"/>
          </a:xfrm>
        </p:grpSpPr>
        <p:grpSp>
          <p:nvGrpSpPr>
            <p:cNvPr id="5" name="Group 16"/>
            <p:cNvGrpSpPr/>
            <p:nvPr/>
          </p:nvGrpSpPr>
          <p:grpSpPr>
            <a:xfrm>
              <a:off x="7858144" y="6184945"/>
              <a:ext cx="2428856" cy="673055"/>
              <a:chOff x="0" y="-38100"/>
              <a:chExt cx="812800" cy="850900"/>
            </a:xfrm>
          </p:grpSpPr>
          <p:sp>
            <p:nvSpPr>
              <p:cNvPr id="39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7D72"/>
              </a:solidFill>
            </p:spPr>
          </p:sp>
          <p:sp>
            <p:nvSpPr>
              <p:cNvPr id="40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6" name="Group 12"/>
            <p:cNvGrpSpPr/>
            <p:nvPr/>
          </p:nvGrpSpPr>
          <p:grpSpPr>
            <a:xfrm>
              <a:off x="9786970" y="6415918"/>
              <a:ext cx="500030" cy="442106"/>
              <a:chOff x="0" y="-38100"/>
              <a:chExt cx="812800" cy="850900"/>
            </a:xfrm>
          </p:grpSpPr>
          <p:sp>
            <p:nvSpPr>
              <p:cNvPr id="36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8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7" name="Group 12"/>
            <p:cNvGrpSpPr/>
            <p:nvPr/>
          </p:nvGrpSpPr>
          <p:grpSpPr>
            <a:xfrm flipV="1">
              <a:off x="0" y="6286520"/>
              <a:ext cx="9795295" cy="220632"/>
              <a:chOff x="0" y="0"/>
              <a:chExt cx="812800" cy="2306314"/>
            </a:xfrm>
          </p:grpSpPr>
          <p:sp>
            <p:nvSpPr>
              <p:cNvPr id="34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5" name="TextBox 14"/>
              <p:cNvSpPr txBox="1"/>
              <p:nvPr/>
            </p:nvSpPr>
            <p:spPr>
              <a:xfrm>
                <a:off x="0" y="1455412"/>
                <a:ext cx="812800" cy="85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7858180" y="6215082"/>
              <a:ext cx="24288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8"/>
                </a:lnSpc>
                <a:spcBef>
                  <a:spcPct val="0"/>
                </a:spcBef>
              </a:pPr>
              <a:r>
                <a:rPr lang="en-US" sz="900" b="1" dirty="0" smtClean="0">
                  <a:solidFill>
                    <a:schemeClr val="bg1"/>
                  </a:solidFill>
                  <a:latin typeface="Times New Roman" pitchFamily="18" charset="0"/>
                  <a:ea typeface="Open Sans"/>
                  <a:cs typeface="Times New Roman" pitchFamily="18" charset="0"/>
                  <a:sym typeface="Open Sans"/>
                </a:rPr>
                <a:t>AR751:THESIS/DISSERTATION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dirty="0">
                <a:solidFill>
                  <a:srgbClr val="FF0000"/>
                </a:solidFill>
              </a:endParaRPr>
            </a:p>
          </p:txBody>
        </p:sp>
        <p:sp>
          <p:nvSpPr>
            <p:cNvPr id="32" name="Footer Placeholder 36"/>
            <p:cNvSpPr txBox="1">
              <a:spLocks/>
            </p:cNvSpPr>
            <p:nvPr/>
          </p:nvSpPr>
          <p:spPr>
            <a:xfrm>
              <a:off x="614386" y="6357958"/>
              <a:ext cx="7886700" cy="428604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/>
            <a:p>
              <a:pPr lvl="0"/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TOPIC: </a:t>
              </a:r>
              <a:r>
                <a:rPr lang="en-IN" sz="800" dirty="0" smtClean="0">
                  <a:solidFill>
                    <a:schemeClr val="bg2">
                      <a:lumMod val="1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Low-Carbon Water Utility &amp; Municipal Waste Management plan for JNAC, Jamshedpur 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58180" y="6491563"/>
              <a:ext cx="2428856" cy="764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RAM KUMAR , MUP/10002/23</a:t>
              </a:r>
            </a:p>
            <a:p>
              <a:r>
                <a:rPr lang="en-US" sz="900" dirty="0" smtClean="0">
                  <a:solidFill>
                    <a:schemeClr val="bg1"/>
                  </a:solidFill>
                </a:rPr>
                <a:t>SEM-IV , MUP 2023-25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9786970" y="6500834"/>
            <a:ext cx="5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40</a:t>
            </a:r>
            <a:endParaRPr lang="en-IN" dirty="0">
              <a:solidFill>
                <a:schemeClr val="bg1"/>
              </a:solidFill>
            </a:endParaRPr>
          </a:p>
        </p:txBody>
      </p:sp>
      <p:graphicFrame>
        <p:nvGraphicFramePr>
          <p:cNvPr id="25" name="Table 24"/>
          <p:cNvGraphicFramePr>
            <a:graphicFrameLocks noGrp="1"/>
          </p:cNvGraphicFramePr>
          <p:nvPr/>
        </p:nvGraphicFramePr>
        <p:xfrm>
          <a:off x="785782" y="1071546"/>
          <a:ext cx="9001188" cy="4690110"/>
        </p:xfrm>
        <a:graphic>
          <a:graphicData uri="http://schemas.openxmlformats.org/drawingml/2006/table">
            <a:tbl>
              <a:tblPr/>
              <a:tblGrid>
                <a:gridCol w="930489"/>
                <a:gridCol w="3954578"/>
                <a:gridCol w="1996675"/>
                <a:gridCol w="2119446"/>
              </a:tblGrid>
              <a:tr h="22806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S.NO.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Impact category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  Reference </a:t>
                      </a: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unit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Result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2806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Acidification: terrestrial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  kg </a:t>
                      </a: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SO2-Eq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0.00000221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06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Climate change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  kg </a:t>
                      </a:r>
                      <a:r>
                        <a:rPr lang="en-IN" sz="1200" b="1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CO2-Eq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0.00066543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06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Ecotoxicity: freshwater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  kg </a:t>
                      </a: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1,4-DCB-Eq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0.00002660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06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Ecotoxicity: marine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  kg </a:t>
                      </a: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1,4-DCB-Eq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0.00003747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06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Ecotoxicity: terrestrial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  kg </a:t>
                      </a: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1,4-DCB-Eq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0.00216154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70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Energy resources: non-renewable, fossil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  kg </a:t>
                      </a: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oil-</a:t>
                      </a:r>
                      <a:r>
                        <a:rPr lang="en-IN" sz="1200" b="0" i="0" u="none" strike="noStrike" dirty="0" err="1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Eq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0.00016876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06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Eutrophication: freshwater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  kg </a:t>
                      </a: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P-</a:t>
                      </a:r>
                      <a:r>
                        <a:rPr lang="en-IN" sz="1200" b="0" i="0" u="none" strike="noStrike" dirty="0" err="1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Eq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0.00000056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06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Eutrophication: marine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  kg </a:t>
                      </a: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N-</a:t>
                      </a:r>
                      <a:r>
                        <a:rPr lang="en-IN" sz="1200" b="0" i="0" u="none" strike="noStrike" dirty="0" err="1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Eq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0.00000004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06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Human toxicity: carcinogenic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  kg </a:t>
                      </a: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1,4-DCB-Eq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0.00011117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06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Human toxicity: non-carcinogenic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  kg </a:t>
                      </a: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1,4-DCB-Eq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0.00097153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06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Ionising radiation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  </a:t>
                      </a:r>
                      <a:r>
                        <a:rPr lang="en-IN" sz="1200" b="0" i="0" u="none" strike="noStrike" dirty="0" err="1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kBq</a:t>
                      </a:r>
                      <a:r>
                        <a:rPr lang="en-IN" sz="1200" b="0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 </a:t>
                      </a: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Co-60-Eq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0.00001872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06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Land use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  m2*a </a:t>
                      </a: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crop-</a:t>
                      </a:r>
                      <a:r>
                        <a:rPr lang="en-IN" sz="1200" b="0" i="0" u="none" strike="noStrike" dirty="0" err="1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Eq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0.00001033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48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Material resources: metals/minerals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  kg </a:t>
                      </a: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Cu-</a:t>
                      </a:r>
                      <a:r>
                        <a:rPr lang="en-IN" sz="1200" b="0" i="0" u="none" strike="noStrike" dirty="0" err="1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Eq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0.00000338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06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Ozone depletion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  kg CFC-11-Eq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0.00000000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00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Particulate matter formation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  kg </a:t>
                      </a: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PM2.5-Eq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0.00000162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825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Photochemical oxidant formation: human health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  kg </a:t>
                      </a:r>
                      <a:r>
                        <a:rPr lang="en-IN" sz="1200" b="0" i="0" u="none" strike="noStrike" dirty="0" err="1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NOx-Eq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0.00000149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279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Photochemical oxidant formation: terrestrial ecosystems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  kg </a:t>
                      </a:r>
                      <a:r>
                        <a:rPr lang="en-IN" sz="1200" b="0" i="0" u="none" strike="noStrike" dirty="0" err="1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NOx-Eq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0.00000151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06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Water use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  m3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0.00000384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8" name="TextBox 23"/>
          <p:cNvSpPr txBox="1"/>
          <p:nvPr/>
        </p:nvSpPr>
        <p:spPr>
          <a:xfrm>
            <a:off x="714344" y="714356"/>
            <a:ext cx="964409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IMPACT RESULT:</a:t>
            </a:r>
            <a:endParaRPr lang="en-IN" sz="20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/>
          <p:nvPr/>
        </p:nvGrpSpPr>
        <p:grpSpPr>
          <a:xfrm>
            <a:off x="0" y="0"/>
            <a:ext cx="578644" cy="6858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53" name="TextBox 23"/>
          <p:cNvSpPr txBox="1"/>
          <p:nvPr/>
        </p:nvSpPr>
        <p:spPr>
          <a:xfrm>
            <a:off x="714380" y="285728"/>
            <a:ext cx="964409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BASELINE LCA:WATER SUPPLY-IMPACT RESULT</a:t>
            </a:r>
            <a:endParaRPr lang="en-IN" sz="20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29582" y="6211669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8"/>
              </a:lnSpc>
              <a:spcBef>
                <a:spcPct val="0"/>
              </a:spcBef>
            </a:pPr>
            <a:r>
              <a:rPr lang="en-US" sz="900" b="1" dirty="0" smtClean="0">
                <a:solidFill>
                  <a:schemeClr val="bg1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rPr>
              <a:t>DISSERTATION &amp; PLANNING SEMINAR</a:t>
            </a: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714344" y="571480"/>
            <a:ext cx="9572656" cy="114320"/>
            <a:chOff x="0" y="0"/>
            <a:chExt cx="812800" cy="812800"/>
          </a:xfrm>
        </p:grpSpPr>
        <p:sp>
          <p:nvSpPr>
            <p:cNvPr id="45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46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grpSp>
        <p:nvGrpSpPr>
          <p:cNvPr id="4" name="Group 22"/>
          <p:cNvGrpSpPr/>
          <p:nvPr/>
        </p:nvGrpSpPr>
        <p:grpSpPr>
          <a:xfrm>
            <a:off x="0" y="6184945"/>
            <a:ext cx="10287036" cy="1070930"/>
            <a:chOff x="0" y="6184945"/>
            <a:chExt cx="10287036" cy="1070930"/>
          </a:xfrm>
        </p:grpSpPr>
        <p:grpSp>
          <p:nvGrpSpPr>
            <p:cNvPr id="5" name="Group 16"/>
            <p:cNvGrpSpPr/>
            <p:nvPr/>
          </p:nvGrpSpPr>
          <p:grpSpPr>
            <a:xfrm>
              <a:off x="7858144" y="6184945"/>
              <a:ext cx="2428856" cy="673055"/>
              <a:chOff x="0" y="-38100"/>
              <a:chExt cx="812800" cy="850900"/>
            </a:xfrm>
          </p:grpSpPr>
          <p:sp>
            <p:nvSpPr>
              <p:cNvPr id="39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7D72"/>
              </a:solidFill>
            </p:spPr>
          </p:sp>
          <p:sp>
            <p:nvSpPr>
              <p:cNvPr id="40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6" name="Group 12"/>
            <p:cNvGrpSpPr/>
            <p:nvPr/>
          </p:nvGrpSpPr>
          <p:grpSpPr>
            <a:xfrm>
              <a:off x="9786970" y="6415918"/>
              <a:ext cx="500030" cy="442106"/>
              <a:chOff x="0" y="-38100"/>
              <a:chExt cx="812800" cy="850900"/>
            </a:xfrm>
          </p:grpSpPr>
          <p:sp>
            <p:nvSpPr>
              <p:cNvPr id="36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8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7" name="Group 12"/>
            <p:cNvGrpSpPr/>
            <p:nvPr/>
          </p:nvGrpSpPr>
          <p:grpSpPr>
            <a:xfrm flipV="1">
              <a:off x="0" y="6286520"/>
              <a:ext cx="9795295" cy="220632"/>
              <a:chOff x="0" y="0"/>
              <a:chExt cx="812800" cy="2306314"/>
            </a:xfrm>
          </p:grpSpPr>
          <p:sp>
            <p:nvSpPr>
              <p:cNvPr id="34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5" name="TextBox 14"/>
              <p:cNvSpPr txBox="1"/>
              <p:nvPr/>
            </p:nvSpPr>
            <p:spPr>
              <a:xfrm>
                <a:off x="0" y="1455412"/>
                <a:ext cx="812800" cy="85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7858180" y="6215082"/>
              <a:ext cx="24288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8"/>
                </a:lnSpc>
                <a:spcBef>
                  <a:spcPct val="0"/>
                </a:spcBef>
              </a:pPr>
              <a:r>
                <a:rPr lang="en-US" sz="900" b="1" dirty="0" smtClean="0">
                  <a:solidFill>
                    <a:schemeClr val="bg1"/>
                  </a:solidFill>
                  <a:latin typeface="Times New Roman" pitchFamily="18" charset="0"/>
                  <a:ea typeface="Open Sans"/>
                  <a:cs typeface="Times New Roman" pitchFamily="18" charset="0"/>
                  <a:sym typeface="Open Sans"/>
                </a:rPr>
                <a:t>AR751:THESIS/DISSERTATION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dirty="0">
                <a:solidFill>
                  <a:srgbClr val="FF0000"/>
                </a:solidFill>
              </a:endParaRPr>
            </a:p>
          </p:txBody>
        </p:sp>
        <p:sp>
          <p:nvSpPr>
            <p:cNvPr id="32" name="Footer Placeholder 36"/>
            <p:cNvSpPr txBox="1">
              <a:spLocks/>
            </p:cNvSpPr>
            <p:nvPr/>
          </p:nvSpPr>
          <p:spPr>
            <a:xfrm>
              <a:off x="614386" y="6357958"/>
              <a:ext cx="7886700" cy="428604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/>
            <a:p>
              <a:pPr lvl="0"/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TOPIC: </a:t>
              </a:r>
              <a:r>
                <a:rPr lang="en-IN" sz="800" dirty="0" smtClean="0">
                  <a:solidFill>
                    <a:schemeClr val="bg2">
                      <a:lumMod val="1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Low-Carbon Water Utility &amp; Municipal Waste Management plan for JNAC, Jamshedpur 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58180" y="6491563"/>
              <a:ext cx="2428856" cy="764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RAM KUMAR , MUP/10002/23</a:t>
              </a:r>
            </a:p>
            <a:p>
              <a:r>
                <a:rPr lang="en-US" sz="900" dirty="0" smtClean="0">
                  <a:solidFill>
                    <a:schemeClr val="bg1"/>
                  </a:solidFill>
                </a:rPr>
                <a:t>SEM-IV , MUP 2023-25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9786970" y="6500834"/>
            <a:ext cx="5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41</a:t>
            </a:r>
            <a:endParaRPr lang="en-IN" dirty="0">
              <a:solidFill>
                <a:schemeClr val="bg1"/>
              </a:solidFill>
            </a:endParaRPr>
          </a:p>
        </p:txBody>
      </p:sp>
      <p:graphicFrame>
        <p:nvGraphicFramePr>
          <p:cNvPr id="26" name="Chart 25"/>
          <p:cNvGraphicFramePr/>
          <p:nvPr/>
        </p:nvGraphicFramePr>
        <p:xfrm>
          <a:off x="785782" y="571480"/>
          <a:ext cx="8858312" cy="6000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4286244" y="1071546"/>
            <a:ext cx="6000756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fontAlgn="b"/>
            <a:r>
              <a:rPr lang="en-IN" sz="12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Impact</a:t>
            </a:r>
            <a:r>
              <a:rPr lang="en-IN" sz="12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due to Climate change(kg CO2-Eq) = </a:t>
            </a:r>
            <a:r>
              <a:rPr lang="en-IN" sz="12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0.00066543 kg CO2-Eq </a:t>
            </a:r>
            <a:r>
              <a:rPr lang="en-IN" sz="12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per m3 of water</a:t>
            </a:r>
          </a:p>
          <a:p>
            <a:pPr fontAlgn="b"/>
            <a:r>
              <a:rPr lang="en-IN" sz="12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Daily impact </a:t>
            </a:r>
            <a:r>
              <a:rPr lang="en-IN" sz="12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due to climate change             = </a:t>
            </a:r>
            <a:r>
              <a:rPr lang="en-IN" sz="12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138.5675 kg CO2-Eq  </a:t>
            </a:r>
            <a:r>
              <a:rPr lang="en-IN" sz="12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per day</a:t>
            </a:r>
          </a:p>
          <a:p>
            <a:pPr fontAlgn="b"/>
            <a:r>
              <a:rPr lang="en-IN" sz="12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Monthly impact </a:t>
            </a:r>
            <a:r>
              <a:rPr lang="en-IN" sz="12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due to climate change       = </a:t>
            </a:r>
            <a:r>
              <a:rPr lang="en-IN" sz="12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4157.025 kg CO2-Eq  </a:t>
            </a:r>
            <a:r>
              <a:rPr lang="en-IN" sz="12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per month</a:t>
            </a:r>
          </a:p>
          <a:p>
            <a:pPr fontAlgn="b"/>
            <a:r>
              <a:rPr lang="en-IN" sz="12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Annual impact </a:t>
            </a:r>
            <a:r>
              <a:rPr lang="en-IN" sz="12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due to climate change         = </a:t>
            </a:r>
            <a:r>
              <a:rPr lang="en-IN" sz="12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49884.30 kg CO2-Eq  </a:t>
            </a:r>
            <a:r>
              <a:rPr lang="en-IN" sz="12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per year(2019)</a:t>
            </a:r>
          </a:p>
          <a:p>
            <a:pPr algn="ctr"/>
            <a:endParaRPr lang="en-IN" sz="1200" dirty="0" smtClean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/>
          <p:cNvSpPr/>
          <p:nvPr/>
        </p:nvSpPr>
        <p:spPr>
          <a:xfrm>
            <a:off x="714344" y="1214422"/>
            <a:ext cx="5786478" cy="57150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ounded Rectangle 42"/>
          <p:cNvSpPr/>
          <p:nvPr/>
        </p:nvSpPr>
        <p:spPr>
          <a:xfrm>
            <a:off x="714344" y="1857364"/>
            <a:ext cx="5786478" cy="64294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ounded Rectangle 41"/>
          <p:cNvSpPr/>
          <p:nvPr/>
        </p:nvSpPr>
        <p:spPr>
          <a:xfrm>
            <a:off x="714344" y="857232"/>
            <a:ext cx="5786478" cy="28575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" name="Group 9"/>
          <p:cNvGrpSpPr/>
          <p:nvPr/>
        </p:nvGrpSpPr>
        <p:grpSpPr>
          <a:xfrm>
            <a:off x="0" y="0"/>
            <a:ext cx="578644" cy="6858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53" name="TextBox 23"/>
          <p:cNvSpPr txBox="1"/>
          <p:nvPr/>
        </p:nvSpPr>
        <p:spPr>
          <a:xfrm>
            <a:off x="714380" y="285728"/>
            <a:ext cx="964409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BASELINE LCA:WASTEWATER COLLECTION &amp; TREATMENT-RESULT DETAILS </a:t>
            </a:r>
            <a:endParaRPr lang="en-IN" sz="20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29582" y="6211669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8"/>
              </a:lnSpc>
              <a:spcBef>
                <a:spcPct val="0"/>
              </a:spcBef>
            </a:pPr>
            <a:r>
              <a:rPr lang="en-US" sz="900" b="1" dirty="0" smtClean="0">
                <a:solidFill>
                  <a:schemeClr val="bg1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rPr>
              <a:t>DISSERTATION &amp; PLANNING SEMINAR</a:t>
            </a: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714344" y="571480"/>
            <a:ext cx="9572656" cy="114320"/>
            <a:chOff x="0" y="0"/>
            <a:chExt cx="812800" cy="812800"/>
          </a:xfrm>
        </p:grpSpPr>
        <p:sp>
          <p:nvSpPr>
            <p:cNvPr id="45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46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grpSp>
        <p:nvGrpSpPr>
          <p:cNvPr id="4" name="Group 22"/>
          <p:cNvGrpSpPr/>
          <p:nvPr/>
        </p:nvGrpSpPr>
        <p:grpSpPr>
          <a:xfrm>
            <a:off x="0" y="6184945"/>
            <a:ext cx="10287036" cy="1070930"/>
            <a:chOff x="0" y="6184945"/>
            <a:chExt cx="10287036" cy="1070930"/>
          </a:xfrm>
        </p:grpSpPr>
        <p:grpSp>
          <p:nvGrpSpPr>
            <p:cNvPr id="5" name="Group 16"/>
            <p:cNvGrpSpPr/>
            <p:nvPr/>
          </p:nvGrpSpPr>
          <p:grpSpPr>
            <a:xfrm>
              <a:off x="7858144" y="6184945"/>
              <a:ext cx="2428856" cy="673055"/>
              <a:chOff x="0" y="-38100"/>
              <a:chExt cx="812800" cy="850900"/>
            </a:xfrm>
          </p:grpSpPr>
          <p:sp>
            <p:nvSpPr>
              <p:cNvPr id="39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7D72"/>
              </a:solidFill>
            </p:spPr>
          </p:sp>
          <p:sp>
            <p:nvSpPr>
              <p:cNvPr id="40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6" name="Group 12"/>
            <p:cNvGrpSpPr/>
            <p:nvPr/>
          </p:nvGrpSpPr>
          <p:grpSpPr>
            <a:xfrm>
              <a:off x="9786970" y="6415918"/>
              <a:ext cx="500030" cy="442106"/>
              <a:chOff x="0" y="-38100"/>
              <a:chExt cx="812800" cy="850900"/>
            </a:xfrm>
          </p:grpSpPr>
          <p:sp>
            <p:nvSpPr>
              <p:cNvPr id="36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8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7" name="Group 12"/>
            <p:cNvGrpSpPr/>
            <p:nvPr/>
          </p:nvGrpSpPr>
          <p:grpSpPr>
            <a:xfrm flipV="1">
              <a:off x="0" y="6286520"/>
              <a:ext cx="9795295" cy="220632"/>
              <a:chOff x="0" y="0"/>
              <a:chExt cx="812800" cy="2306314"/>
            </a:xfrm>
          </p:grpSpPr>
          <p:sp>
            <p:nvSpPr>
              <p:cNvPr id="34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5" name="TextBox 14"/>
              <p:cNvSpPr txBox="1"/>
              <p:nvPr/>
            </p:nvSpPr>
            <p:spPr>
              <a:xfrm>
                <a:off x="0" y="1455412"/>
                <a:ext cx="812800" cy="85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7858180" y="6215082"/>
              <a:ext cx="24288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8"/>
                </a:lnSpc>
                <a:spcBef>
                  <a:spcPct val="0"/>
                </a:spcBef>
              </a:pPr>
              <a:r>
                <a:rPr lang="en-US" sz="900" b="1" dirty="0" smtClean="0">
                  <a:solidFill>
                    <a:schemeClr val="bg1"/>
                  </a:solidFill>
                  <a:latin typeface="Times New Roman" pitchFamily="18" charset="0"/>
                  <a:ea typeface="Open Sans"/>
                  <a:cs typeface="Times New Roman" pitchFamily="18" charset="0"/>
                  <a:sym typeface="Open Sans"/>
                </a:rPr>
                <a:t>AR751:THESIS/DISSERTATION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dirty="0">
                <a:solidFill>
                  <a:srgbClr val="FF0000"/>
                </a:solidFill>
              </a:endParaRPr>
            </a:p>
          </p:txBody>
        </p:sp>
        <p:sp>
          <p:nvSpPr>
            <p:cNvPr id="32" name="Footer Placeholder 36"/>
            <p:cNvSpPr txBox="1">
              <a:spLocks/>
            </p:cNvSpPr>
            <p:nvPr/>
          </p:nvSpPr>
          <p:spPr>
            <a:xfrm>
              <a:off x="614386" y="6357958"/>
              <a:ext cx="7886700" cy="428604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/>
            <a:p>
              <a:pPr lvl="0"/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TOPIC: </a:t>
              </a:r>
              <a:r>
                <a:rPr lang="en-IN" sz="800" dirty="0" smtClean="0">
                  <a:solidFill>
                    <a:schemeClr val="bg2">
                      <a:lumMod val="1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Low-Carbon Water Utility &amp; Municipal Waste Management plan for JNAC, Jamshedpur 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58180" y="6491563"/>
              <a:ext cx="2428856" cy="764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RAM KUMAR , MUP/10002/23</a:t>
              </a:r>
            </a:p>
            <a:p>
              <a:r>
                <a:rPr lang="en-US" sz="900" dirty="0" smtClean="0">
                  <a:solidFill>
                    <a:schemeClr val="bg1"/>
                  </a:solidFill>
                </a:rPr>
                <a:t>SEM-IV , MUP 2023-25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9786970" y="6500834"/>
            <a:ext cx="5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42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42906" y="857232"/>
            <a:ext cx="657229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FUNCTIONAL UNIT: 1m3 </a:t>
            </a:r>
            <a:r>
              <a:rPr lang="en-IN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OF RECYCLED WATER FOR CONSUMPTION</a:t>
            </a:r>
          </a:p>
          <a:p>
            <a:endParaRPr lang="en-IN" dirty="0" smtClean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n-IN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GEOGRAPHICAL SCOPE: </a:t>
            </a:r>
            <a:r>
              <a:rPr lang="en-IN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MUNICIPAL BOUNDARY OF JNAC,JAMSHEDPUR</a:t>
            </a:r>
          </a:p>
          <a:p>
            <a:endParaRPr lang="en-IN" dirty="0" smtClean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n-IN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TEMPORAL SCOPE: 2019 </a:t>
            </a:r>
            <a:r>
              <a:rPr lang="en-IN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IS SELECTED AS A BASELINE YEAR</a:t>
            </a:r>
          </a:p>
          <a:p>
            <a:endParaRPr lang="en-IN" dirty="0" smtClean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n-IN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SOFWARE USED: </a:t>
            </a:r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OpenLCA 2.4</a:t>
            </a:r>
          </a:p>
          <a:p>
            <a:endParaRPr lang="en-IN" dirty="0" smtClean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n-IN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DATABASE : </a:t>
            </a:r>
            <a:r>
              <a:rPr lang="en-IN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DATA FROM </a:t>
            </a:r>
            <a:r>
              <a:rPr lang="en-IN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TATA URBAN UTILITIES Ltd. </a:t>
            </a:r>
            <a:r>
              <a:rPr lang="en-IN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&amp; </a:t>
            </a:r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Ecoinvent 3.10 </a:t>
            </a:r>
            <a:r>
              <a:rPr lang="en-IN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database</a:t>
            </a:r>
          </a:p>
          <a:p>
            <a:endParaRPr lang="en-IN" dirty="0" smtClean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aphicFrame>
        <p:nvGraphicFramePr>
          <p:cNvPr id="37" name="Table 36"/>
          <p:cNvGraphicFramePr>
            <a:graphicFrameLocks noGrp="1"/>
          </p:cNvGraphicFramePr>
          <p:nvPr/>
        </p:nvGraphicFramePr>
        <p:xfrm>
          <a:off x="714344" y="2643182"/>
          <a:ext cx="9001188" cy="3286151"/>
        </p:xfrm>
        <a:graphic>
          <a:graphicData uri="http://schemas.openxmlformats.org/drawingml/2006/table">
            <a:tbl>
              <a:tblPr/>
              <a:tblGrid>
                <a:gridCol w="2801575"/>
                <a:gridCol w="6199613"/>
              </a:tblGrid>
              <a:tr h="298741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RESULT INFORMATION</a:t>
                      </a:r>
                      <a:endParaRPr lang="en-IN" sz="1200" b="1" i="0" u="none" strike="noStrike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741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PRODUCT SYSTEM: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market for wastewater, </a:t>
                      </a:r>
                      <a:r>
                        <a:rPr lang="en-IN" sz="1200" b="0" i="0" u="none" strike="noStrike" dirty="0" err="1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uasb</a:t>
                      </a:r>
                      <a:r>
                        <a:rPr lang="en-IN" sz="1200" b="0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 </a:t>
                      </a: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| wastewater, average | APOS, S - </a:t>
                      </a:r>
                      <a:r>
                        <a:rPr lang="en-IN" sz="1200" b="0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JNAC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98741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REFERENCE PROCESS: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market for wastewater, </a:t>
                      </a:r>
                      <a:r>
                        <a:rPr lang="en-IN" sz="1200" b="0" i="0" u="none" strike="noStrike" dirty="0" err="1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uasb</a:t>
                      </a:r>
                      <a:r>
                        <a:rPr lang="en-IN" sz="1200" b="0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 </a:t>
                      </a: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| wastewater, average | APOS, 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741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REFERENCE PROCESS LOCATION: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JNAC,India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98741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PRODUCT: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wastewater, average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741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AMOUNT: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1.0 m3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98741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IMPACT METHOD: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ReCiPe 2016 v1.03, midpoint (H)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741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NORMALISATION &amp; WEIGHTING SET: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98741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ALLOCATION METHOD: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process defaults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741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CUTOFF: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midpoint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98741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DATE: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02-02-2025 21:29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/>
          <p:nvPr/>
        </p:nvGrpSpPr>
        <p:grpSpPr>
          <a:xfrm>
            <a:off x="0" y="0"/>
            <a:ext cx="578644" cy="6858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53" name="TextBox 23"/>
          <p:cNvSpPr txBox="1"/>
          <p:nvPr/>
        </p:nvSpPr>
        <p:spPr>
          <a:xfrm>
            <a:off x="714380" y="285728"/>
            <a:ext cx="964409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BASELINE LCA:WASTEWATER COLLECTION &amp; TREATMENT-IMPACT RESULT </a:t>
            </a:r>
            <a:endParaRPr lang="en-IN" sz="20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29582" y="6211669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8"/>
              </a:lnSpc>
              <a:spcBef>
                <a:spcPct val="0"/>
              </a:spcBef>
            </a:pPr>
            <a:r>
              <a:rPr lang="en-US" sz="900" b="1" dirty="0" smtClean="0">
                <a:solidFill>
                  <a:schemeClr val="bg1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rPr>
              <a:t>DISSERTATION &amp; PLANNING SEMINAR</a:t>
            </a: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714344" y="571480"/>
            <a:ext cx="9572656" cy="114320"/>
            <a:chOff x="0" y="0"/>
            <a:chExt cx="812800" cy="812800"/>
          </a:xfrm>
        </p:grpSpPr>
        <p:sp>
          <p:nvSpPr>
            <p:cNvPr id="45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46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grpSp>
        <p:nvGrpSpPr>
          <p:cNvPr id="4" name="Group 22"/>
          <p:cNvGrpSpPr/>
          <p:nvPr/>
        </p:nvGrpSpPr>
        <p:grpSpPr>
          <a:xfrm>
            <a:off x="0" y="6184945"/>
            <a:ext cx="10287036" cy="1070930"/>
            <a:chOff x="0" y="6184945"/>
            <a:chExt cx="10287036" cy="1070930"/>
          </a:xfrm>
        </p:grpSpPr>
        <p:grpSp>
          <p:nvGrpSpPr>
            <p:cNvPr id="5" name="Group 16"/>
            <p:cNvGrpSpPr/>
            <p:nvPr/>
          </p:nvGrpSpPr>
          <p:grpSpPr>
            <a:xfrm>
              <a:off x="7858144" y="6184945"/>
              <a:ext cx="2428856" cy="673055"/>
              <a:chOff x="0" y="-38100"/>
              <a:chExt cx="812800" cy="850900"/>
            </a:xfrm>
          </p:grpSpPr>
          <p:sp>
            <p:nvSpPr>
              <p:cNvPr id="39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7D72"/>
              </a:solidFill>
            </p:spPr>
          </p:sp>
          <p:sp>
            <p:nvSpPr>
              <p:cNvPr id="40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6" name="Group 12"/>
            <p:cNvGrpSpPr/>
            <p:nvPr/>
          </p:nvGrpSpPr>
          <p:grpSpPr>
            <a:xfrm>
              <a:off x="9786970" y="6415918"/>
              <a:ext cx="500030" cy="442106"/>
              <a:chOff x="0" y="-38100"/>
              <a:chExt cx="812800" cy="850900"/>
            </a:xfrm>
          </p:grpSpPr>
          <p:sp>
            <p:nvSpPr>
              <p:cNvPr id="36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8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7" name="Group 12"/>
            <p:cNvGrpSpPr/>
            <p:nvPr/>
          </p:nvGrpSpPr>
          <p:grpSpPr>
            <a:xfrm flipV="1">
              <a:off x="0" y="6286520"/>
              <a:ext cx="9795295" cy="220632"/>
              <a:chOff x="0" y="0"/>
              <a:chExt cx="812800" cy="2306314"/>
            </a:xfrm>
          </p:grpSpPr>
          <p:sp>
            <p:nvSpPr>
              <p:cNvPr id="34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5" name="TextBox 14"/>
              <p:cNvSpPr txBox="1"/>
              <p:nvPr/>
            </p:nvSpPr>
            <p:spPr>
              <a:xfrm>
                <a:off x="0" y="1455412"/>
                <a:ext cx="812800" cy="85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7858180" y="6215082"/>
              <a:ext cx="24288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8"/>
                </a:lnSpc>
                <a:spcBef>
                  <a:spcPct val="0"/>
                </a:spcBef>
              </a:pPr>
              <a:r>
                <a:rPr lang="en-US" sz="900" b="1" dirty="0" smtClean="0">
                  <a:solidFill>
                    <a:schemeClr val="bg1"/>
                  </a:solidFill>
                  <a:latin typeface="Times New Roman" pitchFamily="18" charset="0"/>
                  <a:ea typeface="Open Sans"/>
                  <a:cs typeface="Times New Roman" pitchFamily="18" charset="0"/>
                  <a:sym typeface="Open Sans"/>
                </a:rPr>
                <a:t>AR751:THESIS/DISSERTATION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dirty="0">
                <a:solidFill>
                  <a:srgbClr val="FF0000"/>
                </a:solidFill>
              </a:endParaRPr>
            </a:p>
          </p:txBody>
        </p:sp>
        <p:sp>
          <p:nvSpPr>
            <p:cNvPr id="32" name="Footer Placeholder 36"/>
            <p:cNvSpPr txBox="1">
              <a:spLocks/>
            </p:cNvSpPr>
            <p:nvPr/>
          </p:nvSpPr>
          <p:spPr>
            <a:xfrm>
              <a:off x="614386" y="6357958"/>
              <a:ext cx="7886700" cy="428604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/>
            <a:p>
              <a:pPr lvl="0"/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TOPIC: </a:t>
              </a:r>
              <a:r>
                <a:rPr lang="en-IN" sz="800" dirty="0" smtClean="0">
                  <a:solidFill>
                    <a:schemeClr val="bg2">
                      <a:lumMod val="1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Low-Carbon Water Utility &amp; Municipal Waste Management plan for JNAC, Jamshedpur 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58180" y="6491563"/>
              <a:ext cx="2428856" cy="764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RAM KUMAR , MUP/10002/23</a:t>
              </a:r>
            </a:p>
            <a:p>
              <a:r>
                <a:rPr lang="en-US" sz="900" dirty="0" smtClean="0">
                  <a:solidFill>
                    <a:schemeClr val="bg1"/>
                  </a:solidFill>
                </a:rPr>
                <a:t>SEM-IV , MUP 2023-25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9786970" y="6500834"/>
            <a:ext cx="5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43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8" name="TextBox 23"/>
          <p:cNvSpPr txBox="1"/>
          <p:nvPr/>
        </p:nvSpPr>
        <p:spPr>
          <a:xfrm>
            <a:off x="714344" y="714356"/>
            <a:ext cx="964409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IMPACT RESULT:</a:t>
            </a:r>
            <a:endParaRPr lang="en-IN" sz="20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714344" y="1071537"/>
          <a:ext cx="9144064" cy="4857787"/>
        </p:xfrm>
        <a:graphic>
          <a:graphicData uri="http://schemas.openxmlformats.org/drawingml/2006/table">
            <a:tbl>
              <a:tblPr/>
              <a:tblGrid>
                <a:gridCol w="937353"/>
                <a:gridCol w="4277621"/>
                <a:gridCol w="2000264"/>
                <a:gridCol w="1928826"/>
              </a:tblGrid>
              <a:tr h="25567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 err="1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S.No</a:t>
                      </a:r>
                      <a:r>
                        <a:rPr lang="en-IN" sz="1200" b="1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.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IMPACT CATEGORY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REFERENCE UNIT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RESULT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5567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Acidification: terrestrial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kg SO2-Eq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0.00086925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67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Climate change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kg CO2-Eq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0.30847441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67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Ecotoxicity: freshwater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kg 1,4-DCB-Eq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0.04264042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67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Ecotoxicity: marine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kg 1,4-DCB-Eq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0.06493304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67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Ecotoxicity: terrestrial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kg 1,4-DCB-Eq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7.46803523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67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Energy resources: non-renewable, fossil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kg oil-Eq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0.06145995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67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Eutrophication: freshwater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kg P-Eq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0.00340278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67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Eutrophication: marine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kg N-Eq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0.00767369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67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Human toxicity: carcinogenic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kg 1,4-DCB-Eq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0.17766451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67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Human toxicity: non-carcinogenic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kg 1,4-DCB-Eq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2.25235364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67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Ionising radiation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kBq Co-60-Eq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0.01147272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67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Land use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m2*a crop-Eq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0.00630558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67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Material resources: metals/minerals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kg Cu-Eq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0.00610663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67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Ozone depletion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kg CFC-11-Eq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0.00000083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67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Particulate matter formation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kg PM2.5-Eq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0.00044529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67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Photochemical oxidant formation: human health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kg NOx-Eq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0.00071764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67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Photochemical oxidant formation: terrestrial ecosystems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kg NOx-Eq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0.00074139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67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Water use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m3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0.00209309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/>
          <p:nvPr/>
        </p:nvGrpSpPr>
        <p:grpSpPr>
          <a:xfrm>
            <a:off x="0" y="0"/>
            <a:ext cx="578644" cy="6858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53" name="TextBox 23"/>
          <p:cNvSpPr txBox="1"/>
          <p:nvPr/>
        </p:nvSpPr>
        <p:spPr>
          <a:xfrm>
            <a:off x="714380" y="285728"/>
            <a:ext cx="964409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BASELINE LCA:WASTEWATER COLLECTION &amp; TREATMENT-IMPACT RESULT </a:t>
            </a:r>
            <a:endParaRPr lang="en-IN" sz="20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29582" y="6211669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8"/>
              </a:lnSpc>
              <a:spcBef>
                <a:spcPct val="0"/>
              </a:spcBef>
            </a:pPr>
            <a:r>
              <a:rPr lang="en-US" sz="900" b="1" dirty="0" smtClean="0">
                <a:solidFill>
                  <a:schemeClr val="bg1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rPr>
              <a:t>DISSERTATION &amp; PLANNING SEMINAR</a:t>
            </a: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714344" y="571480"/>
            <a:ext cx="9572656" cy="114320"/>
            <a:chOff x="0" y="0"/>
            <a:chExt cx="812800" cy="812800"/>
          </a:xfrm>
        </p:grpSpPr>
        <p:sp>
          <p:nvSpPr>
            <p:cNvPr id="45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46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grpSp>
        <p:nvGrpSpPr>
          <p:cNvPr id="4" name="Group 22"/>
          <p:cNvGrpSpPr/>
          <p:nvPr/>
        </p:nvGrpSpPr>
        <p:grpSpPr>
          <a:xfrm>
            <a:off x="0" y="6184945"/>
            <a:ext cx="10287036" cy="1070930"/>
            <a:chOff x="0" y="6184945"/>
            <a:chExt cx="10287036" cy="1070930"/>
          </a:xfrm>
        </p:grpSpPr>
        <p:grpSp>
          <p:nvGrpSpPr>
            <p:cNvPr id="5" name="Group 16"/>
            <p:cNvGrpSpPr/>
            <p:nvPr/>
          </p:nvGrpSpPr>
          <p:grpSpPr>
            <a:xfrm>
              <a:off x="7858144" y="6184945"/>
              <a:ext cx="2428856" cy="673055"/>
              <a:chOff x="0" y="-38100"/>
              <a:chExt cx="812800" cy="850900"/>
            </a:xfrm>
          </p:grpSpPr>
          <p:sp>
            <p:nvSpPr>
              <p:cNvPr id="39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7D72"/>
              </a:solidFill>
            </p:spPr>
          </p:sp>
          <p:sp>
            <p:nvSpPr>
              <p:cNvPr id="40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6" name="Group 12"/>
            <p:cNvGrpSpPr/>
            <p:nvPr/>
          </p:nvGrpSpPr>
          <p:grpSpPr>
            <a:xfrm>
              <a:off x="9786970" y="6415918"/>
              <a:ext cx="500030" cy="442106"/>
              <a:chOff x="0" y="-38100"/>
              <a:chExt cx="812800" cy="850900"/>
            </a:xfrm>
          </p:grpSpPr>
          <p:sp>
            <p:nvSpPr>
              <p:cNvPr id="36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8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7" name="Group 12"/>
            <p:cNvGrpSpPr/>
            <p:nvPr/>
          </p:nvGrpSpPr>
          <p:grpSpPr>
            <a:xfrm flipV="1">
              <a:off x="0" y="6286520"/>
              <a:ext cx="9795295" cy="220632"/>
              <a:chOff x="0" y="0"/>
              <a:chExt cx="812800" cy="2306314"/>
            </a:xfrm>
          </p:grpSpPr>
          <p:sp>
            <p:nvSpPr>
              <p:cNvPr id="34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5" name="TextBox 14"/>
              <p:cNvSpPr txBox="1"/>
              <p:nvPr/>
            </p:nvSpPr>
            <p:spPr>
              <a:xfrm>
                <a:off x="0" y="1455412"/>
                <a:ext cx="812800" cy="85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7858180" y="6215082"/>
              <a:ext cx="24288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8"/>
                </a:lnSpc>
                <a:spcBef>
                  <a:spcPct val="0"/>
                </a:spcBef>
              </a:pPr>
              <a:r>
                <a:rPr lang="en-US" sz="900" b="1" dirty="0" smtClean="0">
                  <a:solidFill>
                    <a:schemeClr val="bg1"/>
                  </a:solidFill>
                  <a:latin typeface="Times New Roman" pitchFamily="18" charset="0"/>
                  <a:ea typeface="Open Sans"/>
                  <a:cs typeface="Times New Roman" pitchFamily="18" charset="0"/>
                  <a:sym typeface="Open Sans"/>
                </a:rPr>
                <a:t>AR751:THESIS/DISSERTATION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dirty="0">
                <a:solidFill>
                  <a:srgbClr val="FF0000"/>
                </a:solidFill>
              </a:endParaRPr>
            </a:p>
          </p:txBody>
        </p:sp>
        <p:sp>
          <p:nvSpPr>
            <p:cNvPr id="32" name="Footer Placeholder 36"/>
            <p:cNvSpPr txBox="1">
              <a:spLocks/>
            </p:cNvSpPr>
            <p:nvPr/>
          </p:nvSpPr>
          <p:spPr>
            <a:xfrm>
              <a:off x="614386" y="6357958"/>
              <a:ext cx="7886700" cy="428604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/>
            <a:p>
              <a:pPr lvl="0"/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TOPIC: </a:t>
              </a:r>
              <a:r>
                <a:rPr lang="en-IN" sz="800" dirty="0" smtClean="0">
                  <a:solidFill>
                    <a:schemeClr val="bg2">
                      <a:lumMod val="1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Low-Carbon Water Utility &amp; Municipal Waste Management plan for JNAC, Jamshedpur 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58180" y="6491563"/>
              <a:ext cx="2428856" cy="764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RAM KUMAR , MUP/10002/23</a:t>
              </a:r>
            </a:p>
            <a:p>
              <a:r>
                <a:rPr lang="en-US" sz="900" dirty="0" smtClean="0">
                  <a:solidFill>
                    <a:schemeClr val="bg1"/>
                  </a:solidFill>
                </a:rPr>
                <a:t>SEM-IV , MUP 2023-25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9786970" y="6500834"/>
            <a:ext cx="5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44</a:t>
            </a:r>
            <a:endParaRPr lang="en-IN" dirty="0">
              <a:solidFill>
                <a:schemeClr val="bg1"/>
              </a:solidFill>
            </a:endParaRPr>
          </a:p>
        </p:txBody>
      </p:sp>
      <p:graphicFrame>
        <p:nvGraphicFramePr>
          <p:cNvPr id="26" name="Chart 25"/>
          <p:cNvGraphicFramePr/>
          <p:nvPr/>
        </p:nvGraphicFramePr>
        <p:xfrm>
          <a:off x="571468" y="571480"/>
          <a:ext cx="8858312" cy="6000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3929054" y="1071546"/>
            <a:ext cx="6357946" cy="1015663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fontAlgn="b"/>
            <a:r>
              <a:rPr lang="en-IN" sz="12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Impact</a:t>
            </a:r>
            <a:r>
              <a:rPr lang="en-IN" sz="12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due to Climate change(kg CO2-Eq) = </a:t>
            </a:r>
            <a:r>
              <a:rPr lang="en-IN" sz="1200" b="1" dirty="0" smtClean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0.30847441</a:t>
            </a:r>
            <a:r>
              <a:rPr lang="en-IN" sz="1200" dirty="0" smtClean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IN" sz="12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kg CO2-Eq </a:t>
            </a:r>
            <a:r>
              <a:rPr lang="en-IN" sz="12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per m3 of water</a:t>
            </a:r>
          </a:p>
          <a:p>
            <a:pPr fontAlgn="b"/>
            <a:r>
              <a:rPr lang="en-IN" sz="12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Daily impact </a:t>
            </a:r>
            <a:r>
              <a:rPr lang="en-IN" sz="12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due to climate change             = </a:t>
            </a:r>
            <a:r>
              <a:rPr lang="en-IN" sz="12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678643.7 kg CO2-Eq  </a:t>
            </a:r>
            <a:r>
              <a:rPr lang="en-IN" sz="12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per day</a:t>
            </a:r>
          </a:p>
          <a:p>
            <a:pPr fontAlgn="b"/>
            <a:r>
              <a:rPr lang="en-IN" sz="12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Monthly impact </a:t>
            </a:r>
            <a:r>
              <a:rPr lang="en-IN" sz="12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due to climate change       = </a:t>
            </a:r>
            <a:r>
              <a:rPr lang="en-IN" sz="12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20359311.06 kg CO2-Eq  </a:t>
            </a:r>
            <a:r>
              <a:rPr lang="en-IN" sz="12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per month</a:t>
            </a:r>
          </a:p>
          <a:p>
            <a:pPr fontAlgn="b"/>
            <a:r>
              <a:rPr lang="en-IN" sz="12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Annual impact </a:t>
            </a:r>
            <a:r>
              <a:rPr lang="en-IN" sz="12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due to climate change         = </a:t>
            </a:r>
            <a:r>
              <a:rPr lang="en-IN" sz="12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244311732.72 kg CO2-Eq  </a:t>
            </a:r>
            <a:r>
              <a:rPr lang="en-IN" sz="12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per year(2019)</a:t>
            </a:r>
          </a:p>
          <a:p>
            <a:pPr algn="ctr"/>
            <a:endParaRPr lang="en-IN" sz="1200" dirty="0" smtClean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/>
          <p:nvPr/>
        </p:nvGrpSpPr>
        <p:grpSpPr>
          <a:xfrm>
            <a:off x="0" y="0"/>
            <a:ext cx="578644" cy="6858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53" name="TextBox 23"/>
          <p:cNvSpPr txBox="1"/>
          <p:nvPr/>
        </p:nvSpPr>
        <p:spPr>
          <a:xfrm>
            <a:off x="714380" y="285728"/>
            <a:ext cx="964409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LCI FLOW ALLOCATION: BASELINE CARBON FOOTPRINT ASSESSMENT</a:t>
            </a:r>
            <a:endParaRPr lang="en-IN" sz="20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29582" y="6211669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8"/>
              </a:lnSpc>
              <a:spcBef>
                <a:spcPct val="0"/>
              </a:spcBef>
            </a:pPr>
            <a:r>
              <a:rPr lang="en-US" sz="900" b="1" dirty="0" smtClean="0">
                <a:solidFill>
                  <a:schemeClr val="bg1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rPr>
              <a:t>DISSERTATION &amp; PLANNING SEMINAR</a:t>
            </a: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714344" y="571480"/>
            <a:ext cx="9572656" cy="114320"/>
            <a:chOff x="0" y="0"/>
            <a:chExt cx="812800" cy="812800"/>
          </a:xfrm>
        </p:grpSpPr>
        <p:sp>
          <p:nvSpPr>
            <p:cNvPr id="45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46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grpSp>
        <p:nvGrpSpPr>
          <p:cNvPr id="4" name="Group 98"/>
          <p:cNvGrpSpPr/>
          <p:nvPr/>
        </p:nvGrpSpPr>
        <p:grpSpPr>
          <a:xfrm>
            <a:off x="0" y="6184945"/>
            <a:ext cx="10287036" cy="1070930"/>
            <a:chOff x="0" y="6184945"/>
            <a:chExt cx="10287036" cy="1070930"/>
          </a:xfrm>
        </p:grpSpPr>
        <p:grpSp>
          <p:nvGrpSpPr>
            <p:cNvPr id="5" name="Group 16"/>
            <p:cNvGrpSpPr/>
            <p:nvPr/>
          </p:nvGrpSpPr>
          <p:grpSpPr>
            <a:xfrm>
              <a:off x="7858144" y="6184945"/>
              <a:ext cx="2428856" cy="673055"/>
              <a:chOff x="0" y="-38100"/>
              <a:chExt cx="812800" cy="850900"/>
            </a:xfrm>
          </p:grpSpPr>
          <p:sp>
            <p:nvSpPr>
              <p:cNvPr id="111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7D72"/>
              </a:solidFill>
            </p:spPr>
          </p:sp>
          <p:sp>
            <p:nvSpPr>
              <p:cNvPr id="112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6" name="Group 12"/>
            <p:cNvGrpSpPr/>
            <p:nvPr/>
          </p:nvGrpSpPr>
          <p:grpSpPr>
            <a:xfrm>
              <a:off x="9786970" y="6415918"/>
              <a:ext cx="500030" cy="442106"/>
              <a:chOff x="0" y="-38100"/>
              <a:chExt cx="812800" cy="850900"/>
            </a:xfrm>
          </p:grpSpPr>
          <p:sp>
            <p:nvSpPr>
              <p:cNvPr id="109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110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7" name="Group 12"/>
            <p:cNvGrpSpPr/>
            <p:nvPr/>
          </p:nvGrpSpPr>
          <p:grpSpPr>
            <a:xfrm flipV="1">
              <a:off x="0" y="6286520"/>
              <a:ext cx="9795295" cy="220632"/>
              <a:chOff x="0" y="0"/>
              <a:chExt cx="812800" cy="2306314"/>
            </a:xfrm>
          </p:grpSpPr>
          <p:sp>
            <p:nvSpPr>
              <p:cNvPr id="107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108" name="TextBox 14"/>
              <p:cNvSpPr txBox="1"/>
              <p:nvPr/>
            </p:nvSpPr>
            <p:spPr>
              <a:xfrm>
                <a:off x="0" y="1455412"/>
                <a:ext cx="812800" cy="85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sp>
          <p:nvSpPr>
            <p:cNvPr id="104" name="TextBox 103"/>
            <p:cNvSpPr txBox="1"/>
            <p:nvPr/>
          </p:nvSpPr>
          <p:spPr>
            <a:xfrm>
              <a:off x="7858180" y="6215082"/>
              <a:ext cx="242885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8"/>
                </a:lnSpc>
                <a:spcBef>
                  <a:spcPct val="0"/>
                </a:spcBef>
              </a:pPr>
              <a:r>
                <a:rPr lang="en-US" sz="900" b="1" dirty="0" smtClean="0">
                  <a:solidFill>
                    <a:schemeClr val="bg1"/>
                  </a:solidFill>
                  <a:latin typeface="Times New Roman" pitchFamily="18" charset="0"/>
                  <a:ea typeface="Open Sans"/>
                  <a:cs typeface="Times New Roman" pitchFamily="18" charset="0"/>
                  <a:sym typeface="Open Sans"/>
                </a:rPr>
                <a:t>AR751:THESIS/DISSERTATION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  <p:sp>
          <p:nvSpPr>
            <p:cNvPr id="105" name="Footer Placeholder 36"/>
            <p:cNvSpPr txBox="1">
              <a:spLocks/>
            </p:cNvSpPr>
            <p:nvPr/>
          </p:nvSpPr>
          <p:spPr>
            <a:xfrm>
              <a:off x="685824" y="6357958"/>
              <a:ext cx="7886700" cy="428604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/>
            <a:p>
              <a:pPr lvl="0"/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TOPIC: </a:t>
              </a:r>
              <a:r>
                <a:rPr lang="en-IN" sz="800" dirty="0" smtClean="0">
                  <a:solidFill>
                    <a:schemeClr val="bg2">
                      <a:lumMod val="1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Low-Carbon Water Utility &amp; Municipal Waste Management plan for JNAC, Jamshedpur 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7858180" y="6491563"/>
              <a:ext cx="2428856" cy="764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RAM KUMAR , MUP/10002/23</a:t>
              </a:r>
            </a:p>
            <a:p>
              <a:r>
                <a:rPr lang="en-US" sz="900" dirty="0" smtClean="0">
                  <a:solidFill>
                    <a:schemeClr val="bg1"/>
                  </a:solidFill>
                </a:rPr>
                <a:t>SEM-IV , MUP 2023-25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8" name="TextBox 127"/>
          <p:cNvSpPr txBox="1"/>
          <p:nvPr/>
        </p:nvSpPr>
        <p:spPr>
          <a:xfrm>
            <a:off x="9786970" y="6500834"/>
            <a:ext cx="5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45</a:t>
            </a:r>
            <a:endParaRPr lang="en-IN" dirty="0">
              <a:solidFill>
                <a:schemeClr val="bg1"/>
              </a:solidFill>
            </a:endParaRPr>
          </a:p>
        </p:txBody>
      </p:sp>
      <p:graphicFrame>
        <p:nvGraphicFramePr>
          <p:cNvPr id="25" name="Chart 24"/>
          <p:cNvGraphicFramePr/>
          <p:nvPr/>
        </p:nvGraphicFramePr>
        <p:xfrm>
          <a:off x="1071534" y="785793"/>
          <a:ext cx="8572583" cy="57150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30"/>
          <p:cNvSpPr/>
          <p:nvPr/>
        </p:nvSpPr>
        <p:spPr>
          <a:xfrm>
            <a:off x="714344" y="785794"/>
            <a:ext cx="8858312" cy="135732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2" name="Rectangle 131"/>
          <p:cNvSpPr/>
          <p:nvPr/>
        </p:nvSpPr>
        <p:spPr>
          <a:xfrm>
            <a:off x="714344" y="2643182"/>
            <a:ext cx="8858312" cy="314327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" name="Group 9"/>
          <p:cNvGrpSpPr/>
          <p:nvPr/>
        </p:nvGrpSpPr>
        <p:grpSpPr>
          <a:xfrm>
            <a:off x="0" y="0"/>
            <a:ext cx="578644" cy="6858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53" name="TextBox 23"/>
          <p:cNvSpPr txBox="1"/>
          <p:nvPr/>
        </p:nvSpPr>
        <p:spPr>
          <a:xfrm>
            <a:off x="714380" y="285728"/>
            <a:ext cx="964409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KEY FINDINGS: BASELINE STUDY FOR SCENARIO MODELLING</a:t>
            </a:r>
            <a:endParaRPr lang="en-IN" sz="20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29582" y="6211669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8"/>
              </a:lnSpc>
              <a:spcBef>
                <a:spcPct val="0"/>
              </a:spcBef>
            </a:pPr>
            <a:r>
              <a:rPr lang="en-US" sz="900" b="1" dirty="0" smtClean="0">
                <a:solidFill>
                  <a:schemeClr val="bg1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rPr>
              <a:t>DISSERTATION &amp; PLANNING SEMINAR</a:t>
            </a: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714344" y="571480"/>
            <a:ext cx="9572656" cy="114320"/>
            <a:chOff x="0" y="0"/>
            <a:chExt cx="812800" cy="812800"/>
          </a:xfrm>
        </p:grpSpPr>
        <p:sp>
          <p:nvSpPr>
            <p:cNvPr id="45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46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grpSp>
        <p:nvGrpSpPr>
          <p:cNvPr id="4" name="Group 98"/>
          <p:cNvGrpSpPr/>
          <p:nvPr/>
        </p:nvGrpSpPr>
        <p:grpSpPr>
          <a:xfrm>
            <a:off x="0" y="6184945"/>
            <a:ext cx="10287036" cy="1070930"/>
            <a:chOff x="0" y="6184945"/>
            <a:chExt cx="10287036" cy="1070930"/>
          </a:xfrm>
        </p:grpSpPr>
        <p:grpSp>
          <p:nvGrpSpPr>
            <p:cNvPr id="5" name="Group 16"/>
            <p:cNvGrpSpPr/>
            <p:nvPr/>
          </p:nvGrpSpPr>
          <p:grpSpPr>
            <a:xfrm>
              <a:off x="7858144" y="6184945"/>
              <a:ext cx="2428856" cy="673055"/>
              <a:chOff x="0" y="-38100"/>
              <a:chExt cx="812800" cy="850900"/>
            </a:xfrm>
          </p:grpSpPr>
          <p:sp>
            <p:nvSpPr>
              <p:cNvPr id="111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7D72"/>
              </a:solidFill>
            </p:spPr>
          </p:sp>
          <p:sp>
            <p:nvSpPr>
              <p:cNvPr id="112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6" name="Group 12"/>
            <p:cNvGrpSpPr/>
            <p:nvPr/>
          </p:nvGrpSpPr>
          <p:grpSpPr>
            <a:xfrm>
              <a:off x="9786970" y="6415918"/>
              <a:ext cx="500030" cy="442106"/>
              <a:chOff x="0" y="-38100"/>
              <a:chExt cx="812800" cy="850900"/>
            </a:xfrm>
          </p:grpSpPr>
          <p:sp>
            <p:nvSpPr>
              <p:cNvPr id="109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110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7" name="Group 12"/>
            <p:cNvGrpSpPr/>
            <p:nvPr/>
          </p:nvGrpSpPr>
          <p:grpSpPr>
            <a:xfrm flipV="1">
              <a:off x="0" y="6286520"/>
              <a:ext cx="9795295" cy="220632"/>
              <a:chOff x="0" y="0"/>
              <a:chExt cx="812800" cy="2306314"/>
            </a:xfrm>
          </p:grpSpPr>
          <p:sp>
            <p:nvSpPr>
              <p:cNvPr id="107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108" name="TextBox 14"/>
              <p:cNvSpPr txBox="1"/>
              <p:nvPr/>
            </p:nvSpPr>
            <p:spPr>
              <a:xfrm>
                <a:off x="0" y="1455412"/>
                <a:ext cx="812800" cy="85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sp>
          <p:nvSpPr>
            <p:cNvPr id="104" name="TextBox 103"/>
            <p:cNvSpPr txBox="1"/>
            <p:nvPr/>
          </p:nvSpPr>
          <p:spPr>
            <a:xfrm>
              <a:off x="7858180" y="6215082"/>
              <a:ext cx="242885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8"/>
                </a:lnSpc>
                <a:spcBef>
                  <a:spcPct val="0"/>
                </a:spcBef>
              </a:pPr>
              <a:r>
                <a:rPr lang="en-US" sz="900" b="1" dirty="0" smtClean="0">
                  <a:solidFill>
                    <a:schemeClr val="bg1"/>
                  </a:solidFill>
                  <a:latin typeface="Times New Roman" pitchFamily="18" charset="0"/>
                  <a:ea typeface="Open Sans"/>
                  <a:cs typeface="Times New Roman" pitchFamily="18" charset="0"/>
                  <a:sym typeface="Open Sans"/>
                </a:rPr>
                <a:t>AR751:THESIS/DISSERTATION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  <p:sp>
          <p:nvSpPr>
            <p:cNvPr id="105" name="Footer Placeholder 36"/>
            <p:cNvSpPr txBox="1">
              <a:spLocks/>
            </p:cNvSpPr>
            <p:nvPr/>
          </p:nvSpPr>
          <p:spPr>
            <a:xfrm>
              <a:off x="685824" y="6357958"/>
              <a:ext cx="7886700" cy="428604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/>
            <a:p>
              <a:pPr lvl="0"/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TOPIC: </a:t>
              </a:r>
              <a:r>
                <a:rPr lang="en-IN" sz="800" dirty="0" smtClean="0">
                  <a:solidFill>
                    <a:schemeClr val="bg2">
                      <a:lumMod val="1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Low-Carbon Water Utility &amp; Municipal Waste Management plan for JNAC, Jamshedpur 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7858180" y="6491563"/>
              <a:ext cx="2428856" cy="764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RAM KUMAR , MUP/10002/23</a:t>
              </a:r>
            </a:p>
            <a:p>
              <a:r>
                <a:rPr lang="en-US" sz="900" dirty="0" smtClean="0">
                  <a:solidFill>
                    <a:schemeClr val="bg1"/>
                  </a:solidFill>
                </a:rPr>
                <a:t>SEM-IV , MUP 2023-25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8" name="TextBox 127"/>
          <p:cNvSpPr txBox="1"/>
          <p:nvPr/>
        </p:nvSpPr>
        <p:spPr>
          <a:xfrm>
            <a:off x="9786970" y="6500834"/>
            <a:ext cx="5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46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85782" y="785794"/>
            <a:ext cx="95012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THE BASELINE CARBON FOOTPRINT WAS CALCULATED USING </a:t>
            </a:r>
            <a:r>
              <a:rPr lang="en-IN" sz="12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RECIPE 2016 IMPACT ASSESSMENT</a:t>
            </a:r>
            <a:r>
              <a:rPr lang="en-IN" sz="12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. </a:t>
            </a:r>
          </a:p>
          <a:p>
            <a:r>
              <a:rPr lang="en-IN" sz="12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Key findings :</a:t>
            </a:r>
          </a:p>
          <a:p>
            <a:endParaRPr lang="en-IN" sz="1200" dirty="0" smtClean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lvl="0"/>
            <a:r>
              <a:rPr lang="en-IN" sz="12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Water cycle emissions</a:t>
            </a:r>
            <a:r>
              <a:rPr lang="en-IN" sz="12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: 49,884 kg CO₂-</a:t>
            </a:r>
            <a:r>
              <a:rPr lang="en-IN" sz="12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eq</a:t>
            </a:r>
            <a:r>
              <a:rPr lang="en-IN" sz="12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/year.</a:t>
            </a:r>
          </a:p>
          <a:p>
            <a:pPr lvl="0"/>
            <a:endParaRPr lang="en-IN" sz="1200" dirty="0" smtClean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lvl="0"/>
            <a:r>
              <a:rPr lang="en-IN" sz="12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Wastewater emissions</a:t>
            </a:r>
            <a:r>
              <a:rPr lang="en-IN" sz="12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: 244,311 kg CO₂-</a:t>
            </a:r>
            <a:r>
              <a:rPr lang="en-IN" sz="12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eq</a:t>
            </a:r>
            <a:r>
              <a:rPr lang="en-IN" sz="12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/year (high due to methane emissions).</a:t>
            </a:r>
          </a:p>
          <a:p>
            <a:pPr lvl="0"/>
            <a:endParaRPr lang="en-IN" sz="1200" dirty="0" smtClean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lvl="0"/>
            <a:endParaRPr lang="en-IN" sz="1200" dirty="0" smtClean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lvl="0"/>
            <a:endParaRPr lang="en-IN" sz="1200" dirty="0" smtClean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endParaRPr lang="en-IN" sz="1200" dirty="0" smtClean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785782" y="2214554"/>
            <a:ext cx="907262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IN" sz="1400" dirty="0" smtClean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lvl="0"/>
            <a:endParaRPr lang="en-IN" sz="1400" dirty="0" smtClean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lvl="0"/>
            <a:endParaRPr lang="en-IN" sz="1400" dirty="0" smtClean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n-IN" sz="16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SCENARIO MODELING</a:t>
            </a:r>
            <a:r>
              <a:rPr lang="en-IN" sz="16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IS BEING DONE </a:t>
            </a:r>
            <a:r>
              <a:rPr lang="en-IN" sz="16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DONE</a:t>
            </a:r>
            <a:r>
              <a:rPr lang="en-IN" sz="16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TO EXPLORE REDUCTION STRATEGIES LIKE:</a:t>
            </a:r>
          </a:p>
          <a:p>
            <a:endParaRPr lang="en-IN" sz="1400" dirty="0" smtClean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lvl="0">
              <a:buFont typeface="Wingdings" pitchFamily="2" charset="2"/>
              <a:buChar char="q"/>
            </a:pPr>
            <a:r>
              <a:rPr lang="en-IN" sz="14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Increasing wastewater recycling</a:t>
            </a:r>
            <a:r>
              <a:rPr lang="en-IN" sz="14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from </a:t>
            </a:r>
            <a:r>
              <a:rPr lang="en-IN" sz="14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61 MLD</a:t>
            </a:r>
            <a:r>
              <a:rPr lang="en-IN" sz="14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to </a:t>
            </a:r>
            <a:r>
              <a:rPr lang="en-IN" sz="14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150  MLD</a:t>
            </a:r>
            <a:r>
              <a:rPr lang="en-IN" sz="14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.</a:t>
            </a:r>
          </a:p>
          <a:p>
            <a:pPr lvl="0">
              <a:buFont typeface="Wingdings" pitchFamily="2" charset="2"/>
              <a:buChar char="q"/>
            </a:pPr>
            <a:endParaRPr lang="en-IN" sz="1400" dirty="0" smtClean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lvl="0">
              <a:buFont typeface="Wingdings" pitchFamily="2" charset="2"/>
              <a:buChar char="q"/>
            </a:pPr>
            <a:r>
              <a:rPr lang="en-IN" sz="14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Reducing Non-Revenue Water (NRW)</a:t>
            </a:r>
            <a:r>
              <a:rPr lang="en-IN" sz="14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from </a:t>
            </a:r>
            <a:r>
              <a:rPr lang="en-IN" sz="14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10% to 5</a:t>
            </a:r>
            <a:r>
              <a:rPr lang="en-IN" sz="14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%</a:t>
            </a:r>
            <a:r>
              <a:rPr lang="en-IN" sz="14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.</a:t>
            </a:r>
          </a:p>
          <a:p>
            <a:pPr lvl="0">
              <a:buFont typeface="Wingdings" pitchFamily="2" charset="2"/>
              <a:buChar char="q"/>
            </a:pPr>
            <a:endParaRPr lang="en-IN" sz="1400" dirty="0" smtClean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lvl="0">
              <a:buFont typeface="Wingdings" pitchFamily="2" charset="2"/>
              <a:buChar char="q"/>
            </a:pPr>
            <a:r>
              <a:rPr lang="en-IN" sz="14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Upgrading supply infrastructure (old pipes</a:t>
            </a:r>
            <a:r>
              <a:rPr lang="en-IN" sz="14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)</a:t>
            </a:r>
          </a:p>
          <a:p>
            <a:pPr lvl="0">
              <a:buFont typeface="Wingdings" pitchFamily="2" charset="2"/>
              <a:buChar char="q"/>
            </a:pPr>
            <a:endParaRPr lang="en-IN" sz="1400" dirty="0" smtClean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lvl="0">
              <a:buFont typeface="Wingdings" pitchFamily="2" charset="2"/>
              <a:buChar char="q"/>
            </a:pPr>
            <a:r>
              <a:rPr lang="en-IN" sz="14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Expanding STP capacity</a:t>
            </a:r>
            <a:r>
              <a:rPr lang="en-IN" sz="14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to treat 100% of wastewater</a:t>
            </a:r>
            <a:r>
              <a:rPr lang="en-IN" sz="14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.</a:t>
            </a:r>
          </a:p>
          <a:p>
            <a:pPr lvl="0">
              <a:buFont typeface="Wingdings" pitchFamily="2" charset="2"/>
              <a:buChar char="q"/>
            </a:pPr>
            <a:endParaRPr lang="en-IN" sz="1400" dirty="0" smtClean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lvl="0">
              <a:buFont typeface="Wingdings" pitchFamily="2" charset="2"/>
              <a:buChar char="q"/>
            </a:pPr>
            <a:r>
              <a:rPr lang="en-IN" sz="14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Introducing anaerobic digestion</a:t>
            </a:r>
            <a:r>
              <a:rPr lang="en-IN" sz="14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to capture methane for energy production</a:t>
            </a:r>
            <a:r>
              <a:rPr lang="en-IN" sz="14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.</a:t>
            </a:r>
          </a:p>
          <a:p>
            <a:pPr lvl="0">
              <a:buFont typeface="Wingdings" pitchFamily="2" charset="2"/>
              <a:buChar char="q"/>
            </a:pPr>
            <a:endParaRPr lang="en-IN" sz="1400" dirty="0" smtClean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lvl="0">
              <a:buFont typeface="Wingdings" pitchFamily="2" charset="2"/>
              <a:buChar char="q"/>
            </a:pPr>
            <a:r>
              <a:rPr lang="en-IN" sz="14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Recycling treated wastewater</a:t>
            </a:r>
            <a:r>
              <a:rPr lang="en-IN" sz="14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for non-potable uses like irrigation and industry.</a:t>
            </a:r>
          </a:p>
          <a:p>
            <a:pPr algn="ctr"/>
            <a:endParaRPr lang="en-IN" sz="1400" dirty="0" smtClean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/>
          <p:nvPr/>
        </p:nvGrpSpPr>
        <p:grpSpPr>
          <a:xfrm>
            <a:off x="0" y="0"/>
            <a:ext cx="578644" cy="6858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53" name="TextBox 23"/>
          <p:cNvSpPr txBox="1"/>
          <p:nvPr/>
        </p:nvSpPr>
        <p:spPr>
          <a:xfrm>
            <a:off x="714380" y="285728"/>
            <a:ext cx="964409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ANALYSIS WORKFLOW: TREND ANALYSIS</a:t>
            </a:r>
            <a:endParaRPr lang="en-IN" sz="20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29582" y="6211669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8"/>
              </a:lnSpc>
              <a:spcBef>
                <a:spcPct val="0"/>
              </a:spcBef>
            </a:pPr>
            <a:r>
              <a:rPr lang="en-US" sz="900" b="1" dirty="0" smtClean="0">
                <a:solidFill>
                  <a:schemeClr val="bg1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rPr>
              <a:t>DISSERTATION &amp; PLANNING SEMINAR</a:t>
            </a: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714344" y="571480"/>
            <a:ext cx="9572656" cy="114320"/>
            <a:chOff x="0" y="0"/>
            <a:chExt cx="812800" cy="812800"/>
          </a:xfrm>
        </p:grpSpPr>
        <p:sp>
          <p:nvSpPr>
            <p:cNvPr id="45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46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grpSp>
        <p:nvGrpSpPr>
          <p:cNvPr id="4" name="Group 98"/>
          <p:cNvGrpSpPr/>
          <p:nvPr/>
        </p:nvGrpSpPr>
        <p:grpSpPr>
          <a:xfrm>
            <a:off x="0" y="6184945"/>
            <a:ext cx="10287036" cy="1070930"/>
            <a:chOff x="0" y="6184945"/>
            <a:chExt cx="10287036" cy="1070930"/>
          </a:xfrm>
        </p:grpSpPr>
        <p:grpSp>
          <p:nvGrpSpPr>
            <p:cNvPr id="5" name="Group 16"/>
            <p:cNvGrpSpPr/>
            <p:nvPr/>
          </p:nvGrpSpPr>
          <p:grpSpPr>
            <a:xfrm>
              <a:off x="7858144" y="6184945"/>
              <a:ext cx="2428856" cy="673055"/>
              <a:chOff x="0" y="-38100"/>
              <a:chExt cx="812800" cy="850900"/>
            </a:xfrm>
          </p:grpSpPr>
          <p:sp>
            <p:nvSpPr>
              <p:cNvPr id="111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7D72"/>
              </a:solidFill>
            </p:spPr>
          </p:sp>
          <p:sp>
            <p:nvSpPr>
              <p:cNvPr id="112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6" name="Group 12"/>
            <p:cNvGrpSpPr/>
            <p:nvPr/>
          </p:nvGrpSpPr>
          <p:grpSpPr>
            <a:xfrm>
              <a:off x="9786970" y="6415918"/>
              <a:ext cx="500030" cy="442106"/>
              <a:chOff x="0" y="-38100"/>
              <a:chExt cx="812800" cy="850900"/>
            </a:xfrm>
          </p:grpSpPr>
          <p:sp>
            <p:nvSpPr>
              <p:cNvPr id="109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110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7" name="Group 12"/>
            <p:cNvGrpSpPr/>
            <p:nvPr/>
          </p:nvGrpSpPr>
          <p:grpSpPr>
            <a:xfrm flipV="1">
              <a:off x="0" y="6286520"/>
              <a:ext cx="9795295" cy="220632"/>
              <a:chOff x="0" y="0"/>
              <a:chExt cx="812800" cy="2306314"/>
            </a:xfrm>
          </p:grpSpPr>
          <p:sp>
            <p:nvSpPr>
              <p:cNvPr id="107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108" name="TextBox 14"/>
              <p:cNvSpPr txBox="1"/>
              <p:nvPr/>
            </p:nvSpPr>
            <p:spPr>
              <a:xfrm>
                <a:off x="0" y="1455412"/>
                <a:ext cx="812800" cy="85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sp>
          <p:nvSpPr>
            <p:cNvPr id="104" name="TextBox 103"/>
            <p:cNvSpPr txBox="1"/>
            <p:nvPr/>
          </p:nvSpPr>
          <p:spPr>
            <a:xfrm>
              <a:off x="7858180" y="6215082"/>
              <a:ext cx="242885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8"/>
                </a:lnSpc>
                <a:spcBef>
                  <a:spcPct val="0"/>
                </a:spcBef>
              </a:pPr>
              <a:r>
                <a:rPr lang="en-US" sz="900" b="1" dirty="0" smtClean="0">
                  <a:solidFill>
                    <a:schemeClr val="bg1"/>
                  </a:solidFill>
                  <a:latin typeface="Times New Roman" pitchFamily="18" charset="0"/>
                  <a:ea typeface="Open Sans"/>
                  <a:cs typeface="Times New Roman" pitchFamily="18" charset="0"/>
                  <a:sym typeface="Open Sans"/>
                </a:rPr>
                <a:t>AR751:THESIS/DISSERTATION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  <p:sp>
          <p:nvSpPr>
            <p:cNvPr id="105" name="Footer Placeholder 36"/>
            <p:cNvSpPr txBox="1">
              <a:spLocks/>
            </p:cNvSpPr>
            <p:nvPr/>
          </p:nvSpPr>
          <p:spPr>
            <a:xfrm>
              <a:off x="685824" y="6357958"/>
              <a:ext cx="7886700" cy="428604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/>
            <a:p>
              <a:pPr lvl="0"/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TOPIC: </a:t>
              </a:r>
              <a:r>
                <a:rPr lang="en-IN" sz="800" dirty="0" smtClean="0">
                  <a:solidFill>
                    <a:schemeClr val="bg2">
                      <a:lumMod val="1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Low-Carbon Water Utility &amp; Municipal Waste Management plan for JNAC, Jamshedpur 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7858180" y="6491563"/>
              <a:ext cx="2428856" cy="764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RAM KUMAR , MUP/10002/23</a:t>
              </a:r>
            </a:p>
            <a:p>
              <a:r>
                <a:rPr lang="en-US" sz="900" dirty="0" smtClean="0">
                  <a:solidFill>
                    <a:schemeClr val="bg1"/>
                  </a:solidFill>
                </a:rPr>
                <a:t>SEM-IV , MUP 2023-25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8" name="TextBox 127"/>
          <p:cNvSpPr txBox="1"/>
          <p:nvPr/>
        </p:nvSpPr>
        <p:spPr>
          <a:xfrm>
            <a:off x="9786970" y="6500834"/>
            <a:ext cx="5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47</a:t>
            </a:r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857220" y="928670"/>
            <a:ext cx="9358378" cy="5072098"/>
            <a:chOff x="857220" y="642918"/>
            <a:chExt cx="9358378" cy="5072098"/>
          </a:xfrm>
        </p:grpSpPr>
        <p:sp>
          <p:nvSpPr>
            <p:cNvPr id="73" name="Rounded Rectangle 72"/>
            <p:cNvSpPr/>
            <p:nvPr/>
          </p:nvSpPr>
          <p:spPr>
            <a:xfrm>
              <a:off x="7929582" y="785794"/>
              <a:ext cx="2286015" cy="35719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4" name="Rounded Rectangle 73"/>
            <p:cNvSpPr/>
            <p:nvPr/>
          </p:nvSpPr>
          <p:spPr>
            <a:xfrm>
              <a:off x="7929582" y="1285860"/>
              <a:ext cx="2286015" cy="35719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928656" y="3146152"/>
              <a:ext cx="2000266" cy="71147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928656" y="3214686"/>
              <a:ext cx="2000266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DATA ANALYSIS</a:t>
              </a:r>
            </a:p>
            <a:p>
              <a:pPr algn="ctr"/>
              <a:r>
                <a:rPr lang="en-IN" sz="800" dirty="0" smtClean="0"/>
                <a:t>(USING </a:t>
              </a:r>
              <a:r>
                <a:rPr lang="en-IN" sz="800" dirty="0" err="1" smtClean="0"/>
                <a:t>OpenLCA</a:t>
              </a:r>
              <a:r>
                <a:rPr lang="en-IN" sz="800" dirty="0" smtClean="0"/>
                <a:t> 3.0 software and </a:t>
              </a:r>
              <a:r>
                <a:rPr lang="en-IN" sz="800" dirty="0" err="1" smtClean="0"/>
                <a:t>Ecoinvent</a:t>
              </a:r>
              <a:r>
                <a:rPr lang="en-IN" sz="800" dirty="0" smtClean="0"/>
                <a:t> 3.11  Database)</a:t>
              </a:r>
              <a:endParaRPr lang="en-IN" sz="800" dirty="0"/>
            </a:p>
          </p:txBody>
        </p:sp>
        <p:sp>
          <p:nvSpPr>
            <p:cNvPr id="77" name="Rounded Rectangle 76"/>
            <p:cNvSpPr/>
            <p:nvPr/>
          </p:nvSpPr>
          <p:spPr>
            <a:xfrm>
              <a:off x="3571864" y="3949476"/>
              <a:ext cx="2357453" cy="489861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500426" y="3983178"/>
              <a:ext cx="2428892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 smtClean="0"/>
                <a:t>SBT </a:t>
              </a:r>
              <a:r>
                <a:rPr lang="en-IN" sz="800" dirty="0" smtClean="0"/>
                <a:t>BASED</a:t>
              </a:r>
              <a:r>
                <a:rPr lang="en-IN" dirty="0" smtClean="0"/>
                <a:t> TARGET SETTING </a:t>
              </a:r>
            </a:p>
            <a:p>
              <a:pPr algn="ctr"/>
              <a:r>
                <a:rPr lang="en-IN" sz="800" dirty="0" smtClean="0"/>
                <a:t>(SHORT TERM &amp; LONG TERM TARGET)</a:t>
              </a:r>
              <a:endParaRPr lang="en-IN" sz="800" dirty="0"/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3571862" y="5225155"/>
              <a:ext cx="2286017" cy="489861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571862" y="5225155"/>
              <a:ext cx="2286017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 smtClean="0"/>
                <a:t>SCENARIO GENERATION &amp; ANALYSIS</a:t>
              </a:r>
            </a:p>
            <a:p>
              <a:pPr algn="ctr"/>
              <a:r>
                <a:rPr lang="en-IN" sz="800" dirty="0" smtClean="0"/>
                <a:t>USING </a:t>
              </a:r>
              <a:r>
                <a:rPr lang="en-IN" sz="800" dirty="0" err="1" smtClean="0"/>
                <a:t>OpenLCA</a:t>
              </a:r>
              <a:endParaRPr lang="en-IN" sz="800" dirty="0"/>
            </a:p>
          </p:txBody>
        </p:sp>
        <p:sp>
          <p:nvSpPr>
            <p:cNvPr id="81" name="Rounded Rectangle 80"/>
            <p:cNvSpPr/>
            <p:nvPr/>
          </p:nvSpPr>
          <p:spPr>
            <a:xfrm>
              <a:off x="928658" y="642918"/>
              <a:ext cx="2000266" cy="704175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2" name="Rounded Rectangle 81"/>
            <p:cNvSpPr/>
            <p:nvPr/>
          </p:nvSpPr>
          <p:spPr>
            <a:xfrm>
              <a:off x="3571862" y="1421435"/>
              <a:ext cx="2357456" cy="578805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571862" y="1421435"/>
              <a:ext cx="23574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BASELINE CARBON FOOTPRINT ASSESSMENT LCA USING </a:t>
              </a:r>
              <a:r>
                <a:rPr lang="en-IN" sz="1000" dirty="0" err="1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OpenLCA</a:t>
              </a:r>
              <a:r>
                <a:rPr lang="en-IN" sz="1000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  3.0 &amp; </a:t>
              </a:r>
              <a:r>
                <a:rPr lang="en-IN" sz="1000" dirty="0" err="1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Ecoinvent</a:t>
              </a:r>
              <a:r>
                <a:rPr lang="en-IN" sz="1000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 database 3.11</a:t>
              </a:r>
              <a:endParaRPr lang="en-IN" sz="1000" dirty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928658" y="785794"/>
              <a:ext cx="2000264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DATA COLLECTION</a:t>
              </a:r>
            </a:p>
            <a:p>
              <a:pPr algn="ctr"/>
              <a:r>
                <a:rPr lang="en-IN" sz="800" dirty="0" smtClean="0"/>
                <a:t>(TUISL,JNAC)</a:t>
              </a:r>
            </a:p>
            <a:p>
              <a:pPr algn="ctr"/>
              <a:endParaRPr lang="en-IN" sz="800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857220" y="857232"/>
              <a:ext cx="2857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800" dirty="0" smtClean="0">
                  <a:solidFill>
                    <a:schemeClr val="bg1"/>
                  </a:solidFill>
                </a:rPr>
                <a:t>07</a:t>
              </a:r>
              <a:endParaRPr lang="en-IN" sz="800" dirty="0">
                <a:solidFill>
                  <a:schemeClr val="bg1"/>
                </a:solidFill>
              </a:endParaRPr>
            </a:p>
          </p:txBody>
        </p:sp>
        <p:sp>
          <p:nvSpPr>
            <p:cNvPr id="86" name="Rounded Rectangle 85"/>
            <p:cNvSpPr/>
            <p:nvPr/>
          </p:nvSpPr>
          <p:spPr>
            <a:xfrm>
              <a:off x="3571864" y="2500306"/>
              <a:ext cx="2357454" cy="785818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571864" y="2564443"/>
              <a:ext cx="2357453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TREND ANALYSIS &amp; GAP IDENTIFICATION</a:t>
              </a:r>
            </a:p>
            <a:p>
              <a:pPr algn="ctr"/>
              <a:r>
                <a:rPr lang="en-IN" sz="800" dirty="0" smtClean="0"/>
                <a:t>(CURRENT SCENARIO w.r.t. NDC &amp; LT-LEDS</a:t>
              </a:r>
              <a:r>
                <a:rPr lang="en-IN" dirty="0" smtClean="0"/>
                <a:t>)</a:t>
              </a:r>
              <a:endParaRPr lang="en-IN" dirty="0"/>
            </a:p>
          </p:txBody>
        </p:sp>
        <p:sp>
          <p:nvSpPr>
            <p:cNvPr id="88" name="Rounded Rectangle 87"/>
            <p:cNvSpPr/>
            <p:nvPr/>
          </p:nvSpPr>
          <p:spPr>
            <a:xfrm>
              <a:off x="6786575" y="857232"/>
              <a:ext cx="1214446" cy="71438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786574" y="1095688"/>
              <a:ext cx="12144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WEIGHTING</a:t>
              </a:r>
              <a:endParaRPr lang="en-IN" sz="1000" dirty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7929582" y="857232"/>
              <a:ext cx="22860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EMISSION PER CAPITA</a:t>
              </a:r>
              <a:endParaRPr lang="en-IN" sz="1000" dirty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7929582" y="1357298"/>
              <a:ext cx="22860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EMISSION PER UNIT AREA</a:t>
              </a:r>
              <a:endParaRPr lang="en-IN" sz="1000" dirty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7929582" y="1857364"/>
              <a:ext cx="2286015" cy="35719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7929582" y="2357430"/>
              <a:ext cx="2286015" cy="35719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4" name="Rounded Rectangle 93"/>
            <p:cNvSpPr/>
            <p:nvPr/>
          </p:nvSpPr>
          <p:spPr>
            <a:xfrm>
              <a:off x="6786575" y="1928802"/>
              <a:ext cx="1214446" cy="71438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6786574" y="2143116"/>
              <a:ext cx="12144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PROJECTION</a:t>
              </a:r>
              <a:endParaRPr lang="en-IN" sz="1000" dirty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7929582" y="1928802"/>
              <a:ext cx="22860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POPULATION PROJECTION</a:t>
              </a:r>
              <a:endParaRPr lang="en-IN" sz="1000" dirty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7929582" y="2428868"/>
              <a:ext cx="22860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PROJECTED EMISSIONS</a:t>
              </a:r>
              <a:endParaRPr lang="en-IN" sz="1000" dirty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98" name="Rounded Rectangle 97"/>
            <p:cNvSpPr/>
            <p:nvPr/>
          </p:nvSpPr>
          <p:spPr>
            <a:xfrm>
              <a:off x="7929582" y="2928934"/>
              <a:ext cx="2286015" cy="35719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9" name="Rounded Rectangle 98"/>
            <p:cNvSpPr/>
            <p:nvPr/>
          </p:nvSpPr>
          <p:spPr>
            <a:xfrm>
              <a:off x="7929582" y="3429000"/>
              <a:ext cx="2286015" cy="35719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6786575" y="3000372"/>
              <a:ext cx="1214446" cy="71438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786574" y="3140989"/>
              <a:ext cx="12144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 INTENSITY PROJECTION</a:t>
              </a:r>
              <a:endParaRPr lang="en-IN" sz="1000" dirty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7929582" y="3000372"/>
              <a:ext cx="22860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ABSOLUTE INTENSITY</a:t>
              </a:r>
              <a:endParaRPr lang="en-IN" sz="800" dirty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929582" y="3500438"/>
              <a:ext cx="22860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RELATIVE INTENSITY</a:t>
              </a:r>
              <a:endParaRPr lang="en-IN" sz="800" dirty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13" name="Rounded Rectangle 112"/>
            <p:cNvSpPr/>
            <p:nvPr/>
          </p:nvSpPr>
          <p:spPr>
            <a:xfrm>
              <a:off x="7929582" y="4000504"/>
              <a:ext cx="2286015" cy="35719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4" name="Rounded Rectangle 113"/>
            <p:cNvSpPr/>
            <p:nvPr/>
          </p:nvSpPr>
          <p:spPr>
            <a:xfrm>
              <a:off x="7929582" y="4500570"/>
              <a:ext cx="2286015" cy="35719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5" name="Rounded Rectangle 114"/>
            <p:cNvSpPr/>
            <p:nvPr/>
          </p:nvSpPr>
          <p:spPr>
            <a:xfrm>
              <a:off x="6786575" y="4071942"/>
              <a:ext cx="1214446" cy="71438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6786574" y="4214818"/>
              <a:ext cx="12144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GAP IDENTIFICATION</a:t>
              </a:r>
              <a:endParaRPr lang="en-IN" sz="1000" dirty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7929582" y="4071942"/>
              <a:ext cx="22860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COMPARISON w.r.t. NDC 2030</a:t>
              </a:r>
              <a:endParaRPr lang="en-IN" sz="800" dirty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7929582" y="4572008"/>
              <a:ext cx="22860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 smtClean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COMPARISON w.r.t. LT-LEDS</a:t>
              </a:r>
              <a:endParaRPr lang="en-IN" sz="800" dirty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cxnSp>
          <p:nvCxnSpPr>
            <p:cNvPr id="119" name="Elbow Connector 118"/>
            <p:cNvCxnSpPr>
              <a:stCxn id="81" idx="2"/>
              <a:endCxn id="75" idx="0"/>
            </p:cNvCxnSpPr>
            <p:nvPr/>
          </p:nvCxnSpPr>
          <p:spPr>
            <a:xfrm rot="5400000">
              <a:off x="1029261" y="2246621"/>
              <a:ext cx="1799059" cy="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2"/>
              </a:solidFill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0" name="Elbow Connector 119"/>
            <p:cNvCxnSpPr>
              <a:stCxn id="76" idx="3"/>
              <a:endCxn id="83" idx="1"/>
            </p:cNvCxnSpPr>
            <p:nvPr/>
          </p:nvCxnSpPr>
          <p:spPr>
            <a:xfrm flipV="1">
              <a:off x="2928922" y="1698434"/>
              <a:ext cx="642940" cy="177016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2"/>
              </a:solidFill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1" name="Elbow Connector 120"/>
            <p:cNvCxnSpPr>
              <a:stCxn id="76" idx="3"/>
              <a:endCxn id="87" idx="1"/>
            </p:cNvCxnSpPr>
            <p:nvPr/>
          </p:nvCxnSpPr>
          <p:spPr>
            <a:xfrm flipV="1">
              <a:off x="2928922" y="2864525"/>
              <a:ext cx="642942" cy="604077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bg2">
                  <a:lumMod val="50000"/>
                </a:schemeClr>
              </a:solidFill>
              <a:prstDash val="solid"/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2" name="Elbow Connector 121"/>
            <p:cNvCxnSpPr>
              <a:stCxn id="76" idx="3"/>
              <a:endCxn id="77" idx="1"/>
            </p:cNvCxnSpPr>
            <p:nvPr/>
          </p:nvCxnSpPr>
          <p:spPr>
            <a:xfrm>
              <a:off x="2928922" y="3468602"/>
              <a:ext cx="642942" cy="72580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2"/>
              </a:solidFill>
              <a:prstDash val="sysDot"/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3" name="Elbow Connector 122"/>
            <p:cNvCxnSpPr>
              <a:stCxn id="76" idx="3"/>
              <a:endCxn id="80" idx="1"/>
            </p:cNvCxnSpPr>
            <p:nvPr/>
          </p:nvCxnSpPr>
          <p:spPr>
            <a:xfrm>
              <a:off x="2928922" y="3468602"/>
              <a:ext cx="642940" cy="194891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2"/>
              </a:solidFill>
              <a:prstDash val="sysDot"/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4" name="Elbow Connector 123"/>
            <p:cNvCxnSpPr>
              <a:stCxn id="87" idx="3"/>
              <a:endCxn id="89" idx="1"/>
            </p:cNvCxnSpPr>
            <p:nvPr/>
          </p:nvCxnSpPr>
          <p:spPr>
            <a:xfrm flipV="1">
              <a:off x="5929317" y="1218799"/>
              <a:ext cx="857257" cy="164572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2">
                  <a:lumMod val="50000"/>
                </a:schemeClr>
              </a:solidFill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5" name="Elbow Connector 124"/>
            <p:cNvCxnSpPr>
              <a:stCxn id="87" idx="3"/>
              <a:endCxn id="95" idx="1"/>
            </p:cNvCxnSpPr>
            <p:nvPr/>
          </p:nvCxnSpPr>
          <p:spPr>
            <a:xfrm flipV="1">
              <a:off x="5929317" y="2266227"/>
              <a:ext cx="857257" cy="5982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2">
                  <a:lumMod val="50000"/>
                </a:schemeClr>
              </a:solidFill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6" name="Elbow Connector 125"/>
            <p:cNvCxnSpPr>
              <a:stCxn id="87" idx="3"/>
              <a:endCxn id="101" idx="1"/>
            </p:cNvCxnSpPr>
            <p:nvPr/>
          </p:nvCxnSpPr>
          <p:spPr>
            <a:xfrm>
              <a:off x="5929317" y="2864525"/>
              <a:ext cx="857257" cy="47651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2">
                  <a:lumMod val="50000"/>
                </a:schemeClr>
              </a:solidFill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7" name="Elbow Connector 126"/>
            <p:cNvCxnSpPr>
              <a:stCxn id="87" idx="3"/>
              <a:endCxn id="116" idx="1"/>
            </p:cNvCxnSpPr>
            <p:nvPr/>
          </p:nvCxnSpPr>
          <p:spPr>
            <a:xfrm>
              <a:off x="5929317" y="2864525"/>
              <a:ext cx="857257" cy="155034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2">
                  <a:lumMod val="50000"/>
                </a:schemeClr>
              </a:solidFill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/>
          <p:nvPr/>
        </p:nvGrpSpPr>
        <p:grpSpPr>
          <a:xfrm>
            <a:off x="0" y="0"/>
            <a:ext cx="578644" cy="6858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53" name="TextBox 23"/>
          <p:cNvSpPr txBox="1"/>
          <p:nvPr/>
        </p:nvSpPr>
        <p:spPr>
          <a:xfrm>
            <a:off x="714380" y="285728"/>
            <a:ext cx="964409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TREND ANALYSIS(IN TERMS OF ABSOLUTE INTENSITY)</a:t>
            </a:r>
            <a:endParaRPr lang="en-IN" sz="20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29582" y="6211669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8"/>
              </a:lnSpc>
              <a:spcBef>
                <a:spcPct val="0"/>
              </a:spcBef>
            </a:pPr>
            <a:r>
              <a:rPr lang="en-US" sz="900" b="1" dirty="0" smtClean="0">
                <a:solidFill>
                  <a:schemeClr val="bg1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rPr>
              <a:t>DISSERTATION &amp; PLANNING SEMINAR</a:t>
            </a: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714344" y="571480"/>
            <a:ext cx="9572656" cy="114320"/>
            <a:chOff x="0" y="0"/>
            <a:chExt cx="812800" cy="812800"/>
          </a:xfrm>
        </p:grpSpPr>
        <p:sp>
          <p:nvSpPr>
            <p:cNvPr id="45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46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grpSp>
        <p:nvGrpSpPr>
          <p:cNvPr id="4" name="Group 98"/>
          <p:cNvGrpSpPr/>
          <p:nvPr/>
        </p:nvGrpSpPr>
        <p:grpSpPr>
          <a:xfrm>
            <a:off x="0" y="6184945"/>
            <a:ext cx="10287036" cy="1070930"/>
            <a:chOff x="0" y="6184945"/>
            <a:chExt cx="10287036" cy="1070930"/>
          </a:xfrm>
        </p:grpSpPr>
        <p:grpSp>
          <p:nvGrpSpPr>
            <p:cNvPr id="5" name="Group 16"/>
            <p:cNvGrpSpPr/>
            <p:nvPr/>
          </p:nvGrpSpPr>
          <p:grpSpPr>
            <a:xfrm>
              <a:off x="7858144" y="6184945"/>
              <a:ext cx="2428856" cy="673055"/>
              <a:chOff x="0" y="-38100"/>
              <a:chExt cx="812800" cy="850900"/>
            </a:xfrm>
          </p:grpSpPr>
          <p:sp>
            <p:nvSpPr>
              <p:cNvPr id="111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7D72"/>
              </a:solidFill>
            </p:spPr>
          </p:sp>
          <p:sp>
            <p:nvSpPr>
              <p:cNvPr id="112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6" name="Group 12"/>
            <p:cNvGrpSpPr/>
            <p:nvPr/>
          </p:nvGrpSpPr>
          <p:grpSpPr>
            <a:xfrm>
              <a:off x="9786970" y="6415918"/>
              <a:ext cx="500030" cy="442106"/>
              <a:chOff x="0" y="-38100"/>
              <a:chExt cx="812800" cy="850900"/>
            </a:xfrm>
          </p:grpSpPr>
          <p:sp>
            <p:nvSpPr>
              <p:cNvPr id="109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110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7" name="Group 12"/>
            <p:cNvGrpSpPr/>
            <p:nvPr/>
          </p:nvGrpSpPr>
          <p:grpSpPr>
            <a:xfrm flipV="1">
              <a:off x="0" y="6286520"/>
              <a:ext cx="9795295" cy="220632"/>
              <a:chOff x="0" y="0"/>
              <a:chExt cx="812800" cy="2306314"/>
            </a:xfrm>
          </p:grpSpPr>
          <p:sp>
            <p:nvSpPr>
              <p:cNvPr id="107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108" name="TextBox 14"/>
              <p:cNvSpPr txBox="1"/>
              <p:nvPr/>
            </p:nvSpPr>
            <p:spPr>
              <a:xfrm>
                <a:off x="0" y="1455412"/>
                <a:ext cx="812800" cy="85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sp>
          <p:nvSpPr>
            <p:cNvPr id="104" name="TextBox 103"/>
            <p:cNvSpPr txBox="1"/>
            <p:nvPr/>
          </p:nvSpPr>
          <p:spPr>
            <a:xfrm>
              <a:off x="7858180" y="6215082"/>
              <a:ext cx="242885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8"/>
                </a:lnSpc>
                <a:spcBef>
                  <a:spcPct val="0"/>
                </a:spcBef>
              </a:pPr>
              <a:r>
                <a:rPr lang="en-US" sz="900" b="1" dirty="0" smtClean="0">
                  <a:solidFill>
                    <a:schemeClr val="bg1"/>
                  </a:solidFill>
                  <a:latin typeface="Times New Roman" pitchFamily="18" charset="0"/>
                  <a:ea typeface="Open Sans"/>
                  <a:cs typeface="Times New Roman" pitchFamily="18" charset="0"/>
                  <a:sym typeface="Open Sans"/>
                </a:rPr>
                <a:t>AR751:THESIS/DISSERTATION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  <p:sp>
          <p:nvSpPr>
            <p:cNvPr id="105" name="Footer Placeholder 36"/>
            <p:cNvSpPr txBox="1">
              <a:spLocks/>
            </p:cNvSpPr>
            <p:nvPr/>
          </p:nvSpPr>
          <p:spPr>
            <a:xfrm>
              <a:off x="685824" y="6357958"/>
              <a:ext cx="7886700" cy="428604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/>
            <a:p>
              <a:pPr lvl="0"/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TOPIC: </a:t>
              </a:r>
              <a:r>
                <a:rPr lang="en-IN" sz="800" dirty="0" smtClean="0">
                  <a:solidFill>
                    <a:schemeClr val="bg2">
                      <a:lumMod val="1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Low-Carbon Water Utility &amp; Municipal Waste Management plan for JNAC, Jamshedpur 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7858180" y="6491563"/>
              <a:ext cx="2428856" cy="764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RAM KUMAR , MUP/10002/23</a:t>
              </a:r>
            </a:p>
            <a:p>
              <a:r>
                <a:rPr lang="en-US" sz="900" dirty="0" smtClean="0">
                  <a:solidFill>
                    <a:schemeClr val="bg1"/>
                  </a:solidFill>
                </a:rPr>
                <a:t>SEM-IV , MUP 2023-25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8" name="TextBox 127"/>
          <p:cNvSpPr txBox="1"/>
          <p:nvPr/>
        </p:nvSpPr>
        <p:spPr>
          <a:xfrm>
            <a:off x="9786970" y="6500834"/>
            <a:ext cx="5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48</a:t>
            </a:r>
            <a:endParaRPr lang="en-IN" dirty="0">
              <a:solidFill>
                <a:schemeClr val="bg1"/>
              </a:solidFill>
            </a:endParaRPr>
          </a:p>
        </p:txBody>
      </p:sp>
      <p:graphicFrame>
        <p:nvGraphicFramePr>
          <p:cNvPr id="25" name="Chart 24"/>
          <p:cNvGraphicFramePr/>
          <p:nvPr/>
        </p:nvGraphicFramePr>
        <p:xfrm>
          <a:off x="285716" y="1000107"/>
          <a:ext cx="9858444" cy="51911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29" name="Straight Arrow Connector 28"/>
          <p:cNvCxnSpPr/>
          <p:nvPr/>
        </p:nvCxnSpPr>
        <p:spPr>
          <a:xfrm rot="5400000" flipH="1" flipV="1">
            <a:off x="4214806" y="3571876"/>
            <a:ext cx="2143140" cy="158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stealth"/>
            <a:tailEnd type="stealth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071798" y="2500306"/>
            <a:ext cx="3714776" cy="1588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858144" y="2643182"/>
            <a:ext cx="1857388" cy="584775"/>
          </a:xfrm>
          <a:prstGeom prst="rect">
            <a:avLst/>
          </a:prstGeom>
          <a:solidFill>
            <a:schemeClr val="bg2"/>
          </a:solidFill>
          <a:ln w="1270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800" dirty="0" smtClean="0"/>
              <a:t>REDUCTION  OF ABSOLUTE INTENSITY BY MORE  THAN 45% ENTAILS CARBON EMISSION  WITHIN 1.5 DEGREES(NDC 2030 &amp; </a:t>
            </a:r>
            <a:r>
              <a:rPr lang="en-IN" sz="800" dirty="0" err="1" smtClean="0"/>
              <a:t>SBTi</a:t>
            </a:r>
            <a:r>
              <a:rPr lang="en-IN" sz="800" dirty="0" smtClean="0"/>
              <a:t> guidelines.</a:t>
            </a:r>
          </a:p>
        </p:txBody>
      </p:sp>
      <p:cxnSp>
        <p:nvCxnSpPr>
          <p:cNvPr id="37" name="Curved Connector 36"/>
          <p:cNvCxnSpPr/>
          <p:nvPr/>
        </p:nvCxnSpPr>
        <p:spPr>
          <a:xfrm flipV="1">
            <a:off x="5286376" y="2928934"/>
            <a:ext cx="2500330" cy="1143008"/>
          </a:xfrm>
          <a:prstGeom prst="curvedConnector3">
            <a:avLst>
              <a:gd name="adj1" fmla="val 50000"/>
            </a:avLst>
          </a:prstGeom>
          <a:ln>
            <a:solidFill>
              <a:schemeClr val="bg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5400000">
            <a:off x="1464443" y="4107661"/>
            <a:ext cx="3214710" cy="1588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5400000">
            <a:off x="4714872" y="5214950"/>
            <a:ext cx="1143008" cy="1588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/>
          <p:nvPr/>
        </p:nvGrpSpPr>
        <p:grpSpPr>
          <a:xfrm>
            <a:off x="0" y="0"/>
            <a:ext cx="578644" cy="6858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53" name="TextBox 23"/>
          <p:cNvSpPr txBox="1"/>
          <p:nvPr/>
        </p:nvSpPr>
        <p:spPr>
          <a:xfrm>
            <a:off x="714380" y="285728"/>
            <a:ext cx="1085854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TREND ANALYSIS- PROJECTED DEMAND/SUPPLY &amp; WASTEWATER GENERATION</a:t>
            </a:r>
            <a:endParaRPr lang="en-IN" sz="20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29582" y="6211669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8"/>
              </a:lnSpc>
              <a:spcBef>
                <a:spcPct val="0"/>
              </a:spcBef>
            </a:pPr>
            <a:r>
              <a:rPr lang="en-US" sz="900" b="1" dirty="0" smtClean="0">
                <a:solidFill>
                  <a:schemeClr val="bg1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rPr>
              <a:t>DISSERTATION &amp; PLANNING SEMINAR</a:t>
            </a: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714344" y="571480"/>
            <a:ext cx="9572656" cy="114320"/>
            <a:chOff x="0" y="0"/>
            <a:chExt cx="812800" cy="812800"/>
          </a:xfrm>
        </p:grpSpPr>
        <p:sp>
          <p:nvSpPr>
            <p:cNvPr id="45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46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grpSp>
        <p:nvGrpSpPr>
          <p:cNvPr id="4" name="Group 98"/>
          <p:cNvGrpSpPr/>
          <p:nvPr/>
        </p:nvGrpSpPr>
        <p:grpSpPr>
          <a:xfrm>
            <a:off x="0" y="6184945"/>
            <a:ext cx="10287036" cy="1070930"/>
            <a:chOff x="0" y="6184945"/>
            <a:chExt cx="10287036" cy="1070930"/>
          </a:xfrm>
        </p:grpSpPr>
        <p:grpSp>
          <p:nvGrpSpPr>
            <p:cNvPr id="5" name="Group 16"/>
            <p:cNvGrpSpPr/>
            <p:nvPr/>
          </p:nvGrpSpPr>
          <p:grpSpPr>
            <a:xfrm>
              <a:off x="7858144" y="6184945"/>
              <a:ext cx="2428856" cy="673055"/>
              <a:chOff x="0" y="-38100"/>
              <a:chExt cx="812800" cy="850900"/>
            </a:xfrm>
          </p:grpSpPr>
          <p:sp>
            <p:nvSpPr>
              <p:cNvPr id="111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7D72"/>
              </a:solidFill>
            </p:spPr>
          </p:sp>
          <p:sp>
            <p:nvSpPr>
              <p:cNvPr id="112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6" name="Group 12"/>
            <p:cNvGrpSpPr/>
            <p:nvPr/>
          </p:nvGrpSpPr>
          <p:grpSpPr>
            <a:xfrm>
              <a:off x="9786970" y="6415918"/>
              <a:ext cx="500030" cy="442106"/>
              <a:chOff x="0" y="-38100"/>
              <a:chExt cx="812800" cy="850900"/>
            </a:xfrm>
          </p:grpSpPr>
          <p:sp>
            <p:nvSpPr>
              <p:cNvPr id="109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110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7" name="Group 12"/>
            <p:cNvGrpSpPr/>
            <p:nvPr/>
          </p:nvGrpSpPr>
          <p:grpSpPr>
            <a:xfrm flipV="1">
              <a:off x="0" y="6286520"/>
              <a:ext cx="9795295" cy="220632"/>
              <a:chOff x="0" y="0"/>
              <a:chExt cx="812800" cy="2306314"/>
            </a:xfrm>
          </p:grpSpPr>
          <p:sp>
            <p:nvSpPr>
              <p:cNvPr id="107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108" name="TextBox 14"/>
              <p:cNvSpPr txBox="1"/>
              <p:nvPr/>
            </p:nvSpPr>
            <p:spPr>
              <a:xfrm>
                <a:off x="0" y="1455412"/>
                <a:ext cx="812800" cy="85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sp>
          <p:nvSpPr>
            <p:cNvPr id="104" name="TextBox 103"/>
            <p:cNvSpPr txBox="1"/>
            <p:nvPr/>
          </p:nvSpPr>
          <p:spPr>
            <a:xfrm>
              <a:off x="7858180" y="6215082"/>
              <a:ext cx="242885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8"/>
                </a:lnSpc>
                <a:spcBef>
                  <a:spcPct val="0"/>
                </a:spcBef>
              </a:pPr>
              <a:r>
                <a:rPr lang="en-US" sz="900" b="1" dirty="0" smtClean="0">
                  <a:solidFill>
                    <a:schemeClr val="bg1"/>
                  </a:solidFill>
                  <a:latin typeface="Times New Roman" pitchFamily="18" charset="0"/>
                  <a:ea typeface="Open Sans"/>
                  <a:cs typeface="Times New Roman" pitchFamily="18" charset="0"/>
                  <a:sym typeface="Open Sans"/>
                </a:rPr>
                <a:t>AR751:THESIS/DISSERTATION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  <p:sp>
          <p:nvSpPr>
            <p:cNvPr id="105" name="Footer Placeholder 36"/>
            <p:cNvSpPr txBox="1">
              <a:spLocks/>
            </p:cNvSpPr>
            <p:nvPr/>
          </p:nvSpPr>
          <p:spPr>
            <a:xfrm>
              <a:off x="685824" y="6357958"/>
              <a:ext cx="7886700" cy="428604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/>
            <a:p>
              <a:pPr lvl="0"/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TOPIC: </a:t>
              </a:r>
              <a:r>
                <a:rPr lang="en-IN" sz="800" dirty="0" smtClean="0">
                  <a:solidFill>
                    <a:schemeClr val="bg2">
                      <a:lumMod val="1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Low-Carbon Water Utility &amp; Municipal Waste Management plan for JNAC, Jamshedpur 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7858180" y="6491563"/>
              <a:ext cx="2428856" cy="764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RAM KUMAR , MUP/10002/23</a:t>
              </a:r>
            </a:p>
            <a:p>
              <a:r>
                <a:rPr lang="en-US" sz="900" dirty="0" smtClean="0">
                  <a:solidFill>
                    <a:schemeClr val="bg1"/>
                  </a:solidFill>
                </a:rPr>
                <a:t>SEM-IV , MUP 2023-25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8" name="TextBox 127"/>
          <p:cNvSpPr txBox="1"/>
          <p:nvPr/>
        </p:nvSpPr>
        <p:spPr>
          <a:xfrm>
            <a:off x="9786970" y="6500834"/>
            <a:ext cx="5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49</a:t>
            </a:r>
            <a:endParaRPr lang="en-IN" dirty="0">
              <a:solidFill>
                <a:schemeClr val="bg1"/>
              </a:solidFill>
            </a:endParaRPr>
          </a:p>
        </p:txBody>
      </p:sp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293987" y="1357298"/>
          <a:ext cx="9993013" cy="2160998"/>
        </p:xfrm>
        <a:graphic>
          <a:graphicData uri="http://schemas.openxmlformats.org/drawingml/2006/table">
            <a:tbl>
              <a:tblPr/>
              <a:tblGrid>
                <a:gridCol w="628039"/>
                <a:gridCol w="771964"/>
                <a:gridCol w="628039"/>
                <a:gridCol w="811217"/>
                <a:gridCol w="732713"/>
                <a:gridCol w="628039"/>
                <a:gridCol w="892993"/>
                <a:gridCol w="628039"/>
                <a:gridCol w="696730"/>
                <a:gridCol w="628039"/>
                <a:gridCol w="942057"/>
                <a:gridCol w="932245"/>
                <a:gridCol w="1072899"/>
              </a:tblGrid>
              <a:tr h="196454">
                <a:tc gridSpan="13">
                  <a:txBody>
                    <a:bodyPr/>
                    <a:lstStyle/>
                    <a:p>
                      <a:pPr algn="ctr" fontAlgn="b"/>
                      <a:r>
                        <a:rPr lang="en-IN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Future Water </a:t>
                      </a:r>
                      <a:r>
                        <a:rPr lang="en-IN" sz="10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Demand,wastewater</a:t>
                      </a:r>
                      <a:r>
                        <a:rPr lang="en-IN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generation &amp; treatment for JNAC, Jamshedpur 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785820"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Year</a:t>
                      </a:r>
                    </a:p>
                  </a:txBody>
                  <a:tcPr marL="8728" marR="8728" marT="87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Population</a:t>
                      </a:r>
                    </a:p>
                  </a:txBody>
                  <a:tcPr marL="8728" marR="8728" marT="87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Domestic Demand (MLD)</a:t>
                      </a:r>
                    </a:p>
                  </a:txBody>
                  <a:tcPr marL="8728" marR="8728" marT="87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Institutional &amp; Commercial (MLD)</a:t>
                      </a:r>
                    </a:p>
                  </a:txBody>
                  <a:tcPr marL="8728" marR="8728" marT="87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Losses &amp; Leakage NRW (MLD)</a:t>
                      </a:r>
                    </a:p>
                  </a:txBody>
                  <a:tcPr marL="8728" marR="8728" marT="87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Fire Demand (MLD)</a:t>
                      </a:r>
                    </a:p>
                  </a:txBody>
                  <a:tcPr marL="8728" marR="8728" marT="87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Horticulture Demand (MLD)</a:t>
                      </a:r>
                    </a:p>
                  </a:txBody>
                  <a:tcPr marL="8728" marR="8728" marT="87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Total Demand (MLD)</a:t>
                      </a:r>
                    </a:p>
                  </a:txBody>
                  <a:tcPr marL="8728" marR="8728" marT="87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Remaining Surplus (MLD)</a:t>
                      </a:r>
                    </a:p>
                  </a:txBody>
                  <a:tcPr marL="8728" marR="8728" marT="87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Water tower storage capacity</a:t>
                      </a:r>
                    </a:p>
                  </a:txBody>
                  <a:tcPr marL="8728" marR="8728" marT="87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wastewater generated</a:t>
                      </a:r>
                    </a:p>
                  </a:txBody>
                  <a:tcPr marL="8728" marR="8728" marT="87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STP(Installed capacity)</a:t>
                      </a:r>
                    </a:p>
                  </a:txBody>
                  <a:tcPr marL="8728" marR="8728" marT="87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Untreated  Sewage </a:t>
                      </a:r>
                    </a:p>
                  </a:txBody>
                  <a:tcPr marL="8728" marR="8728" marT="87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196454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2011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6,12,534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107.33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10.73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10.73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16.78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145.68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84.32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50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128.1984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61</a:t>
                      </a:r>
                    </a:p>
                  </a:txBody>
                  <a:tcPr marL="8728" marR="8728" marT="87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80.01824</a:t>
                      </a:r>
                    </a:p>
                  </a:txBody>
                  <a:tcPr marL="8728" marR="8728" marT="87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454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2019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6,77,350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109.96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16.98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149.04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80.96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50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131.1552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61</a:t>
                      </a:r>
                    </a:p>
                  </a:txBody>
                  <a:tcPr marL="8728" marR="8728" marT="87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83.27072</a:t>
                      </a:r>
                    </a:p>
                  </a:txBody>
                  <a:tcPr marL="8728" marR="8728" marT="87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454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2021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7,06,955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110.63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11.06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11.06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17.03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149.89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80.11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50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131.9032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61</a:t>
                      </a:r>
                    </a:p>
                  </a:txBody>
                  <a:tcPr marL="8728" marR="8728" marT="87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84.09352</a:t>
                      </a:r>
                    </a:p>
                  </a:txBody>
                  <a:tcPr marL="8728" marR="8728" marT="87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454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2031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7,36,032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114.03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11.4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11.4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17.29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154.23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75.77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50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135.7224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61</a:t>
                      </a:r>
                    </a:p>
                  </a:txBody>
                  <a:tcPr marL="8728" marR="8728" marT="87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88.29464</a:t>
                      </a:r>
                    </a:p>
                  </a:txBody>
                  <a:tcPr marL="8728" marR="8728" marT="87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454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2041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7,64,450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117.54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11.75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11.75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17.56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158.7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71.3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50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139.656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61</a:t>
                      </a:r>
                    </a:p>
                  </a:txBody>
                  <a:tcPr marL="8728" marR="8728" marT="87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92.6216</a:t>
                      </a:r>
                    </a:p>
                  </a:txBody>
                  <a:tcPr marL="8728" marR="8728" marT="87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454"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2051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7,92,093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121.15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12.12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12.12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17.83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163.31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66.69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50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143.7128</a:t>
                      </a:r>
                    </a:p>
                  </a:txBody>
                  <a:tcPr marL="8728" marR="8728" marT="87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61</a:t>
                      </a:r>
                    </a:p>
                  </a:txBody>
                  <a:tcPr marL="8728" marR="8728" marT="87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97.08408</a:t>
                      </a:r>
                    </a:p>
                  </a:txBody>
                  <a:tcPr marL="8728" marR="8728" marT="8728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ounded Rectangle 64"/>
          <p:cNvSpPr/>
          <p:nvPr/>
        </p:nvSpPr>
        <p:spPr>
          <a:xfrm>
            <a:off x="642906" y="4000504"/>
            <a:ext cx="1857388" cy="48986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ounded Rectangle 29"/>
          <p:cNvSpPr/>
          <p:nvPr/>
        </p:nvSpPr>
        <p:spPr>
          <a:xfrm>
            <a:off x="642906" y="785794"/>
            <a:ext cx="1857388" cy="48986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3" name="Group 9"/>
          <p:cNvGrpSpPr/>
          <p:nvPr/>
        </p:nvGrpSpPr>
        <p:grpSpPr>
          <a:xfrm>
            <a:off x="0" y="0"/>
            <a:ext cx="578644" cy="6858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42906" y="896763"/>
            <a:ext cx="1857388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IN" sz="1800" dirty="0" smtClean="0">
                <a:solidFill>
                  <a:schemeClr val="bg2">
                    <a:lumMod val="1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SCOPE:</a:t>
            </a:r>
          </a:p>
        </p:txBody>
      </p:sp>
      <p:sp>
        <p:nvSpPr>
          <p:cNvPr id="53" name="TextBox 23"/>
          <p:cNvSpPr txBox="1"/>
          <p:nvPr/>
        </p:nvSpPr>
        <p:spPr>
          <a:xfrm>
            <a:off x="714380" y="285728"/>
            <a:ext cx="964409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SCOPE &amp; LIMITATIONS</a:t>
            </a:r>
            <a:endParaRPr lang="en-IN" sz="20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29582" y="6211669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8"/>
              </a:lnSpc>
              <a:spcBef>
                <a:spcPct val="0"/>
              </a:spcBef>
            </a:pPr>
            <a:r>
              <a:rPr lang="en-US" sz="900" b="1" dirty="0" smtClean="0">
                <a:solidFill>
                  <a:schemeClr val="bg1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rPr>
              <a:t>DISSERTATION &amp; PLANNING SEMINAR</a:t>
            </a: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6" name="Group 9"/>
          <p:cNvGrpSpPr/>
          <p:nvPr/>
        </p:nvGrpSpPr>
        <p:grpSpPr>
          <a:xfrm>
            <a:off x="714344" y="571480"/>
            <a:ext cx="9572656" cy="114320"/>
            <a:chOff x="0" y="0"/>
            <a:chExt cx="812800" cy="812800"/>
          </a:xfrm>
        </p:grpSpPr>
        <p:sp>
          <p:nvSpPr>
            <p:cNvPr id="45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46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0" y="273586"/>
            <a:ext cx="64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smtClean="0">
                <a:solidFill>
                  <a:schemeClr val="bg1"/>
                </a:solidFill>
                <a:latin typeface="Inter Bold" charset="0"/>
                <a:ea typeface="Inter Bold" charset="0"/>
              </a:rPr>
              <a:t>05.</a:t>
            </a:r>
            <a:endParaRPr lang="en-IN" sz="1800" dirty="0">
              <a:solidFill>
                <a:schemeClr val="bg1"/>
              </a:solidFill>
              <a:latin typeface="Inter Bold" charset="0"/>
              <a:ea typeface="Inter Bold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0" y="6184945"/>
            <a:ext cx="10287036" cy="1070930"/>
            <a:chOff x="0" y="6184945"/>
            <a:chExt cx="10287036" cy="1070930"/>
          </a:xfrm>
        </p:grpSpPr>
        <p:grpSp>
          <p:nvGrpSpPr>
            <p:cNvPr id="26" name="Group 16"/>
            <p:cNvGrpSpPr/>
            <p:nvPr/>
          </p:nvGrpSpPr>
          <p:grpSpPr>
            <a:xfrm>
              <a:off x="7858144" y="6184945"/>
              <a:ext cx="2428856" cy="673055"/>
              <a:chOff x="0" y="-38100"/>
              <a:chExt cx="812800" cy="850900"/>
            </a:xfrm>
          </p:grpSpPr>
          <p:sp>
            <p:nvSpPr>
              <p:cNvPr id="39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7D72"/>
              </a:solidFill>
            </p:spPr>
          </p:sp>
          <p:sp>
            <p:nvSpPr>
              <p:cNvPr id="40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27" name="Group 12"/>
            <p:cNvGrpSpPr/>
            <p:nvPr/>
          </p:nvGrpSpPr>
          <p:grpSpPr>
            <a:xfrm>
              <a:off x="9786970" y="6415918"/>
              <a:ext cx="500030" cy="442106"/>
              <a:chOff x="0" y="-38100"/>
              <a:chExt cx="812800" cy="850900"/>
            </a:xfrm>
          </p:grpSpPr>
          <p:sp>
            <p:nvSpPr>
              <p:cNvPr id="36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8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28" name="Group 12"/>
            <p:cNvGrpSpPr/>
            <p:nvPr/>
          </p:nvGrpSpPr>
          <p:grpSpPr>
            <a:xfrm flipV="1">
              <a:off x="0" y="6286520"/>
              <a:ext cx="9795295" cy="220632"/>
              <a:chOff x="0" y="0"/>
              <a:chExt cx="812800" cy="2306314"/>
            </a:xfrm>
          </p:grpSpPr>
          <p:sp>
            <p:nvSpPr>
              <p:cNvPr id="34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5" name="TextBox 14"/>
              <p:cNvSpPr txBox="1"/>
              <p:nvPr/>
            </p:nvSpPr>
            <p:spPr>
              <a:xfrm>
                <a:off x="0" y="1455412"/>
                <a:ext cx="812800" cy="85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7858180" y="6215082"/>
              <a:ext cx="242885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8"/>
                </a:lnSpc>
                <a:spcBef>
                  <a:spcPct val="0"/>
                </a:spcBef>
              </a:pPr>
              <a:r>
                <a:rPr lang="en-US" sz="900" b="1" dirty="0" smtClean="0">
                  <a:solidFill>
                    <a:schemeClr val="bg1"/>
                  </a:solidFill>
                  <a:latin typeface="Times New Roman" pitchFamily="18" charset="0"/>
                  <a:ea typeface="Open Sans"/>
                  <a:cs typeface="Times New Roman" pitchFamily="18" charset="0"/>
                  <a:sym typeface="Open Sans"/>
                </a:rPr>
                <a:t>AR751:THESIS/DISSERTATION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  <p:sp>
          <p:nvSpPr>
            <p:cNvPr id="32" name="Footer Placeholder 36"/>
            <p:cNvSpPr txBox="1">
              <a:spLocks/>
            </p:cNvSpPr>
            <p:nvPr/>
          </p:nvSpPr>
          <p:spPr>
            <a:xfrm>
              <a:off x="542948" y="6357958"/>
              <a:ext cx="7886700" cy="428604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/>
            <a:p>
              <a:pPr lvl="0"/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TOPIC: </a:t>
              </a:r>
              <a:r>
                <a:rPr lang="en-IN" sz="800" dirty="0" smtClean="0">
                  <a:solidFill>
                    <a:schemeClr val="bg2">
                      <a:lumMod val="1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Low-Carbon Water Utility &amp; Municipal Waste Management plan for JNAC, Jamshedpur 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58180" y="6491563"/>
              <a:ext cx="2428856" cy="764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RAM KUMAR , MUP/10002/23</a:t>
              </a:r>
            </a:p>
            <a:p>
              <a:r>
                <a:rPr lang="en-US" sz="900" dirty="0" smtClean="0">
                  <a:solidFill>
                    <a:schemeClr val="bg1"/>
                  </a:solidFill>
                </a:rPr>
                <a:t>SEM-IV , MUP 2023-25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9" name="Rounded Rectangle 28"/>
          <p:cNvSpPr/>
          <p:nvPr/>
        </p:nvSpPr>
        <p:spPr>
          <a:xfrm>
            <a:off x="1236152" y="1438314"/>
            <a:ext cx="8501122" cy="64294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TextBox 23"/>
          <p:cNvSpPr txBox="1"/>
          <p:nvPr/>
        </p:nvSpPr>
        <p:spPr>
          <a:xfrm>
            <a:off x="1450466" y="1569353"/>
            <a:ext cx="8001056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1400" dirty="0" smtClean="0">
                <a:solidFill>
                  <a:schemeClr val="bg2">
                    <a:lumMod val="1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The dissertation intends to study water utility &amp; Municipal waste within the JNAC focusing on processes and practices that contribute to carbon emissions. </a:t>
            </a:r>
          </a:p>
        </p:txBody>
      </p:sp>
      <p:sp>
        <p:nvSpPr>
          <p:cNvPr id="44" name="TextBox 23"/>
          <p:cNvSpPr txBox="1"/>
          <p:nvPr/>
        </p:nvSpPr>
        <p:spPr>
          <a:xfrm>
            <a:off x="714344" y="4118251"/>
            <a:ext cx="1785950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IN" sz="1800" dirty="0" smtClean="0">
                <a:solidFill>
                  <a:schemeClr val="bg2">
                    <a:lumMod val="1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LIMITATION: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786970" y="6500834"/>
            <a:ext cx="5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06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664648" y="1438314"/>
            <a:ext cx="428628" cy="64294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TextBox 53"/>
          <p:cNvSpPr txBox="1"/>
          <p:nvPr/>
        </p:nvSpPr>
        <p:spPr>
          <a:xfrm>
            <a:off x="478288" y="1571612"/>
            <a:ext cx="807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 smtClean="0">
                <a:solidFill>
                  <a:schemeClr val="bg2">
                    <a:lumMod val="1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01.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1236152" y="2214554"/>
            <a:ext cx="8501122" cy="64294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TextBox 23"/>
          <p:cNvSpPr txBox="1"/>
          <p:nvPr/>
        </p:nvSpPr>
        <p:spPr>
          <a:xfrm>
            <a:off x="1428724" y="2214554"/>
            <a:ext cx="8001056" cy="646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1400" dirty="0" smtClean="0">
                <a:solidFill>
                  <a:schemeClr val="bg2">
                    <a:lumMod val="1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The study will specifically assess the current emissions scenario in JNAC(water utility &amp; MSW ) while projecting forward to align with the 2030 targets set under India's NDCs.(excludes BMW &amp; industrial wastes) 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664648" y="2214554"/>
            <a:ext cx="428628" cy="64294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TextBox 58"/>
          <p:cNvSpPr txBox="1"/>
          <p:nvPr/>
        </p:nvSpPr>
        <p:spPr>
          <a:xfrm>
            <a:off x="478288" y="2357430"/>
            <a:ext cx="807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 smtClean="0">
                <a:solidFill>
                  <a:schemeClr val="bg2">
                    <a:lumMod val="1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02.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1236152" y="3000372"/>
            <a:ext cx="8501122" cy="64294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TextBox 23"/>
          <p:cNvSpPr txBox="1"/>
          <p:nvPr/>
        </p:nvSpPr>
        <p:spPr>
          <a:xfrm>
            <a:off x="1428724" y="3071810"/>
            <a:ext cx="8001056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1400" dirty="0" smtClean="0">
                <a:solidFill>
                  <a:schemeClr val="bg2">
                    <a:lumMod val="1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The proposed carbon management framework will include specific emission reduction strategies and recommendations relevant to the JNAC context and aligned with India’s NDC 2030.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664648" y="3000372"/>
            <a:ext cx="428628" cy="64294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TextBox 62"/>
          <p:cNvSpPr txBox="1"/>
          <p:nvPr/>
        </p:nvSpPr>
        <p:spPr>
          <a:xfrm>
            <a:off x="478288" y="3143248"/>
            <a:ext cx="807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 smtClean="0">
                <a:solidFill>
                  <a:schemeClr val="bg2">
                    <a:lumMod val="1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03.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1236152" y="4653024"/>
            <a:ext cx="8501122" cy="64294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TextBox 23"/>
          <p:cNvSpPr txBox="1"/>
          <p:nvPr/>
        </p:nvSpPr>
        <p:spPr>
          <a:xfrm>
            <a:off x="1450466" y="4784063"/>
            <a:ext cx="8001056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1400" dirty="0" smtClean="0">
                <a:solidFill>
                  <a:schemeClr val="bg2">
                    <a:lumMod val="1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Limitations include availability of data for up-to-date data on energy consumption, emissions, water utility and Municipal waste.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664648" y="4653024"/>
            <a:ext cx="428628" cy="64294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TextBox 69"/>
          <p:cNvSpPr txBox="1"/>
          <p:nvPr/>
        </p:nvSpPr>
        <p:spPr>
          <a:xfrm>
            <a:off x="478288" y="4786322"/>
            <a:ext cx="807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 smtClean="0">
                <a:solidFill>
                  <a:schemeClr val="bg2">
                    <a:lumMod val="1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01.</a:t>
            </a:r>
          </a:p>
        </p:txBody>
      </p:sp>
      <p:sp>
        <p:nvSpPr>
          <p:cNvPr id="71" name="Rounded Rectangle 70"/>
          <p:cNvSpPr/>
          <p:nvPr/>
        </p:nvSpPr>
        <p:spPr>
          <a:xfrm>
            <a:off x="1236152" y="5429264"/>
            <a:ext cx="8501122" cy="64294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TextBox 23"/>
          <p:cNvSpPr txBox="1"/>
          <p:nvPr/>
        </p:nvSpPr>
        <p:spPr>
          <a:xfrm>
            <a:off x="1428724" y="5500702"/>
            <a:ext cx="8001056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1400" dirty="0" smtClean="0">
                <a:solidFill>
                  <a:schemeClr val="bg2">
                    <a:lumMod val="1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Also, proposed carbon management framework for JNAC(water utility &amp; Municipal waste) may need adaptation for applicability in areas of similar characteristics.</a:t>
            </a:r>
          </a:p>
        </p:txBody>
      </p:sp>
      <p:sp>
        <p:nvSpPr>
          <p:cNvPr id="73" name="Rounded Rectangle 72"/>
          <p:cNvSpPr/>
          <p:nvPr/>
        </p:nvSpPr>
        <p:spPr>
          <a:xfrm>
            <a:off x="664648" y="5429264"/>
            <a:ext cx="428628" cy="64294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TextBox 73"/>
          <p:cNvSpPr txBox="1"/>
          <p:nvPr/>
        </p:nvSpPr>
        <p:spPr>
          <a:xfrm>
            <a:off x="478288" y="5572140"/>
            <a:ext cx="807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 smtClean="0">
                <a:solidFill>
                  <a:schemeClr val="bg2">
                    <a:lumMod val="1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02.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0" y="0"/>
            <a:ext cx="578644" cy="6858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grpSp>
        <p:nvGrpSpPr>
          <p:cNvPr id="3" name="Group 16"/>
          <p:cNvGrpSpPr/>
          <p:nvPr/>
        </p:nvGrpSpPr>
        <p:grpSpPr>
          <a:xfrm>
            <a:off x="0" y="5143500"/>
            <a:ext cx="10287000" cy="1714500"/>
            <a:chOff x="0" y="0"/>
            <a:chExt cx="2895466" cy="4071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895466" cy="407175"/>
            </a:xfrm>
            <a:custGeom>
              <a:avLst/>
              <a:gdLst/>
              <a:ahLst/>
              <a:cxnLst/>
              <a:rect l="l" t="t" r="r" b="b"/>
              <a:pathLst>
                <a:path w="2895466" h="407175">
                  <a:moveTo>
                    <a:pt x="0" y="0"/>
                  </a:moveTo>
                  <a:lnTo>
                    <a:pt x="2895466" y="0"/>
                  </a:lnTo>
                  <a:lnTo>
                    <a:pt x="2895466" y="407175"/>
                  </a:lnTo>
                  <a:lnTo>
                    <a:pt x="0" y="407175"/>
                  </a:lnTo>
                  <a:close/>
                </a:path>
              </a:pathLst>
            </a:custGeom>
            <a:solidFill>
              <a:srgbClr val="827D72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895466" cy="445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0" y="2408399"/>
            <a:ext cx="10287000" cy="412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5400" dirty="0" smtClean="0">
                <a:solidFill>
                  <a:srgbClr val="B4AD9D"/>
                </a:solidFill>
                <a:latin typeface="Inter Bold"/>
                <a:ea typeface="Inter Bold"/>
                <a:cs typeface="Inter Bold"/>
                <a:sym typeface="Inter Bold"/>
              </a:rPr>
              <a:t>MUNICIPAL SOLID WASTE</a:t>
            </a:r>
            <a:endParaRPr lang="en-US" sz="5400" dirty="0">
              <a:solidFill>
                <a:srgbClr val="B4AD9D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pSp>
        <p:nvGrpSpPr>
          <p:cNvPr id="4" name="Group 10"/>
          <p:cNvGrpSpPr/>
          <p:nvPr/>
        </p:nvGrpSpPr>
        <p:grpSpPr>
          <a:xfrm>
            <a:off x="0" y="6184945"/>
            <a:ext cx="10287036" cy="1101707"/>
            <a:chOff x="0" y="6184945"/>
            <a:chExt cx="10287036" cy="1101707"/>
          </a:xfrm>
        </p:grpSpPr>
        <p:grpSp>
          <p:nvGrpSpPr>
            <p:cNvPr id="5" name="Group 16"/>
            <p:cNvGrpSpPr/>
            <p:nvPr/>
          </p:nvGrpSpPr>
          <p:grpSpPr>
            <a:xfrm>
              <a:off x="7858144" y="6184945"/>
              <a:ext cx="2428856" cy="673055"/>
              <a:chOff x="0" y="-38100"/>
              <a:chExt cx="812800" cy="850900"/>
            </a:xfrm>
          </p:grpSpPr>
          <p:sp>
            <p:nvSpPr>
              <p:cNvPr id="25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7D72"/>
              </a:solidFill>
            </p:spPr>
          </p:sp>
          <p:sp>
            <p:nvSpPr>
              <p:cNvPr id="26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6" name="Group 12"/>
            <p:cNvGrpSpPr/>
            <p:nvPr/>
          </p:nvGrpSpPr>
          <p:grpSpPr>
            <a:xfrm>
              <a:off x="9786970" y="6415918"/>
              <a:ext cx="500030" cy="442106"/>
              <a:chOff x="0" y="-38100"/>
              <a:chExt cx="812800" cy="850900"/>
            </a:xfrm>
          </p:grpSpPr>
          <p:sp>
            <p:nvSpPr>
              <p:cNvPr id="2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24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7" name="Group 12"/>
            <p:cNvGrpSpPr/>
            <p:nvPr/>
          </p:nvGrpSpPr>
          <p:grpSpPr>
            <a:xfrm flipV="1">
              <a:off x="0" y="6286520"/>
              <a:ext cx="9795295" cy="220632"/>
              <a:chOff x="0" y="0"/>
              <a:chExt cx="812800" cy="2306314"/>
            </a:xfrm>
          </p:grpSpPr>
          <p:sp>
            <p:nvSpPr>
              <p:cNvPr id="21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22" name="TextBox 14"/>
              <p:cNvSpPr txBox="1"/>
              <p:nvPr/>
            </p:nvSpPr>
            <p:spPr>
              <a:xfrm>
                <a:off x="0" y="1455412"/>
                <a:ext cx="812800" cy="85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7858180" y="6215082"/>
              <a:ext cx="242885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8"/>
                </a:lnSpc>
                <a:spcBef>
                  <a:spcPct val="0"/>
                </a:spcBef>
              </a:pPr>
              <a:r>
                <a:rPr lang="en-US" sz="900" b="1" dirty="0" smtClean="0">
                  <a:solidFill>
                    <a:schemeClr val="bg1"/>
                  </a:solidFill>
                  <a:latin typeface="Times New Roman" pitchFamily="18" charset="0"/>
                  <a:ea typeface="Open Sans"/>
                  <a:cs typeface="Times New Roman" pitchFamily="18" charset="0"/>
                  <a:sym typeface="Open Sans"/>
                </a:rPr>
                <a:t>AR751:THESIS/DISSERTATION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858180" y="6491563"/>
              <a:ext cx="2428856" cy="795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RAM KUMAR , MUP/10002/23</a:t>
              </a:r>
            </a:p>
            <a:p>
              <a:r>
                <a:rPr lang="en-US" sz="900" dirty="0" smtClean="0">
                  <a:solidFill>
                    <a:schemeClr val="bg1"/>
                  </a:solidFill>
                </a:rPr>
                <a:t>SEM-IV , MUP 2023-25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dirty="0">
                <a:solidFill>
                  <a:srgbClr val="FF0000"/>
                </a:solidFill>
              </a:endParaRPr>
            </a:p>
          </p:txBody>
        </p:sp>
      </p:grpSp>
      <p:sp>
        <p:nvSpPr>
          <p:cNvPr id="29" name="Footer Placeholder 36"/>
          <p:cNvSpPr txBox="1">
            <a:spLocks/>
          </p:cNvSpPr>
          <p:nvPr/>
        </p:nvSpPr>
        <p:spPr>
          <a:xfrm>
            <a:off x="614386" y="6357958"/>
            <a:ext cx="7886700" cy="428604"/>
          </a:xfrm>
          <a:prstGeom prst="rect">
            <a:avLst/>
          </a:prstGeom>
          <a:ln>
            <a:noFill/>
          </a:ln>
        </p:spPr>
        <p:txBody>
          <a:bodyPr vert="horz" lIns="54864" tIns="27432" rIns="54864" bIns="27432" rtlCol="0" anchor="ctr"/>
          <a:lstStyle/>
          <a:p>
            <a:pPr lvl="0"/>
            <a:r>
              <a:rPr lang="en-IN" sz="800" b="1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TOPIC: </a:t>
            </a:r>
            <a:r>
              <a:rPr lang="en-IN" sz="8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Low-Carbon Water Utility &amp; Municipal Waste Management plan for JNAC, Jamshedpur 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 descr="solid waste zones.jpg"/>
          <p:cNvPicPr>
            <a:picLocks noChangeAspect="1"/>
          </p:cNvPicPr>
          <p:nvPr/>
        </p:nvPicPr>
        <p:blipFill>
          <a:blip r:embed="rId3"/>
          <a:srcRect t="6250" b="6250"/>
          <a:stretch>
            <a:fillRect/>
          </a:stretch>
        </p:blipFill>
        <p:spPr>
          <a:xfrm>
            <a:off x="-36" y="678618"/>
            <a:ext cx="8215340" cy="5750778"/>
          </a:xfrm>
          <a:prstGeom prst="rect">
            <a:avLst/>
          </a:prstGeom>
        </p:spPr>
      </p:pic>
      <p:grpSp>
        <p:nvGrpSpPr>
          <p:cNvPr id="2" name="Group 9"/>
          <p:cNvGrpSpPr/>
          <p:nvPr/>
        </p:nvGrpSpPr>
        <p:grpSpPr>
          <a:xfrm>
            <a:off x="0" y="0"/>
            <a:ext cx="578644" cy="6858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53" name="TextBox 23"/>
          <p:cNvSpPr txBox="1"/>
          <p:nvPr/>
        </p:nvSpPr>
        <p:spPr>
          <a:xfrm>
            <a:off x="714380" y="285728"/>
            <a:ext cx="957262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MSW INFRASTRUCTURE OF STUDY AREA(JNAC)</a:t>
            </a:r>
            <a:endParaRPr lang="en-IN" sz="20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29582" y="6211669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8"/>
              </a:lnSpc>
              <a:spcBef>
                <a:spcPct val="0"/>
              </a:spcBef>
            </a:pPr>
            <a:r>
              <a:rPr lang="en-US" sz="900" b="1" dirty="0" smtClean="0">
                <a:solidFill>
                  <a:schemeClr val="bg1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rPr>
              <a:t>DISSERTATION &amp; PLANNING SEMINAR</a:t>
            </a: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714344" y="571480"/>
            <a:ext cx="9572656" cy="114320"/>
            <a:chOff x="0" y="0"/>
            <a:chExt cx="812800" cy="812800"/>
          </a:xfrm>
        </p:grpSpPr>
        <p:sp>
          <p:nvSpPr>
            <p:cNvPr id="45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46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grpSp>
        <p:nvGrpSpPr>
          <p:cNvPr id="4" name="Group 22"/>
          <p:cNvGrpSpPr/>
          <p:nvPr/>
        </p:nvGrpSpPr>
        <p:grpSpPr>
          <a:xfrm>
            <a:off x="0" y="6184945"/>
            <a:ext cx="10287036" cy="1070930"/>
            <a:chOff x="0" y="6184945"/>
            <a:chExt cx="10287036" cy="1070930"/>
          </a:xfrm>
        </p:grpSpPr>
        <p:grpSp>
          <p:nvGrpSpPr>
            <p:cNvPr id="5" name="Group 16"/>
            <p:cNvGrpSpPr/>
            <p:nvPr/>
          </p:nvGrpSpPr>
          <p:grpSpPr>
            <a:xfrm>
              <a:off x="7858144" y="6184945"/>
              <a:ext cx="2428856" cy="673055"/>
              <a:chOff x="0" y="-38100"/>
              <a:chExt cx="812800" cy="850900"/>
            </a:xfrm>
          </p:grpSpPr>
          <p:sp>
            <p:nvSpPr>
              <p:cNvPr id="39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7D72"/>
              </a:solidFill>
            </p:spPr>
          </p:sp>
          <p:sp>
            <p:nvSpPr>
              <p:cNvPr id="40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6" name="Group 12"/>
            <p:cNvGrpSpPr/>
            <p:nvPr/>
          </p:nvGrpSpPr>
          <p:grpSpPr>
            <a:xfrm>
              <a:off x="9786970" y="6415918"/>
              <a:ext cx="500030" cy="442106"/>
              <a:chOff x="0" y="-38100"/>
              <a:chExt cx="812800" cy="850900"/>
            </a:xfrm>
          </p:grpSpPr>
          <p:sp>
            <p:nvSpPr>
              <p:cNvPr id="36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8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7" name="Group 12"/>
            <p:cNvGrpSpPr/>
            <p:nvPr/>
          </p:nvGrpSpPr>
          <p:grpSpPr>
            <a:xfrm flipV="1">
              <a:off x="0" y="6286520"/>
              <a:ext cx="9795295" cy="220632"/>
              <a:chOff x="0" y="0"/>
              <a:chExt cx="812800" cy="2306314"/>
            </a:xfrm>
          </p:grpSpPr>
          <p:sp>
            <p:nvSpPr>
              <p:cNvPr id="34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5" name="TextBox 14"/>
              <p:cNvSpPr txBox="1"/>
              <p:nvPr/>
            </p:nvSpPr>
            <p:spPr>
              <a:xfrm>
                <a:off x="0" y="1455412"/>
                <a:ext cx="812800" cy="85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7858180" y="6215082"/>
              <a:ext cx="24288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8"/>
                </a:lnSpc>
                <a:spcBef>
                  <a:spcPct val="0"/>
                </a:spcBef>
              </a:pPr>
              <a:r>
                <a:rPr lang="en-US" sz="900" b="1" dirty="0" smtClean="0">
                  <a:solidFill>
                    <a:schemeClr val="bg1"/>
                  </a:solidFill>
                  <a:latin typeface="Times New Roman" pitchFamily="18" charset="0"/>
                  <a:ea typeface="Open Sans"/>
                  <a:cs typeface="Times New Roman" pitchFamily="18" charset="0"/>
                  <a:sym typeface="Open Sans"/>
                </a:rPr>
                <a:t>AR751:THESIS/DISSERTATION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dirty="0">
                <a:solidFill>
                  <a:srgbClr val="FF0000"/>
                </a:solidFill>
              </a:endParaRPr>
            </a:p>
          </p:txBody>
        </p:sp>
        <p:sp>
          <p:nvSpPr>
            <p:cNvPr id="32" name="Footer Placeholder 36"/>
            <p:cNvSpPr txBox="1">
              <a:spLocks/>
            </p:cNvSpPr>
            <p:nvPr/>
          </p:nvSpPr>
          <p:spPr>
            <a:xfrm>
              <a:off x="614386" y="6357958"/>
              <a:ext cx="7886700" cy="428604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/>
            <a:p>
              <a:pPr lvl="0"/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TOPIC: </a:t>
              </a:r>
              <a:r>
                <a:rPr lang="en-IN" sz="800" dirty="0" smtClean="0">
                  <a:solidFill>
                    <a:schemeClr val="bg2">
                      <a:lumMod val="1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Low-Carbon Water Utility &amp; Municipal Waste Management plan for JNAC, Jamshedpur 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58180" y="6491563"/>
              <a:ext cx="2428856" cy="764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RAM KUMAR , MUP/10002/23</a:t>
              </a:r>
            </a:p>
            <a:p>
              <a:r>
                <a:rPr lang="en-US" sz="900" dirty="0" smtClean="0">
                  <a:solidFill>
                    <a:schemeClr val="bg1"/>
                  </a:solidFill>
                </a:rPr>
                <a:t>SEM-IV , MUP 2023-25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9786970" y="6500834"/>
            <a:ext cx="5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51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50" name="Picture 1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7484" y="4634566"/>
            <a:ext cx="428628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1" name="TextBox 50"/>
          <p:cNvSpPr txBox="1"/>
          <p:nvPr/>
        </p:nvSpPr>
        <p:spPr>
          <a:xfrm rot="17520000">
            <a:off x="-43258" y="2534198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KHARKAI RIVER</a:t>
            </a:r>
          </a:p>
        </p:txBody>
      </p:sp>
      <p:sp>
        <p:nvSpPr>
          <p:cNvPr id="52" name="TextBox 51"/>
          <p:cNvSpPr txBox="1"/>
          <p:nvPr/>
        </p:nvSpPr>
        <p:spPr>
          <a:xfrm rot="1860000">
            <a:off x="5117352" y="2850705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SUVERNREKHA</a:t>
            </a:r>
          </a:p>
        </p:txBody>
      </p:sp>
      <p:sp>
        <p:nvSpPr>
          <p:cNvPr id="54" name="TextBox 53"/>
          <p:cNvSpPr txBox="1"/>
          <p:nvPr/>
        </p:nvSpPr>
        <p:spPr>
          <a:xfrm rot="18600000">
            <a:off x="4342346" y="949832"/>
            <a:ext cx="1347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FROM DIMNA LAKE</a:t>
            </a:r>
          </a:p>
        </p:txBody>
      </p:sp>
      <p:sp>
        <p:nvSpPr>
          <p:cNvPr id="55" name="TextBox 54"/>
          <p:cNvSpPr txBox="1"/>
          <p:nvPr/>
        </p:nvSpPr>
        <p:spPr>
          <a:xfrm rot="18600000">
            <a:off x="3413652" y="1807088"/>
            <a:ext cx="1347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ALONG  DIMNA ROAD</a:t>
            </a:r>
          </a:p>
        </p:txBody>
      </p:sp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71534" y="1285824"/>
            <a:ext cx="357226" cy="357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9" name="TextBox 58"/>
          <p:cNvSpPr txBox="1"/>
          <p:nvPr/>
        </p:nvSpPr>
        <p:spPr>
          <a:xfrm rot="1860000">
            <a:off x="3188526" y="921879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TO RANCHI</a:t>
            </a:r>
          </a:p>
        </p:txBody>
      </p:sp>
      <p:sp>
        <p:nvSpPr>
          <p:cNvPr id="60" name="TextBox 59"/>
          <p:cNvSpPr txBox="1"/>
          <p:nvPr/>
        </p:nvSpPr>
        <p:spPr>
          <a:xfrm rot="2580000">
            <a:off x="7278012" y="2781292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TO KOLKATA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14344" y="1141854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DOMUHANI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428856" y="3642184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TATA STEEL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357682" y="5070944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TATA MOTORS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500294" y="4376330"/>
            <a:ext cx="1143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TATA NAGAR STATION</a:t>
            </a:r>
          </a:p>
        </p:txBody>
      </p:sp>
      <p:pic>
        <p:nvPicPr>
          <p:cNvPr id="71" name="Picture 1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14476" y="2643214"/>
            <a:ext cx="214282" cy="214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" name="TextBox 71"/>
          <p:cNvSpPr txBox="1"/>
          <p:nvPr/>
        </p:nvSpPr>
        <p:spPr>
          <a:xfrm>
            <a:off x="1214410" y="2447504"/>
            <a:ext cx="1143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SONARI AERODROME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428856" y="1357298"/>
            <a:ext cx="114300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 smtClean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MANGO</a:t>
            </a:r>
            <a:r>
              <a:rPr lang="en-IN" sz="10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-71474" y="1896895"/>
            <a:ext cx="1143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 smtClean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ADITYAPUR</a:t>
            </a:r>
            <a:endParaRPr lang="en-IN" sz="1000" b="1" dirty="0" smtClean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857352" y="5325919"/>
            <a:ext cx="1143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b="1" dirty="0" smtClean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JUGSALAI</a:t>
            </a:r>
            <a:endParaRPr lang="en-IN" sz="1000" b="1" dirty="0" smtClean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 rot="1800000">
            <a:off x="-263082" y="3585178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TO KANDRA</a:t>
            </a:r>
          </a:p>
        </p:txBody>
      </p:sp>
      <p:sp>
        <p:nvSpPr>
          <p:cNvPr id="78" name="TextBox 77"/>
          <p:cNvSpPr txBox="1"/>
          <p:nvPr/>
        </p:nvSpPr>
        <p:spPr>
          <a:xfrm rot="1140000">
            <a:off x="-208555" y="4024530"/>
            <a:ext cx="1500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TO CHAKRADHARPUR</a:t>
            </a:r>
          </a:p>
        </p:txBody>
      </p:sp>
      <p:sp>
        <p:nvSpPr>
          <p:cNvPr id="79" name="TextBox 78"/>
          <p:cNvSpPr txBox="1"/>
          <p:nvPr/>
        </p:nvSpPr>
        <p:spPr>
          <a:xfrm rot="1500000">
            <a:off x="5239691" y="6093367"/>
            <a:ext cx="15001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TO JHARGRAM</a:t>
            </a:r>
          </a:p>
        </p:txBody>
      </p:sp>
      <p:pic>
        <p:nvPicPr>
          <p:cNvPr id="83" name="Picture 2" descr="C:\Users\a\Downloads\_ags_f60d14a3-ed36-11ef-8ea4-1866da8f5846.jpg"/>
          <p:cNvPicPr>
            <a:picLocks noChangeAspect="1" noChangeArrowheads="1"/>
          </p:cNvPicPr>
          <p:nvPr/>
        </p:nvPicPr>
        <p:blipFill>
          <a:blip r:embed="rId7" cstate="print"/>
          <a:srcRect l="74740" t="81485" r="3055" b="12502"/>
          <a:stretch>
            <a:fillRect/>
          </a:stretch>
        </p:blipFill>
        <p:spPr bwMode="auto">
          <a:xfrm>
            <a:off x="785782" y="6101085"/>
            <a:ext cx="1714512" cy="328311"/>
          </a:xfrm>
          <a:prstGeom prst="rect">
            <a:avLst/>
          </a:prstGeom>
          <a:noFill/>
        </p:spPr>
      </p:pic>
      <p:pic>
        <p:nvPicPr>
          <p:cNvPr id="97" name="Picture 6" descr="https://atlas-content-cdn.pixelsquid.com/assets_v2/304/3046528262760043795/jpeg-600/G03.jpg?modifiedAt=1"/>
          <p:cNvPicPr>
            <a:picLocks noChangeAspect="1" noChangeArrowheads="1"/>
          </p:cNvPicPr>
          <p:nvPr/>
        </p:nvPicPr>
        <p:blipFill>
          <a:blip r:embed="rId8" cstate="print"/>
          <a:srcRect l="27500" t="8750" r="24999" b="9999"/>
          <a:stretch>
            <a:fillRect/>
          </a:stretch>
        </p:blipFill>
        <p:spPr bwMode="auto">
          <a:xfrm>
            <a:off x="2594810" y="5786454"/>
            <a:ext cx="334112" cy="571504"/>
          </a:xfrm>
          <a:prstGeom prst="rect">
            <a:avLst/>
          </a:prstGeom>
          <a:noFill/>
        </p:spPr>
      </p:pic>
      <p:sp>
        <p:nvSpPr>
          <p:cNvPr id="98" name="TextBox 97"/>
          <p:cNvSpPr txBox="1"/>
          <p:nvPr/>
        </p:nvSpPr>
        <p:spPr>
          <a:xfrm>
            <a:off x="785782" y="5887540"/>
            <a:ext cx="11430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SCALE: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6929450" y="4918186"/>
            <a:ext cx="114300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NATIONAL HIGHWAY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1071534" y="2070548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solidFill>
                  <a:srgbClr val="C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01</a:t>
            </a:r>
          </a:p>
        </p:txBody>
      </p:sp>
      <p:pic>
        <p:nvPicPr>
          <p:cNvPr id="91" name="Picture 8" descr="https://icons.veryicon.com/png/o/miscellaneous/ibms-system-icon/sewage-pump.png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4786310" y="3071810"/>
            <a:ext cx="214314" cy="214314"/>
          </a:xfrm>
          <a:prstGeom prst="rect">
            <a:avLst/>
          </a:prstGeom>
          <a:noFill/>
        </p:spPr>
      </p:pic>
      <p:pic>
        <p:nvPicPr>
          <p:cNvPr id="94" name="Picture 8" descr="https://icons.veryicon.com/png/o/miscellaneous/ibms-system-icon/sewage-pump.png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357286" y="1643050"/>
            <a:ext cx="214314" cy="214314"/>
          </a:xfrm>
          <a:prstGeom prst="rect">
            <a:avLst/>
          </a:prstGeom>
          <a:noFill/>
        </p:spPr>
      </p:pic>
      <p:sp>
        <p:nvSpPr>
          <p:cNvPr id="88" name="TextBox 87"/>
          <p:cNvSpPr txBox="1"/>
          <p:nvPr/>
        </p:nvSpPr>
        <p:spPr>
          <a:xfrm>
            <a:off x="928658" y="2356300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solidFill>
                  <a:srgbClr val="C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03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1285848" y="2928934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solidFill>
                  <a:srgbClr val="C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02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357154" y="3000372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solidFill>
                  <a:srgbClr val="C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04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928658" y="3284994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solidFill>
                  <a:srgbClr val="C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05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1500162" y="3356432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solidFill>
                  <a:srgbClr val="C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06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2143104" y="2642052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solidFill>
                  <a:srgbClr val="C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09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2071666" y="3142118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solidFill>
                  <a:srgbClr val="C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08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2643170" y="3070680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solidFill>
                  <a:srgbClr val="C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10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3071798" y="3070680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solidFill>
                  <a:srgbClr val="C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11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3428988" y="3642184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solidFill>
                  <a:srgbClr val="C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13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3929054" y="2857496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solidFill>
                  <a:srgbClr val="C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12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4143368" y="3856498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solidFill>
                  <a:srgbClr val="C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14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3929054" y="3284994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solidFill>
                  <a:srgbClr val="C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15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4714872" y="3213556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solidFill>
                  <a:srgbClr val="C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16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4714872" y="3786190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solidFill>
                  <a:srgbClr val="C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17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3500426" y="4857760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solidFill>
                  <a:srgbClr val="C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18</a:t>
            </a:r>
          </a:p>
        </p:txBody>
      </p:sp>
      <p:pic>
        <p:nvPicPr>
          <p:cNvPr id="131" name="Picture 8" descr="https://icons.veryicon.com/png/o/miscellaneous/ibms-system-icon/sewage-pump.png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786046" y="2571744"/>
            <a:ext cx="214314" cy="214314"/>
          </a:xfrm>
          <a:prstGeom prst="rect">
            <a:avLst/>
          </a:prstGeom>
          <a:noFill/>
        </p:spPr>
      </p:pic>
      <p:pic>
        <p:nvPicPr>
          <p:cNvPr id="132" name="Picture 8" descr="https://icons.veryicon.com/png/o/miscellaneous/ibms-system-icon/sewage-pump.png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85782" y="2857496"/>
            <a:ext cx="214314" cy="214314"/>
          </a:xfrm>
          <a:prstGeom prst="rect">
            <a:avLst/>
          </a:prstGeom>
          <a:noFill/>
        </p:spPr>
      </p:pic>
      <p:pic>
        <p:nvPicPr>
          <p:cNvPr id="133" name="Picture 8" descr="https://icons.veryicon.com/png/o/miscellaneous/ibms-system-icon/sewage-pump.png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214674" y="3286124"/>
            <a:ext cx="214314" cy="214314"/>
          </a:xfrm>
          <a:prstGeom prst="rect">
            <a:avLst/>
          </a:prstGeom>
          <a:noFill/>
        </p:spPr>
      </p:pic>
      <p:pic>
        <p:nvPicPr>
          <p:cNvPr id="134" name="Picture 8" descr="https://icons.veryicon.com/png/o/miscellaneous/ibms-system-icon/sewage-pump.png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4429120" y="3643314"/>
            <a:ext cx="214314" cy="214314"/>
          </a:xfrm>
          <a:prstGeom prst="rect">
            <a:avLst/>
          </a:prstGeom>
          <a:noFill/>
        </p:spPr>
      </p:pic>
      <p:pic>
        <p:nvPicPr>
          <p:cNvPr id="137" name="Picture 8" descr="https://icons.veryicon.com/png/o/miscellaneous/ibms-system-icon/sewage-pump.png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5500690" y="3429000"/>
            <a:ext cx="214314" cy="214314"/>
          </a:xfrm>
          <a:prstGeom prst="rect">
            <a:avLst/>
          </a:prstGeom>
          <a:noFill/>
        </p:spPr>
      </p:pic>
      <p:graphicFrame>
        <p:nvGraphicFramePr>
          <p:cNvPr id="138" name="Table 137"/>
          <p:cNvGraphicFramePr>
            <a:graphicFrameLocks noGrp="1"/>
          </p:cNvGraphicFramePr>
          <p:nvPr/>
        </p:nvGraphicFramePr>
        <p:xfrm>
          <a:off x="8215335" y="1578330"/>
          <a:ext cx="2071666" cy="442243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7189"/>
                <a:gridCol w="1071570"/>
                <a:gridCol w="642907"/>
              </a:tblGrid>
              <a:tr h="146635">
                <a:tc>
                  <a:txBody>
                    <a:bodyPr/>
                    <a:lstStyle/>
                    <a:p>
                      <a:r>
                        <a:rPr lang="en-IN" sz="800" dirty="0" smtClean="0"/>
                        <a:t>S.NO</a:t>
                      </a:r>
                      <a:endParaRPr lang="en-IN" sz="800" dirty="0"/>
                    </a:p>
                  </a:txBody>
                  <a:tcPr marL="65922" marR="65922" marT="32961" marB="32961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800" dirty="0" smtClean="0"/>
                        <a:t>AREA</a:t>
                      </a:r>
                      <a:endParaRPr lang="en-IN" sz="800" dirty="0"/>
                    </a:p>
                  </a:txBody>
                  <a:tcPr marL="65922" marR="65922" marT="32961" marB="32961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800" dirty="0" smtClean="0"/>
                        <a:t>SERVED BY</a:t>
                      </a:r>
                      <a:endParaRPr lang="en-IN" sz="800" dirty="0"/>
                    </a:p>
                  </a:txBody>
                  <a:tcPr marL="65922" marR="65922" marT="32961" marB="32961"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146635">
                <a:tc>
                  <a:txBody>
                    <a:bodyPr/>
                    <a:lstStyle/>
                    <a:p>
                      <a:r>
                        <a:rPr lang="en-IN" sz="800" b="1" dirty="0" smtClean="0"/>
                        <a:t>01.</a:t>
                      </a:r>
                      <a:endParaRPr lang="en-IN" sz="800" b="1" dirty="0"/>
                    </a:p>
                  </a:txBody>
                  <a:tcPr marL="65922" marR="65922" marT="32961" marB="3296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800" dirty="0" smtClean="0"/>
                        <a:t>6</a:t>
                      </a:r>
                      <a:r>
                        <a:rPr lang="en-IN" sz="800" baseline="30000" dirty="0" smtClean="0"/>
                        <a:t>TH</a:t>
                      </a:r>
                      <a:r>
                        <a:rPr lang="en-IN" sz="800" dirty="0" smtClean="0"/>
                        <a:t> PHASE+ADARSH</a:t>
                      </a:r>
                      <a:r>
                        <a:rPr lang="en-IN" sz="800" baseline="0" dirty="0" smtClean="0"/>
                        <a:t> NAGAR</a:t>
                      </a:r>
                      <a:endParaRPr lang="en-IN" sz="800" dirty="0"/>
                    </a:p>
                  </a:txBody>
                  <a:tcPr marL="65922" marR="65922" marT="32961" marB="3296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800" dirty="0" smtClean="0"/>
                        <a:t>TUISL</a:t>
                      </a:r>
                      <a:endParaRPr lang="en-IN" sz="800" dirty="0"/>
                    </a:p>
                  </a:txBody>
                  <a:tcPr marL="65922" marR="65922" marT="32961" marB="32961">
                    <a:solidFill>
                      <a:schemeClr val="bg2"/>
                    </a:solidFill>
                  </a:tcPr>
                </a:tc>
              </a:tr>
              <a:tr h="146635">
                <a:tc>
                  <a:txBody>
                    <a:bodyPr/>
                    <a:lstStyle/>
                    <a:p>
                      <a:r>
                        <a:rPr lang="en-IN" sz="800" b="1" dirty="0" smtClean="0"/>
                        <a:t>02.</a:t>
                      </a:r>
                      <a:endParaRPr lang="en-IN" sz="800" b="1" dirty="0"/>
                    </a:p>
                  </a:txBody>
                  <a:tcPr marL="65922" marR="65922" marT="32961" marB="32961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800" dirty="0" smtClean="0"/>
                        <a:t>KHUNTADIH+SONARI TOWN</a:t>
                      </a:r>
                      <a:endParaRPr lang="en-IN" sz="800" dirty="0"/>
                    </a:p>
                  </a:txBody>
                  <a:tcPr marL="65922" marR="65922" marT="32961" marB="32961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800" dirty="0" smtClean="0"/>
                        <a:t>JNAC</a:t>
                      </a:r>
                      <a:endParaRPr lang="en-IN" sz="800" dirty="0"/>
                    </a:p>
                  </a:txBody>
                  <a:tcPr marL="65922" marR="65922" marT="32961" marB="32961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146635">
                <a:tc>
                  <a:txBody>
                    <a:bodyPr/>
                    <a:lstStyle/>
                    <a:p>
                      <a:r>
                        <a:rPr lang="en-IN" sz="800" b="1" dirty="0" smtClean="0"/>
                        <a:t>03.</a:t>
                      </a:r>
                      <a:endParaRPr lang="en-IN" sz="800" b="1" dirty="0"/>
                    </a:p>
                  </a:txBody>
                  <a:tcPr marL="65922" marR="65922" marT="32961" marB="3296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800" dirty="0" smtClean="0"/>
                        <a:t>WEST LAYOUT</a:t>
                      </a:r>
                      <a:endParaRPr lang="en-IN" sz="800" dirty="0"/>
                    </a:p>
                  </a:txBody>
                  <a:tcPr marL="65922" marR="65922" marT="32961" marB="3296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5486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800" dirty="0" smtClean="0"/>
                        <a:t>TUISL</a:t>
                      </a:r>
                    </a:p>
                  </a:txBody>
                  <a:tcPr marL="65922" marR="65922" marT="32961" marB="32961">
                    <a:solidFill>
                      <a:schemeClr val="bg2"/>
                    </a:solidFill>
                  </a:tcPr>
                </a:tc>
              </a:tr>
              <a:tr h="146635">
                <a:tc>
                  <a:txBody>
                    <a:bodyPr/>
                    <a:lstStyle/>
                    <a:p>
                      <a:r>
                        <a:rPr lang="en-IN" sz="800" b="1" dirty="0" smtClean="0"/>
                        <a:t>04.</a:t>
                      </a:r>
                      <a:endParaRPr lang="en-IN" sz="800" b="1" dirty="0"/>
                    </a:p>
                  </a:txBody>
                  <a:tcPr marL="65922" marR="65922" marT="32961" marB="32961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800" dirty="0" smtClean="0"/>
                        <a:t>KADMA+ULIYAN</a:t>
                      </a:r>
                      <a:endParaRPr lang="en-IN" sz="800" dirty="0"/>
                    </a:p>
                  </a:txBody>
                  <a:tcPr marL="65922" marR="65922" marT="32961" marB="32961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5486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800" dirty="0" smtClean="0"/>
                        <a:t>JNAC</a:t>
                      </a:r>
                    </a:p>
                  </a:txBody>
                  <a:tcPr marL="65922" marR="65922" marT="32961" marB="32961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146635">
                <a:tc>
                  <a:txBody>
                    <a:bodyPr/>
                    <a:lstStyle/>
                    <a:p>
                      <a:r>
                        <a:rPr lang="en-IN" sz="800" b="1" dirty="0" smtClean="0"/>
                        <a:t>05.</a:t>
                      </a:r>
                      <a:endParaRPr lang="en-IN" sz="800" b="1" dirty="0"/>
                    </a:p>
                  </a:txBody>
                  <a:tcPr marL="65922" marR="65922" marT="32961" marB="3296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800" dirty="0" smtClean="0"/>
                        <a:t>BHATIA +SHASTRI NAGAR</a:t>
                      </a:r>
                      <a:endParaRPr lang="en-IN" sz="800" dirty="0"/>
                    </a:p>
                  </a:txBody>
                  <a:tcPr marL="65922" marR="65922" marT="32961" marB="3296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5486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800" dirty="0" smtClean="0"/>
                        <a:t>JNAC</a:t>
                      </a:r>
                    </a:p>
                  </a:txBody>
                  <a:tcPr marL="65922" marR="65922" marT="32961" marB="32961">
                    <a:solidFill>
                      <a:schemeClr val="bg2"/>
                    </a:solidFill>
                  </a:tcPr>
                </a:tc>
              </a:tr>
              <a:tr h="146635">
                <a:tc>
                  <a:txBody>
                    <a:bodyPr/>
                    <a:lstStyle/>
                    <a:p>
                      <a:r>
                        <a:rPr lang="en-IN" sz="800" b="1" dirty="0" smtClean="0"/>
                        <a:t>06.</a:t>
                      </a:r>
                      <a:endParaRPr lang="en-IN" sz="800" b="1" dirty="0"/>
                    </a:p>
                  </a:txBody>
                  <a:tcPr marL="65922" marR="65922" marT="32961" marB="32961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800" dirty="0" smtClean="0"/>
                        <a:t>TC COLONY+ KADMA MARKET</a:t>
                      </a:r>
                      <a:endParaRPr lang="en-IN" sz="800" dirty="0"/>
                    </a:p>
                  </a:txBody>
                  <a:tcPr marL="65922" marR="65922" marT="32961" marB="32961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5486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800" dirty="0" smtClean="0"/>
                        <a:t>JNAC</a:t>
                      </a:r>
                    </a:p>
                  </a:txBody>
                  <a:tcPr marL="65922" marR="65922" marT="32961" marB="32961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146635">
                <a:tc>
                  <a:txBody>
                    <a:bodyPr/>
                    <a:lstStyle/>
                    <a:p>
                      <a:r>
                        <a:rPr lang="en-IN" sz="800" b="1" dirty="0" smtClean="0"/>
                        <a:t>07.</a:t>
                      </a:r>
                      <a:endParaRPr lang="en-IN" sz="800" b="1" dirty="0"/>
                    </a:p>
                  </a:txBody>
                  <a:tcPr marL="65922" marR="65922" marT="32961" marB="3296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800" dirty="0" smtClean="0"/>
                        <a:t>BISTUPUR</a:t>
                      </a:r>
                      <a:endParaRPr lang="en-IN" sz="800" dirty="0"/>
                    </a:p>
                  </a:txBody>
                  <a:tcPr marL="65922" marR="65922" marT="32961" marB="3296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5486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800" dirty="0" smtClean="0"/>
                        <a:t>TUISL</a:t>
                      </a:r>
                    </a:p>
                  </a:txBody>
                  <a:tcPr marL="65922" marR="65922" marT="32961" marB="32961">
                    <a:solidFill>
                      <a:schemeClr val="bg2"/>
                    </a:solidFill>
                  </a:tcPr>
                </a:tc>
              </a:tr>
              <a:tr h="146635">
                <a:tc>
                  <a:txBody>
                    <a:bodyPr/>
                    <a:lstStyle/>
                    <a:p>
                      <a:r>
                        <a:rPr lang="en-IN" sz="800" b="1" dirty="0" smtClean="0"/>
                        <a:t>08.</a:t>
                      </a:r>
                      <a:endParaRPr lang="en-IN" sz="800" b="1" dirty="0"/>
                    </a:p>
                  </a:txBody>
                  <a:tcPr marL="65922" marR="65922" marT="32961" marB="32961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800" dirty="0" smtClean="0"/>
                        <a:t>NORTHERN TOWN</a:t>
                      </a:r>
                      <a:endParaRPr lang="en-IN" sz="800" dirty="0"/>
                    </a:p>
                  </a:txBody>
                  <a:tcPr marL="65922" marR="65922" marT="32961" marB="32961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5486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800" dirty="0" smtClean="0"/>
                        <a:t>TUISL</a:t>
                      </a:r>
                    </a:p>
                  </a:txBody>
                  <a:tcPr marL="65922" marR="65922" marT="32961" marB="32961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146635">
                <a:tc>
                  <a:txBody>
                    <a:bodyPr/>
                    <a:lstStyle/>
                    <a:p>
                      <a:r>
                        <a:rPr lang="en-IN" sz="800" b="1" dirty="0" smtClean="0"/>
                        <a:t>09.</a:t>
                      </a:r>
                      <a:endParaRPr lang="en-IN" sz="800" b="1" dirty="0"/>
                    </a:p>
                  </a:txBody>
                  <a:tcPr marL="65922" marR="65922" marT="32961" marB="3296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800" dirty="0" smtClean="0"/>
                        <a:t>JUBILEE PARK+COOPERATIVE COLLEGE</a:t>
                      </a:r>
                      <a:endParaRPr lang="en-IN" sz="800" dirty="0"/>
                    </a:p>
                  </a:txBody>
                  <a:tcPr marL="65922" marR="65922" marT="32961" marB="3296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5486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800" dirty="0" smtClean="0"/>
                        <a:t>TUISL</a:t>
                      </a:r>
                    </a:p>
                  </a:txBody>
                  <a:tcPr marL="65922" marR="65922" marT="32961" marB="32961">
                    <a:solidFill>
                      <a:schemeClr val="bg2"/>
                    </a:solidFill>
                  </a:tcPr>
                </a:tc>
              </a:tr>
              <a:tr h="146635">
                <a:tc>
                  <a:txBody>
                    <a:bodyPr/>
                    <a:lstStyle/>
                    <a:p>
                      <a:r>
                        <a:rPr lang="en-IN" sz="800" b="1" dirty="0" smtClean="0"/>
                        <a:t>10.</a:t>
                      </a:r>
                      <a:endParaRPr lang="en-IN" sz="800" b="1" dirty="0"/>
                    </a:p>
                  </a:txBody>
                  <a:tcPr marL="65922" marR="65922" marT="32961" marB="32961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800" dirty="0" smtClean="0"/>
                        <a:t>SNP AREA</a:t>
                      </a:r>
                      <a:endParaRPr lang="en-IN" sz="800" dirty="0"/>
                    </a:p>
                  </a:txBody>
                  <a:tcPr marL="65922" marR="65922" marT="32961" marB="32961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5486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800" dirty="0" smtClean="0"/>
                        <a:t>JNAC</a:t>
                      </a:r>
                    </a:p>
                  </a:txBody>
                  <a:tcPr marL="65922" marR="65922" marT="32961" marB="32961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146635">
                <a:tc>
                  <a:txBody>
                    <a:bodyPr/>
                    <a:lstStyle/>
                    <a:p>
                      <a:r>
                        <a:rPr lang="en-IN" sz="800" b="1" dirty="0" smtClean="0"/>
                        <a:t>11.</a:t>
                      </a:r>
                      <a:endParaRPr lang="en-IN" sz="800" b="1" dirty="0"/>
                    </a:p>
                  </a:txBody>
                  <a:tcPr marL="65922" marR="65922" marT="32961" marB="3296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800" dirty="0" smtClean="0"/>
                        <a:t>SAKCHI MARKET</a:t>
                      </a:r>
                      <a:endParaRPr lang="en-IN" sz="800" dirty="0"/>
                    </a:p>
                  </a:txBody>
                  <a:tcPr marL="65922" marR="65922" marT="32961" marB="3296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5486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800" dirty="0" smtClean="0"/>
                        <a:t>TUISL</a:t>
                      </a:r>
                    </a:p>
                  </a:txBody>
                  <a:tcPr marL="65922" marR="65922" marT="32961" marB="32961">
                    <a:solidFill>
                      <a:schemeClr val="bg2"/>
                    </a:solidFill>
                  </a:tcPr>
                </a:tc>
              </a:tr>
              <a:tr h="146635">
                <a:tc>
                  <a:txBody>
                    <a:bodyPr/>
                    <a:lstStyle/>
                    <a:p>
                      <a:r>
                        <a:rPr lang="en-IN" sz="800" b="1" dirty="0" smtClean="0"/>
                        <a:t>12.</a:t>
                      </a:r>
                      <a:endParaRPr lang="en-IN" sz="800" b="1" dirty="0"/>
                    </a:p>
                  </a:txBody>
                  <a:tcPr marL="65922" marR="65922" marT="32961" marB="32961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800" dirty="0" smtClean="0"/>
                        <a:t>BARADWARI AREA</a:t>
                      </a:r>
                      <a:endParaRPr lang="en-IN" sz="800" dirty="0"/>
                    </a:p>
                  </a:txBody>
                  <a:tcPr marL="65922" marR="65922" marT="32961" marB="32961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5486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800" dirty="0" smtClean="0"/>
                        <a:t>JNAC</a:t>
                      </a:r>
                    </a:p>
                  </a:txBody>
                  <a:tcPr marL="65922" marR="65922" marT="32961" marB="32961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146635">
                <a:tc>
                  <a:txBody>
                    <a:bodyPr/>
                    <a:lstStyle/>
                    <a:p>
                      <a:r>
                        <a:rPr lang="en-IN" sz="800" b="1" dirty="0" smtClean="0"/>
                        <a:t>13.</a:t>
                      </a:r>
                      <a:endParaRPr lang="en-IN" sz="800" b="1" dirty="0"/>
                    </a:p>
                  </a:txBody>
                  <a:tcPr marL="65922" marR="65922" marT="32961" marB="3296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800" dirty="0" smtClean="0"/>
                        <a:t>TULANDUNGI+SUSNIGERYA</a:t>
                      </a:r>
                      <a:endParaRPr lang="en-IN" sz="800" dirty="0"/>
                    </a:p>
                  </a:txBody>
                  <a:tcPr marL="65922" marR="65922" marT="32961" marB="3296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5486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800" dirty="0" smtClean="0"/>
                        <a:t>TUISL</a:t>
                      </a:r>
                    </a:p>
                  </a:txBody>
                  <a:tcPr marL="65922" marR="65922" marT="32961" marB="32961">
                    <a:solidFill>
                      <a:schemeClr val="bg2"/>
                    </a:solidFill>
                  </a:tcPr>
                </a:tc>
              </a:tr>
              <a:tr h="146635">
                <a:tc>
                  <a:txBody>
                    <a:bodyPr/>
                    <a:lstStyle/>
                    <a:p>
                      <a:r>
                        <a:rPr lang="en-IN" sz="800" b="1" dirty="0" smtClean="0"/>
                        <a:t>14.</a:t>
                      </a:r>
                      <a:endParaRPr lang="en-IN" sz="800" b="1" dirty="0"/>
                    </a:p>
                  </a:txBody>
                  <a:tcPr marL="65922" marR="65922" marT="32961" marB="32961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800" dirty="0" smtClean="0"/>
                        <a:t>KALIMALI</a:t>
                      </a:r>
                      <a:endParaRPr lang="en-IN" sz="800" dirty="0"/>
                    </a:p>
                  </a:txBody>
                  <a:tcPr marL="65922" marR="65922" marT="32961" marB="32961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5486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800" dirty="0" smtClean="0"/>
                        <a:t>JNAC</a:t>
                      </a:r>
                    </a:p>
                  </a:txBody>
                  <a:tcPr marL="65922" marR="65922" marT="32961" marB="32961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146635">
                <a:tc>
                  <a:txBody>
                    <a:bodyPr/>
                    <a:lstStyle/>
                    <a:p>
                      <a:r>
                        <a:rPr lang="en-IN" sz="800" b="1" dirty="0" smtClean="0"/>
                        <a:t>15.</a:t>
                      </a:r>
                      <a:endParaRPr lang="en-IN" sz="800" b="1" dirty="0"/>
                    </a:p>
                  </a:txBody>
                  <a:tcPr marL="65922" marR="65922" marT="32961" marB="3296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800" dirty="0" smtClean="0"/>
                        <a:t>TISCO COLONY</a:t>
                      </a:r>
                      <a:endParaRPr lang="en-IN" sz="800" dirty="0"/>
                    </a:p>
                  </a:txBody>
                  <a:tcPr marL="65922" marR="65922" marT="32961" marB="3296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5486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800" dirty="0" smtClean="0"/>
                        <a:t>TUISL</a:t>
                      </a:r>
                    </a:p>
                  </a:txBody>
                  <a:tcPr marL="65922" marR="65922" marT="32961" marB="32961">
                    <a:solidFill>
                      <a:schemeClr val="bg2"/>
                    </a:solidFill>
                  </a:tcPr>
                </a:tc>
              </a:tr>
              <a:tr h="146635">
                <a:tc>
                  <a:txBody>
                    <a:bodyPr/>
                    <a:lstStyle/>
                    <a:p>
                      <a:r>
                        <a:rPr lang="en-IN" sz="800" b="1" dirty="0" smtClean="0"/>
                        <a:t>16.</a:t>
                      </a:r>
                      <a:endParaRPr lang="en-IN" sz="800" b="1" dirty="0"/>
                    </a:p>
                  </a:txBody>
                  <a:tcPr marL="65922" marR="65922" marT="32961" marB="32961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800" dirty="0" smtClean="0"/>
                        <a:t>BARIDIH</a:t>
                      </a:r>
                      <a:endParaRPr lang="en-IN" sz="800" dirty="0"/>
                    </a:p>
                  </a:txBody>
                  <a:tcPr marL="65922" marR="65922" marT="32961" marB="32961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5486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800" dirty="0" smtClean="0"/>
                        <a:t>TUISL</a:t>
                      </a:r>
                    </a:p>
                  </a:txBody>
                  <a:tcPr marL="65922" marR="65922" marT="32961" marB="32961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146635">
                <a:tc>
                  <a:txBody>
                    <a:bodyPr/>
                    <a:lstStyle/>
                    <a:p>
                      <a:r>
                        <a:rPr lang="en-IN" sz="800" b="1" dirty="0" smtClean="0"/>
                        <a:t>17.</a:t>
                      </a:r>
                      <a:endParaRPr lang="en-IN" sz="800" b="1" dirty="0"/>
                    </a:p>
                  </a:txBody>
                  <a:tcPr marL="65922" marR="65922" marT="32961" marB="3296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800" dirty="0" smtClean="0"/>
                        <a:t>BIRSANAGAR</a:t>
                      </a:r>
                      <a:endParaRPr lang="en-IN" sz="800" dirty="0"/>
                    </a:p>
                  </a:txBody>
                  <a:tcPr marL="65922" marR="65922" marT="32961" marB="32961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5486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800" dirty="0" smtClean="0"/>
                        <a:t>JNAC</a:t>
                      </a:r>
                    </a:p>
                  </a:txBody>
                  <a:tcPr marL="65922" marR="65922" marT="32961" marB="32961">
                    <a:solidFill>
                      <a:schemeClr val="bg2"/>
                    </a:solidFill>
                  </a:tcPr>
                </a:tc>
              </a:tr>
              <a:tr h="146635">
                <a:tc>
                  <a:txBody>
                    <a:bodyPr/>
                    <a:lstStyle/>
                    <a:p>
                      <a:r>
                        <a:rPr lang="en-IN" sz="800" b="1" dirty="0" smtClean="0"/>
                        <a:t>18.</a:t>
                      </a:r>
                      <a:endParaRPr lang="en-IN" sz="800" b="1" dirty="0"/>
                    </a:p>
                  </a:txBody>
                  <a:tcPr marL="65922" marR="65922" marT="32961" marB="32961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800" dirty="0" smtClean="0"/>
                        <a:t>GOVINDPUR</a:t>
                      </a:r>
                      <a:endParaRPr lang="en-IN" sz="800" dirty="0"/>
                    </a:p>
                  </a:txBody>
                  <a:tcPr marL="65922" marR="65922" marT="32961" marB="32961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5486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800" dirty="0" smtClean="0"/>
                        <a:t>JNAC</a:t>
                      </a:r>
                    </a:p>
                  </a:txBody>
                  <a:tcPr marL="65922" marR="65922" marT="32961" marB="32961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1" name="TextBox 140"/>
          <p:cNvSpPr txBox="1"/>
          <p:nvPr/>
        </p:nvSpPr>
        <p:spPr>
          <a:xfrm>
            <a:off x="928658" y="1499044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solidFill>
                  <a:srgbClr val="00206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LANDFILL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285716" y="2713490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solidFill>
                  <a:srgbClr val="00206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ULIYAN TS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2357418" y="2285992"/>
            <a:ext cx="1143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solidFill>
                  <a:srgbClr val="00206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50 TPD COMPOST PLANT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2786046" y="3143248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solidFill>
                  <a:srgbClr val="00206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SAKCHI TS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286244" y="2786058"/>
            <a:ext cx="1143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solidFill>
                  <a:srgbClr val="00206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CAPPED BARA LANDFILL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3929054" y="3499308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solidFill>
                  <a:srgbClr val="00206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BARIDIH TS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5000624" y="3284994"/>
            <a:ext cx="1143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>
                <a:solidFill>
                  <a:srgbClr val="00206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BIRSANAGAR TS</a:t>
            </a:r>
          </a:p>
        </p:txBody>
      </p:sp>
      <p:sp>
        <p:nvSpPr>
          <p:cNvPr id="148" name="TextBox 23"/>
          <p:cNvSpPr txBox="1"/>
          <p:nvPr/>
        </p:nvSpPr>
        <p:spPr>
          <a:xfrm>
            <a:off x="8215334" y="928670"/>
            <a:ext cx="2071666" cy="492443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t">
            <a:spAutoFit/>
          </a:bodyPr>
          <a:lstStyle/>
          <a:p>
            <a:r>
              <a:rPr lang="en-IN" sz="1600" b="1" dirty="0" smtClean="0">
                <a:solidFill>
                  <a:schemeClr val="accent6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MUNICIPAL WASTE COLLECTION ZONES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6929450" y="4714884"/>
            <a:ext cx="114300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ZONES FOR COLLECTION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6929450" y="5072074"/>
            <a:ext cx="114300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CONNECTOR ROADS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6929450" y="5214950"/>
            <a:ext cx="114300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NEIGHBOURHOOD  ROADS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929450" y="5357826"/>
            <a:ext cx="114300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MUNICIPAL BOUNDARY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6929450" y="5572140"/>
            <a:ext cx="1143008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RAILWAY LINE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6929450" y="5786454"/>
            <a:ext cx="114300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SERVED BY JNAC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6929450" y="6000768"/>
            <a:ext cx="114300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INDUSTRIAL AREA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6929450" y="6215082"/>
            <a:ext cx="114300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SERVED BY TIUSL</a:t>
            </a:r>
          </a:p>
        </p:txBody>
      </p:sp>
      <p:sp>
        <p:nvSpPr>
          <p:cNvPr id="99" name="Rectangle 98"/>
          <p:cNvSpPr/>
          <p:nvPr/>
        </p:nvSpPr>
        <p:spPr>
          <a:xfrm>
            <a:off x="9429780" y="5996232"/>
            <a:ext cx="1491114" cy="218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800" dirty="0" smtClean="0">
                <a:solidFill>
                  <a:schemeClr val="accent1"/>
                </a:solidFill>
              </a:rPr>
              <a:t>(Source: TSUISL)</a:t>
            </a:r>
            <a:endParaRPr lang="en-IN" sz="800" dirty="0"/>
          </a:p>
        </p:txBody>
      </p:sp>
      <p:sp>
        <p:nvSpPr>
          <p:cNvPr id="106" name="Rectangle 105"/>
          <p:cNvSpPr/>
          <p:nvPr/>
        </p:nvSpPr>
        <p:spPr>
          <a:xfrm>
            <a:off x="4571996" y="6210546"/>
            <a:ext cx="1491114" cy="218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800" dirty="0" smtClean="0">
                <a:solidFill>
                  <a:schemeClr val="accent1"/>
                </a:solidFill>
              </a:rPr>
              <a:t>(Source: TSUISL)</a:t>
            </a:r>
            <a:endParaRPr lang="en-IN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/>
          <p:nvPr/>
        </p:nvGrpSpPr>
        <p:grpSpPr>
          <a:xfrm>
            <a:off x="0" y="0"/>
            <a:ext cx="578644" cy="6858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53" name="TextBox 23"/>
          <p:cNvSpPr txBox="1"/>
          <p:nvPr/>
        </p:nvSpPr>
        <p:spPr>
          <a:xfrm>
            <a:off x="714380" y="285728"/>
            <a:ext cx="964409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DETAILS:MSW</a:t>
            </a:r>
            <a:endParaRPr lang="en-IN" sz="20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29582" y="6211669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8"/>
              </a:lnSpc>
              <a:spcBef>
                <a:spcPct val="0"/>
              </a:spcBef>
            </a:pPr>
            <a:r>
              <a:rPr lang="en-US" sz="900" b="1" dirty="0" smtClean="0">
                <a:solidFill>
                  <a:schemeClr val="bg1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rPr>
              <a:t>DISSERTATION &amp; PLANNING SEMINAR</a:t>
            </a: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714344" y="571480"/>
            <a:ext cx="9572656" cy="114320"/>
            <a:chOff x="0" y="0"/>
            <a:chExt cx="812800" cy="812800"/>
          </a:xfrm>
        </p:grpSpPr>
        <p:sp>
          <p:nvSpPr>
            <p:cNvPr id="45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46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grpSp>
        <p:nvGrpSpPr>
          <p:cNvPr id="4" name="Group 22"/>
          <p:cNvGrpSpPr/>
          <p:nvPr/>
        </p:nvGrpSpPr>
        <p:grpSpPr>
          <a:xfrm>
            <a:off x="0" y="6184945"/>
            <a:ext cx="10287036" cy="1070930"/>
            <a:chOff x="0" y="6184945"/>
            <a:chExt cx="10287036" cy="1070930"/>
          </a:xfrm>
        </p:grpSpPr>
        <p:grpSp>
          <p:nvGrpSpPr>
            <p:cNvPr id="5" name="Group 16"/>
            <p:cNvGrpSpPr/>
            <p:nvPr/>
          </p:nvGrpSpPr>
          <p:grpSpPr>
            <a:xfrm>
              <a:off x="7858144" y="6184945"/>
              <a:ext cx="2428856" cy="673055"/>
              <a:chOff x="0" y="-38100"/>
              <a:chExt cx="812800" cy="850900"/>
            </a:xfrm>
          </p:grpSpPr>
          <p:sp>
            <p:nvSpPr>
              <p:cNvPr id="39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7D72"/>
              </a:solidFill>
            </p:spPr>
          </p:sp>
          <p:sp>
            <p:nvSpPr>
              <p:cNvPr id="40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6" name="Group 12"/>
            <p:cNvGrpSpPr/>
            <p:nvPr/>
          </p:nvGrpSpPr>
          <p:grpSpPr>
            <a:xfrm>
              <a:off x="9786970" y="6415918"/>
              <a:ext cx="500030" cy="442106"/>
              <a:chOff x="0" y="-38100"/>
              <a:chExt cx="812800" cy="850900"/>
            </a:xfrm>
          </p:grpSpPr>
          <p:sp>
            <p:nvSpPr>
              <p:cNvPr id="36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8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7" name="Group 12"/>
            <p:cNvGrpSpPr/>
            <p:nvPr/>
          </p:nvGrpSpPr>
          <p:grpSpPr>
            <a:xfrm flipV="1">
              <a:off x="0" y="6286520"/>
              <a:ext cx="9795295" cy="220632"/>
              <a:chOff x="0" y="0"/>
              <a:chExt cx="812800" cy="2306314"/>
            </a:xfrm>
          </p:grpSpPr>
          <p:sp>
            <p:nvSpPr>
              <p:cNvPr id="34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5" name="TextBox 14"/>
              <p:cNvSpPr txBox="1"/>
              <p:nvPr/>
            </p:nvSpPr>
            <p:spPr>
              <a:xfrm>
                <a:off x="0" y="1455412"/>
                <a:ext cx="812800" cy="85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7858180" y="6215082"/>
              <a:ext cx="24288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8"/>
                </a:lnSpc>
                <a:spcBef>
                  <a:spcPct val="0"/>
                </a:spcBef>
              </a:pPr>
              <a:r>
                <a:rPr lang="en-US" sz="900" b="1" dirty="0" smtClean="0">
                  <a:solidFill>
                    <a:schemeClr val="bg1"/>
                  </a:solidFill>
                  <a:latin typeface="Times New Roman" pitchFamily="18" charset="0"/>
                  <a:ea typeface="Open Sans"/>
                  <a:cs typeface="Times New Roman" pitchFamily="18" charset="0"/>
                  <a:sym typeface="Open Sans"/>
                </a:rPr>
                <a:t>AR751:THESIS/DISSERTATION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dirty="0">
                <a:solidFill>
                  <a:srgbClr val="FF0000"/>
                </a:solidFill>
              </a:endParaRPr>
            </a:p>
          </p:txBody>
        </p:sp>
        <p:sp>
          <p:nvSpPr>
            <p:cNvPr id="32" name="Footer Placeholder 36"/>
            <p:cNvSpPr txBox="1">
              <a:spLocks/>
            </p:cNvSpPr>
            <p:nvPr/>
          </p:nvSpPr>
          <p:spPr>
            <a:xfrm>
              <a:off x="614386" y="6357958"/>
              <a:ext cx="7886700" cy="428604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/>
            <a:p>
              <a:pPr lvl="0"/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TOPIC: </a:t>
              </a:r>
              <a:r>
                <a:rPr lang="en-IN" sz="800" dirty="0" smtClean="0">
                  <a:solidFill>
                    <a:schemeClr val="bg2">
                      <a:lumMod val="1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Low-Carbon Water Utility &amp; Municipal Waste Management plan for JNAC, Jamshedpur 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58180" y="6491563"/>
              <a:ext cx="2428856" cy="764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RAM KUMAR , MUP/10002/23</a:t>
              </a:r>
            </a:p>
            <a:p>
              <a:r>
                <a:rPr lang="en-US" sz="900" dirty="0" smtClean="0">
                  <a:solidFill>
                    <a:schemeClr val="bg1"/>
                  </a:solidFill>
                </a:rPr>
                <a:t>SEM-IV , MUP 2023-25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9786970" y="6500834"/>
            <a:ext cx="5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52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7" name="TextBox 23"/>
          <p:cNvSpPr txBox="1"/>
          <p:nvPr/>
        </p:nvSpPr>
        <p:spPr>
          <a:xfrm>
            <a:off x="714380" y="978083"/>
            <a:ext cx="5572128" cy="30777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DETAILS: ANNUAL WASTE GENERATION</a:t>
            </a:r>
            <a:endParaRPr lang="en-IN" sz="20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714342" y="1428737"/>
          <a:ext cx="9072627" cy="4314825"/>
        </p:xfrm>
        <a:graphic>
          <a:graphicData uri="http://schemas.openxmlformats.org/drawingml/2006/table">
            <a:tbl>
              <a:tblPr/>
              <a:tblGrid>
                <a:gridCol w="1872513"/>
                <a:gridCol w="1872513"/>
                <a:gridCol w="1872513"/>
                <a:gridCol w="1739625"/>
                <a:gridCol w="1715463"/>
              </a:tblGrid>
              <a:tr h="288493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NAME OF THE WASTE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6849" marR="6849" marT="68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t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TOTAL QUANTITY GENERATED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6849" marR="6849" marT="68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271662">
                <a:tc>
                  <a:txBody>
                    <a:bodyPr/>
                    <a:lstStyle/>
                    <a:p>
                      <a:pPr algn="l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 </a:t>
                      </a:r>
                    </a:p>
                  </a:txBody>
                  <a:tcPr marL="6849" marR="6849" marT="68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2018-19</a:t>
                      </a:r>
                    </a:p>
                  </a:txBody>
                  <a:tcPr marL="6849" marR="6849" marT="68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2019-20</a:t>
                      </a:r>
                    </a:p>
                  </a:txBody>
                  <a:tcPr marL="6849" marR="6849" marT="68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2021-22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6849" marR="6849" marT="68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2022-23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6849" marR="6849" marT="68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493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Municipal Solid Waste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6849" marR="6849" marT="68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97467 Tonnes</a:t>
                      </a:r>
                    </a:p>
                  </a:txBody>
                  <a:tcPr marL="6849" marR="6849" marT="68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97567 Tonnes</a:t>
                      </a:r>
                    </a:p>
                  </a:txBody>
                  <a:tcPr marL="6849" marR="6849" marT="68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98,550 Tonnes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6849" marR="6849" marT="68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99,280 Tonnes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6849" marR="6849" marT="68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1767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STP Sludge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6849" marR="6849" marT="68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1100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m</a:t>
                      </a:r>
                      <a:r>
                        <a:rPr lang="en-US" sz="1200" b="0" i="0" u="none" strike="noStrike" baseline="30000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3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6849" marR="6849" marT="68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840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m</a:t>
                      </a:r>
                      <a:r>
                        <a:rPr lang="en-US" sz="1200" b="0" i="0" u="none" strike="noStrike" baseline="30000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3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6849" marR="6849" marT="68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600 m</a:t>
                      </a:r>
                      <a:r>
                        <a:rPr lang="en-US" sz="1200" b="0" i="0" u="none" strike="noStrike" baseline="3000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6849" marR="6849" marT="68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600 m</a:t>
                      </a:r>
                      <a:r>
                        <a:rPr lang="en-US" sz="1200" b="0" i="0" u="none" strike="noStrike" baseline="30000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3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6849" marR="6849" marT="68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9782">
                <a:tc gridSpan="5"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Total Quantity Recycled/Reutilized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6849" marR="6849" marT="68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79537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Total waste processed at compost plant (Municipal solid waste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)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6849" marR="6849" marT="68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4672 Tonnes</a:t>
                      </a:r>
                    </a:p>
                  </a:txBody>
                  <a:tcPr marL="6849" marR="6849" marT="68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8957 Tonnes</a:t>
                      </a:r>
                    </a:p>
                  </a:txBody>
                  <a:tcPr marL="6849" marR="6849" marT="68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33,572 Tonnes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6849" marR="6849" marT="68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111,825 Tonnes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6849" marR="6849" marT="68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1767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STP Sludge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6849" marR="6849" marT="68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00 m</a:t>
                      </a:r>
                      <a:r>
                        <a:rPr lang="en-IN" sz="1200" b="0" i="0" u="none" strike="noStrike" baseline="3000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6849" marR="6849" marT="68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00 m</a:t>
                      </a:r>
                      <a:r>
                        <a:rPr lang="en-IN" sz="1200" b="0" i="0" u="none" strike="noStrike" baseline="3000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6849" marR="6849" marT="68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600 m</a:t>
                      </a:r>
                      <a:r>
                        <a:rPr lang="en-US" sz="1200" b="0" i="0" u="none" strike="noStrike" baseline="3000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6849" marR="6849" marT="68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600 m</a:t>
                      </a:r>
                      <a:r>
                        <a:rPr lang="en-US" sz="1200" b="0" i="0" u="none" strike="noStrike" baseline="3000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6849" marR="6849" marT="68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493">
                <a:tc gridSpan="5"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Total Quantity Sold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6849" marR="6849" marT="68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576987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Organic Compost from Municipal Solid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Waste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6849" marR="6849" marT="68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714 Tonnes</a:t>
                      </a:r>
                    </a:p>
                  </a:txBody>
                  <a:tcPr marL="6849" marR="6849" marT="68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1171 Tonnes</a:t>
                      </a:r>
                    </a:p>
                  </a:txBody>
                  <a:tcPr marL="6849" marR="6849" marT="68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4,226 Tonnes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6849" marR="6849" marT="68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7,546 Tonnes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6849" marR="6849" marT="68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493">
                <a:tc gridSpan="5"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Total Quantity Disposed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6849" marR="6849" marT="68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533516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Inert Municipal Solid Waste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6849" marR="6849" marT="68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89621 Tonnes</a:t>
                      </a:r>
                    </a:p>
                  </a:txBody>
                  <a:tcPr marL="6849" marR="6849" marT="68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85413 Tonnes</a:t>
                      </a:r>
                    </a:p>
                  </a:txBody>
                  <a:tcPr marL="6849" marR="6849" marT="68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90954 Tonnes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6849" marR="6849" marT="68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98488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Tonnes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6849" marR="6849" marT="684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6" name="Rectangle 25"/>
          <p:cNvSpPr/>
          <p:nvPr/>
        </p:nvSpPr>
        <p:spPr>
          <a:xfrm>
            <a:off x="9081674" y="5786454"/>
            <a:ext cx="1491114" cy="218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800" dirty="0" smtClean="0">
                <a:solidFill>
                  <a:schemeClr val="accent1"/>
                </a:solidFill>
              </a:rPr>
              <a:t>(Source: TSUISL)</a:t>
            </a:r>
            <a:endParaRPr lang="en-IN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/>
          <p:nvPr/>
        </p:nvGrpSpPr>
        <p:grpSpPr>
          <a:xfrm>
            <a:off x="0" y="0"/>
            <a:ext cx="578644" cy="6858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53" name="TextBox 23"/>
          <p:cNvSpPr txBox="1"/>
          <p:nvPr/>
        </p:nvSpPr>
        <p:spPr>
          <a:xfrm>
            <a:off x="714380" y="285728"/>
            <a:ext cx="957262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MSW MASS FLOW DIAGRAM OF STUDY AREA(JNAC)</a:t>
            </a:r>
            <a:endParaRPr lang="en-IN" sz="20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29582" y="6211669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8"/>
              </a:lnSpc>
              <a:spcBef>
                <a:spcPct val="0"/>
              </a:spcBef>
            </a:pPr>
            <a:r>
              <a:rPr lang="en-US" sz="900" b="1" dirty="0" smtClean="0">
                <a:solidFill>
                  <a:schemeClr val="bg1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rPr>
              <a:t>DISSERTATION &amp; PLANNING SEMINAR</a:t>
            </a: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714344" y="571480"/>
            <a:ext cx="9572656" cy="114320"/>
            <a:chOff x="0" y="0"/>
            <a:chExt cx="812800" cy="812800"/>
          </a:xfrm>
        </p:grpSpPr>
        <p:sp>
          <p:nvSpPr>
            <p:cNvPr id="45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46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grpSp>
        <p:nvGrpSpPr>
          <p:cNvPr id="4" name="Group 22"/>
          <p:cNvGrpSpPr/>
          <p:nvPr/>
        </p:nvGrpSpPr>
        <p:grpSpPr>
          <a:xfrm>
            <a:off x="0" y="6184945"/>
            <a:ext cx="10287036" cy="1070930"/>
            <a:chOff x="0" y="6184945"/>
            <a:chExt cx="10287036" cy="1070930"/>
          </a:xfrm>
        </p:grpSpPr>
        <p:grpSp>
          <p:nvGrpSpPr>
            <p:cNvPr id="5" name="Group 16"/>
            <p:cNvGrpSpPr/>
            <p:nvPr/>
          </p:nvGrpSpPr>
          <p:grpSpPr>
            <a:xfrm>
              <a:off x="7858144" y="6184945"/>
              <a:ext cx="2428856" cy="673055"/>
              <a:chOff x="0" y="-38100"/>
              <a:chExt cx="812800" cy="850900"/>
            </a:xfrm>
          </p:grpSpPr>
          <p:sp>
            <p:nvSpPr>
              <p:cNvPr id="39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7D72"/>
              </a:solidFill>
            </p:spPr>
          </p:sp>
          <p:sp>
            <p:nvSpPr>
              <p:cNvPr id="40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6" name="Group 12"/>
            <p:cNvGrpSpPr/>
            <p:nvPr/>
          </p:nvGrpSpPr>
          <p:grpSpPr>
            <a:xfrm>
              <a:off x="9786970" y="6415918"/>
              <a:ext cx="500030" cy="442106"/>
              <a:chOff x="0" y="-38100"/>
              <a:chExt cx="812800" cy="850900"/>
            </a:xfrm>
          </p:grpSpPr>
          <p:sp>
            <p:nvSpPr>
              <p:cNvPr id="36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8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7" name="Group 12"/>
            <p:cNvGrpSpPr/>
            <p:nvPr/>
          </p:nvGrpSpPr>
          <p:grpSpPr>
            <a:xfrm flipV="1">
              <a:off x="0" y="6286520"/>
              <a:ext cx="9795295" cy="220632"/>
              <a:chOff x="0" y="0"/>
              <a:chExt cx="812800" cy="2306314"/>
            </a:xfrm>
          </p:grpSpPr>
          <p:sp>
            <p:nvSpPr>
              <p:cNvPr id="34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5" name="TextBox 14"/>
              <p:cNvSpPr txBox="1"/>
              <p:nvPr/>
            </p:nvSpPr>
            <p:spPr>
              <a:xfrm>
                <a:off x="0" y="1455412"/>
                <a:ext cx="812800" cy="85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7858180" y="6215082"/>
              <a:ext cx="24288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8"/>
                </a:lnSpc>
                <a:spcBef>
                  <a:spcPct val="0"/>
                </a:spcBef>
              </a:pPr>
              <a:r>
                <a:rPr lang="en-US" sz="900" b="1" dirty="0" smtClean="0">
                  <a:solidFill>
                    <a:schemeClr val="bg1"/>
                  </a:solidFill>
                  <a:latin typeface="Times New Roman" pitchFamily="18" charset="0"/>
                  <a:ea typeface="Open Sans"/>
                  <a:cs typeface="Times New Roman" pitchFamily="18" charset="0"/>
                  <a:sym typeface="Open Sans"/>
                </a:rPr>
                <a:t>AR751:THESIS/DISSERTATION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dirty="0">
                <a:solidFill>
                  <a:srgbClr val="FF0000"/>
                </a:solidFill>
              </a:endParaRPr>
            </a:p>
          </p:txBody>
        </p:sp>
        <p:sp>
          <p:nvSpPr>
            <p:cNvPr id="32" name="Footer Placeholder 36"/>
            <p:cNvSpPr txBox="1">
              <a:spLocks/>
            </p:cNvSpPr>
            <p:nvPr/>
          </p:nvSpPr>
          <p:spPr>
            <a:xfrm>
              <a:off x="614386" y="6357958"/>
              <a:ext cx="7886700" cy="428604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/>
            <a:p>
              <a:pPr lvl="0"/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TOPIC: </a:t>
              </a:r>
              <a:r>
                <a:rPr lang="en-IN" sz="800" dirty="0" smtClean="0">
                  <a:solidFill>
                    <a:schemeClr val="bg2">
                      <a:lumMod val="1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Low-Carbon Water Utility &amp; Municipal Waste Management plan for JNAC, Jamshedpur 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58180" y="6491563"/>
              <a:ext cx="2428856" cy="764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RAM KUMAR , MUP/10002/23</a:t>
              </a:r>
            </a:p>
            <a:p>
              <a:r>
                <a:rPr lang="en-US" sz="900" dirty="0" smtClean="0">
                  <a:solidFill>
                    <a:schemeClr val="bg1"/>
                  </a:solidFill>
                </a:rPr>
                <a:t>SEM-IV , MUP 2023-25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9786970" y="6500834"/>
            <a:ext cx="5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53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71402" y="2786058"/>
            <a:ext cx="2214578" cy="50006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WASTE GENERATION(387.90</a:t>
            </a:r>
          </a:p>
          <a:p>
            <a:pPr algn="ctr"/>
            <a:r>
              <a:rPr lang="en-IN" sz="1000" b="1" dirty="0" smtClean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(@590 g/day/person FOR 701072 pop.)</a:t>
            </a:r>
            <a:endParaRPr lang="en-IN" sz="1000" dirty="0">
              <a:solidFill>
                <a:schemeClr val="tx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4286244" y="1928802"/>
            <a:ext cx="1428760" cy="50006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TUISL(150TPD)</a:t>
            </a:r>
            <a:endParaRPr lang="en-IN" dirty="0">
              <a:solidFill>
                <a:schemeClr val="tx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4286244" y="3714752"/>
            <a:ext cx="1428760" cy="50006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JNAC(180 TPD)</a:t>
            </a:r>
            <a:endParaRPr lang="en-IN" dirty="0">
              <a:solidFill>
                <a:schemeClr val="tx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93" name="Elbow Connector 92"/>
          <p:cNvCxnSpPr>
            <a:stCxn id="89" idx="3"/>
            <a:endCxn id="90" idx="1"/>
          </p:cNvCxnSpPr>
          <p:nvPr/>
        </p:nvCxnSpPr>
        <p:spPr>
          <a:xfrm flipV="1">
            <a:off x="2285980" y="2178835"/>
            <a:ext cx="2000264" cy="857256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85000"/>
              </a:schemeClr>
            </a:solidFill>
            <a:prstDash val="sysDash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5" name="Elbow Connector 94"/>
          <p:cNvCxnSpPr>
            <a:stCxn id="89" idx="3"/>
            <a:endCxn id="92" idx="1"/>
          </p:cNvCxnSpPr>
          <p:nvPr/>
        </p:nvCxnSpPr>
        <p:spPr>
          <a:xfrm>
            <a:off x="2285980" y="3036091"/>
            <a:ext cx="2000264" cy="928694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95000"/>
              </a:schemeClr>
            </a:solidFill>
            <a:prstDash val="sysDash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2143104" y="2857496"/>
            <a:ext cx="12858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/>
              <a:t>@85% COLLECTION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2143104" y="3000372"/>
            <a:ext cx="1285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</a:rPr>
              <a:t>329.715 TPD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3143236" y="3953208"/>
            <a:ext cx="1285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</a:rPr>
              <a:t>180.00 TPD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3143236" y="2143116"/>
            <a:ext cx="1285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</a:rPr>
              <a:t>149.715 TPD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3071798" y="2000240"/>
            <a:ext cx="12858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/>
              <a:t>6 ZONES(100%)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3071798" y="3786190"/>
            <a:ext cx="12858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/>
              <a:t>13 ZONES(75.66%)</a:t>
            </a:r>
          </a:p>
        </p:txBody>
      </p:sp>
      <p:sp>
        <p:nvSpPr>
          <p:cNvPr id="119" name="Rounded Rectangle 118"/>
          <p:cNvSpPr/>
          <p:nvPr/>
        </p:nvSpPr>
        <p:spPr>
          <a:xfrm>
            <a:off x="6500822" y="2071678"/>
            <a:ext cx="1428760" cy="107157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COMPOST PLANT</a:t>
            </a:r>
          </a:p>
          <a:p>
            <a:pPr algn="ctr"/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191.2347 TPD</a:t>
            </a:r>
            <a:endParaRPr lang="en-IN" dirty="0">
              <a:solidFill>
                <a:schemeClr val="tx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20" name="Rounded Rectangle 119"/>
          <p:cNvSpPr/>
          <p:nvPr/>
        </p:nvSpPr>
        <p:spPr>
          <a:xfrm>
            <a:off x="6500822" y="1214422"/>
            <a:ext cx="1428760" cy="64294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 &amp; D WASTE</a:t>
            </a:r>
          </a:p>
          <a:p>
            <a:pPr algn="ctr"/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39.56 TPD</a:t>
            </a:r>
            <a:endParaRPr lang="en-IN" dirty="0">
              <a:solidFill>
                <a:schemeClr val="tx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22" name="Rounded Rectangle 121"/>
          <p:cNvSpPr/>
          <p:nvPr/>
        </p:nvSpPr>
        <p:spPr>
          <a:xfrm>
            <a:off x="6500822" y="3643314"/>
            <a:ext cx="1428760" cy="64294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PLASTIC WASTE</a:t>
            </a:r>
          </a:p>
          <a:p>
            <a:pPr algn="ctr"/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13.18 TPD</a:t>
            </a:r>
            <a:endParaRPr lang="en-IN" dirty="0">
              <a:solidFill>
                <a:schemeClr val="tx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23" name="Rounded Rectangle 122"/>
          <p:cNvSpPr/>
          <p:nvPr/>
        </p:nvSpPr>
        <p:spPr>
          <a:xfrm>
            <a:off x="6500822" y="4643446"/>
            <a:ext cx="1428760" cy="107157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INERT &amp; COMBUSTIBLE WASTE</a:t>
            </a:r>
          </a:p>
          <a:p>
            <a:pPr algn="ctr"/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85.725 TPD</a:t>
            </a:r>
            <a:endParaRPr lang="en-IN" dirty="0">
              <a:solidFill>
                <a:schemeClr val="tx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35" name="Rounded Rectangle 134"/>
          <p:cNvSpPr/>
          <p:nvPr/>
        </p:nvSpPr>
        <p:spPr>
          <a:xfrm>
            <a:off x="8715400" y="3643314"/>
            <a:ext cx="1428760" cy="64294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DOMUHANI DUMPING YARD</a:t>
            </a:r>
            <a:endParaRPr lang="en-IN" dirty="0">
              <a:solidFill>
                <a:schemeClr val="tx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36" name="Rounded Rectangle 135"/>
          <p:cNvSpPr/>
          <p:nvPr/>
        </p:nvSpPr>
        <p:spPr>
          <a:xfrm>
            <a:off x="8715400" y="2357430"/>
            <a:ext cx="1428760" cy="4286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FERTILISER</a:t>
            </a:r>
          </a:p>
        </p:txBody>
      </p:sp>
      <p:sp>
        <p:nvSpPr>
          <p:cNvPr id="139" name="Rounded Rectangle 138"/>
          <p:cNvSpPr/>
          <p:nvPr/>
        </p:nvSpPr>
        <p:spPr>
          <a:xfrm>
            <a:off x="8715400" y="1214422"/>
            <a:ext cx="1428760" cy="64294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REUSE AS PAVING MATERIAL</a:t>
            </a:r>
          </a:p>
        </p:txBody>
      </p:sp>
      <p:cxnSp>
        <p:nvCxnSpPr>
          <p:cNvPr id="140" name="Elbow Connector 139"/>
          <p:cNvCxnSpPr>
            <a:stCxn id="90" idx="3"/>
            <a:endCxn id="120" idx="1"/>
          </p:cNvCxnSpPr>
          <p:nvPr/>
        </p:nvCxnSpPr>
        <p:spPr>
          <a:xfrm flipV="1">
            <a:off x="5715004" y="1535893"/>
            <a:ext cx="785818" cy="64294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9" name="Elbow Connector 148"/>
          <p:cNvCxnSpPr>
            <a:stCxn id="92" idx="3"/>
            <a:endCxn id="120" idx="1"/>
          </p:cNvCxnSpPr>
          <p:nvPr/>
        </p:nvCxnSpPr>
        <p:spPr>
          <a:xfrm flipV="1">
            <a:off x="5715004" y="1535893"/>
            <a:ext cx="785818" cy="242889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0" name="Elbow Connector 149"/>
          <p:cNvCxnSpPr>
            <a:stCxn id="92" idx="3"/>
            <a:endCxn id="123" idx="1"/>
          </p:cNvCxnSpPr>
          <p:nvPr/>
        </p:nvCxnSpPr>
        <p:spPr>
          <a:xfrm>
            <a:off x="5715004" y="3964785"/>
            <a:ext cx="785818" cy="121444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stCxn id="92" idx="3"/>
            <a:endCxn id="122" idx="1"/>
          </p:cNvCxnSpPr>
          <p:nvPr/>
        </p:nvCxnSpPr>
        <p:spPr>
          <a:xfrm>
            <a:off x="5715004" y="3964785"/>
            <a:ext cx="785818" cy="158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20" idx="3"/>
            <a:endCxn id="139" idx="1"/>
          </p:cNvCxnSpPr>
          <p:nvPr/>
        </p:nvCxnSpPr>
        <p:spPr>
          <a:xfrm>
            <a:off x="7929582" y="1535893"/>
            <a:ext cx="785818" cy="1588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prstDash val="lgDash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22" idx="3"/>
            <a:endCxn id="135" idx="1"/>
          </p:cNvCxnSpPr>
          <p:nvPr/>
        </p:nvCxnSpPr>
        <p:spPr>
          <a:xfrm>
            <a:off x="7929582" y="3964785"/>
            <a:ext cx="785818" cy="1588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prstDash val="sysDash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4" name="Shape 153"/>
          <p:cNvCxnSpPr>
            <a:stCxn id="123" idx="3"/>
            <a:endCxn id="135" idx="2"/>
          </p:cNvCxnSpPr>
          <p:nvPr/>
        </p:nvCxnSpPr>
        <p:spPr>
          <a:xfrm flipV="1">
            <a:off x="7929582" y="4286256"/>
            <a:ext cx="1500198" cy="892975"/>
          </a:xfrm>
          <a:prstGeom prst="bentConnector2">
            <a:avLst/>
          </a:prstGeom>
          <a:ln>
            <a:solidFill>
              <a:schemeClr val="bg1">
                <a:lumMod val="95000"/>
              </a:schemeClr>
            </a:solidFill>
            <a:prstDash val="sysDash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/>
          <p:nvPr/>
        </p:nvCxnSpPr>
        <p:spPr>
          <a:xfrm>
            <a:off x="6143632" y="2643182"/>
            <a:ext cx="357190" cy="158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19" idx="3"/>
            <a:endCxn id="136" idx="1"/>
          </p:cNvCxnSpPr>
          <p:nvPr/>
        </p:nvCxnSpPr>
        <p:spPr>
          <a:xfrm flipV="1">
            <a:off x="7929582" y="2571744"/>
            <a:ext cx="785818" cy="35719"/>
          </a:xfrm>
          <a:prstGeom prst="straightConnector1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prstDash val="sysDash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9081674" y="5786454"/>
            <a:ext cx="1491114" cy="218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800" dirty="0" smtClean="0">
                <a:solidFill>
                  <a:schemeClr val="accent1"/>
                </a:solidFill>
              </a:rPr>
              <a:t>(Source: Author)</a:t>
            </a:r>
            <a:endParaRPr lang="en-IN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/>
          <p:nvPr/>
        </p:nvGrpSpPr>
        <p:grpSpPr>
          <a:xfrm>
            <a:off x="0" y="0"/>
            <a:ext cx="578644" cy="6858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53" name="TextBox 23"/>
          <p:cNvSpPr txBox="1"/>
          <p:nvPr/>
        </p:nvSpPr>
        <p:spPr>
          <a:xfrm>
            <a:off x="714380" y="285728"/>
            <a:ext cx="964409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DETAILS:MSW</a:t>
            </a:r>
            <a:endParaRPr lang="en-IN" sz="20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29582" y="6211669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8"/>
              </a:lnSpc>
              <a:spcBef>
                <a:spcPct val="0"/>
              </a:spcBef>
            </a:pPr>
            <a:r>
              <a:rPr lang="en-US" sz="900" b="1" dirty="0" smtClean="0">
                <a:solidFill>
                  <a:schemeClr val="bg1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rPr>
              <a:t>DISSERTATION &amp; PLANNING SEMINAR</a:t>
            </a: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714344" y="571480"/>
            <a:ext cx="9572656" cy="114320"/>
            <a:chOff x="0" y="0"/>
            <a:chExt cx="812800" cy="812800"/>
          </a:xfrm>
        </p:grpSpPr>
        <p:sp>
          <p:nvSpPr>
            <p:cNvPr id="45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46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grpSp>
        <p:nvGrpSpPr>
          <p:cNvPr id="4" name="Group 22"/>
          <p:cNvGrpSpPr/>
          <p:nvPr/>
        </p:nvGrpSpPr>
        <p:grpSpPr>
          <a:xfrm>
            <a:off x="0" y="6184945"/>
            <a:ext cx="10287036" cy="1070930"/>
            <a:chOff x="0" y="6184945"/>
            <a:chExt cx="10287036" cy="1070930"/>
          </a:xfrm>
        </p:grpSpPr>
        <p:grpSp>
          <p:nvGrpSpPr>
            <p:cNvPr id="5" name="Group 16"/>
            <p:cNvGrpSpPr/>
            <p:nvPr/>
          </p:nvGrpSpPr>
          <p:grpSpPr>
            <a:xfrm>
              <a:off x="7858144" y="6184945"/>
              <a:ext cx="2428856" cy="673055"/>
              <a:chOff x="0" y="-38100"/>
              <a:chExt cx="812800" cy="850900"/>
            </a:xfrm>
          </p:grpSpPr>
          <p:sp>
            <p:nvSpPr>
              <p:cNvPr id="39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7D72"/>
              </a:solidFill>
            </p:spPr>
          </p:sp>
          <p:sp>
            <p:nvSpPr>
              <p:cNvPr id="40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6" name="Group 12"/>
            <p:cNvGrpSpPr/>
            <p:nvPr/>
          </p:nvGrpSpPr>
          <p:grpSpPr>
            <a:xfrm>
              <a:off x="9786970" y="6415918"/>
              <a:ext cx="500030" cy="442106"/>
              <a:chOff x="0" y="-38100"/>
              <a:chExt cx="812800" cy="850900"/>
            </a:xfrm>
          </p:grpSpPr>
          <p:sp>
            <p:nvSpPr>
              <p:cNvPr id="36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8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7" name="Group 12"/>
            <p:cNvGrpSpPr/>
            <p:nvPr/>
          </p:nvGrpSpPr>
          <p:grpSpPr>
            <a:xfrm flipV="1">
              <a:off x="0" y="6286520"/>
              <a:ext cx="9795295" cy="220632"/>
              <a:chOff x="0" y="0"/>
              <a:chExt cx="812800" cy="2306314"/>
            </a:xfrm>
          </p:grpSpPr>
          <p:sp>
            <p:nvSpPr>
              <p:cNvPr id="34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5" name="TextBox 14"/>
              <p:cNvSpPr txBox="1"/>
              <p:nvPr/>
            </p:nvSpPr>
            <p:spPr>
              <a:xfrm>
                <a:off x="0" y="1455412"/>
                <a:ext cx="812800" cy="85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7858180" y="6215082"/>
              <a:ext cx="24288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8"/>
                </a:lnSpc>
                <a:spcBef>
                  <a:spcPct val="0"/>
                </a:spcBef>
              </a:pPr>
              <a:r>
                <a:rPr lang="en-US" sz="900" b="1" dirty="0" smtClean="0">
                  <a:solidFill>
                    <a:schemeClr val="bg1"/>
                  </a:solidFill>
                  <a:latin typeface="Times New Roman" pitchFamily="18" charset="0"/>
                  <a:ea typeface="Open Sans"/>
                  <a:cs typeface="Times New Roman" pitchFamily="18" charset="0"/>
                  <a:sym typeface="Open Sans"/>
                </a:rPr>
                <a:t>AR751:THESIS/DISSERTATION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dirty="0">
                <a:solidFill>
                  <a:srgbClr val="FF0000"/>
                </a:solidFill>
              </a:endParaRPr>
            </a:p>
          </p:txBody>
        </p:sp>
        <p:sp>
          <p:nvSpPr>
            <p:cNvPr id="32" name="Footer Placeholder 36"/>
            <p:cNvSpPr txBox="1">
              <a:spLocks/>
            </p:cNvSpPr>
            <p:nvPr/>
          </p:nvSpPr>
          <p:spPr>
            <a:xfrm>
              <a:off x="614386" y="6357958"/>
              <a:ext cx="7886700" cy="428604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/>
            <a:p>
              <a:pPr lvl="0"/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TOPIC: </a:t>
              </a:r>
              <a:r>
                <a:rPr lang="en-IN" sz="800" dirty="0" smtClean="0">
                  <a:solidFill>
                    <a:schemeClr val="bg2">
                      <a:lumMod val="1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Low-Carbon Water Utility &amp; Municipal Waste Management plan for JNAC, Jamshedpur 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58180" y="6491563"/>
              <a:ext cx="2428856" cy="764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RAM KUMAR , MUP/10002/23</a:t>
              </a:r>
            </a:p>
            <a:p>
              <a:r>
                <a:rPr lang="en-US" sz="900" dirty="0" smtClean="0">
                  <a:solidFill>
                    <a:schemeClr val="bg1"/>
                  </a:solidFill>
                </a:rPr>
                <a:t>SEM-IV , MUP 2023-25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9786970" y="6500834"/>
            <a:ext cx="5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54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7" name="TextBox 23"/>
          <p:cNvSpPr txBox="1"/>
          <p:nvPr/>
        </p:nvSpPr>
        <p:spPr>
          <a:xfrm>
            <a:off x="714380" y="978083"/>
            <a:ext cx="7358078" cy="30777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20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CHEMICAL ANALYSIS</a:t>
            </a:r>
            <a:endParaRPr lang="en-IN" sz="20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aphicFrame>
        <p:nvGraphicFramePr>
          <p:cNvPr id="37" name="Table 36"/>
          <p:cNvGraphicFramePr>
            <a:graphicFrameLocks noGrp="1"/>
          </p:cNvGraphicFramePr>
          <p:nvPr/>
        </p:nvGraphicFramePr>
        <p:xfrm>
          <a:off x="714344" y="1500174"/>
          <a:ext cx="7364338" cy="2214580"/>
        </p:xfrm>
        <a:graphic>
          <a:graphicData uri="http://schemas.openxmlformats.org/drawingml/2006/table">
            <a:tbl>
              <a:tblPr/>
              <a:tblGrid>
                <a:gridCol w="1043498"/>
                <a:gridCol w="3113167"/>
                <a:gridCol w="3207673"/>
              </a:tblGrid>
              <a:tr h="222088">
                <a:tc>
                  <a:txBody>
                    <a:bodyPr/>
                    <a:lstStyle/>
                    <a:p>
                      <a:pPr marL="5080" marR="635" algn="ctr">
                        <a:lnSpc>
                          <a:spcPts val="1315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SL.</a:t>
                      </a:r>
                      <a:r>
                        <a:rPr lang="en-US" sz="1200" b="1" spc="-25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NO.</a:t>
                      </a:r>
                      <a:endParaRPr lang="en-IN" sz="12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315"/>
                        </a:lnSpc>
                        <a:spcAft>
                          <a:spcPts val="0"/>
                        </a:spcAft>
                      </a:pPr>
                      <a:r>
                        <a:rPr lang="en-US" sz="1200" b="1" spc="-10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  PARAMETER</a:t>
                      </a:r>
                      <a:endParaRPr lang="en-IN" sz="12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175" marR="3810" algn="ctr">
                        <a:lnSpc>
                          <a:spcPts val="1315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OBSERVED </a:t>
                      </a:r>
                      <a:r>
                        <a:rPr lang="en-US" sz="1200" b="1" spc="-10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VALUES</a:t>
                      </a:r>
                      <a:endParaRPr lang="en-IN" sz="12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22088">
                <a:tc>
                  <a:txBody>
                    <a:bodyPr/>
                    <a:lstStyle/>
                    <a:p>
                      <a:pPr marL="5080" algn="ctr">
                        <a:lnSpc>
                          <a:spcPts val="1315"/>
                        </a:lnSpc>
                        <a:spcAft>
                          <a:spcPts val="0"/>
                        </a:spcAft>
                      </a:pPr>
                      <a:r>
                        <a:rPr lang="en-US" sz="1200" spc="-25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1.</a:t>
                      </a:r>
                      <a:endParaRPr lang="en-IN" sz="12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315"/>
                        </a:lnSpc>
                        <a:spcAft>
                          <a:spcPts val="0"/>
                        </a:spcAft>
                      </a:pPr>
                      <a:r>
                        <a:rPr lang="en-US" sz="1200" spc="-25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pH</a:t>
                      </a:r>
                      <a:endParaRPr lang="en-IN" sz="12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" marR="635" algn="ctr">
                        <a:lnSpc>
                          <a:spcPts val="1315"/>
                        </a:lnSpc>
                        <a:spcAft>
                          <a:spcPts val="0"/>
                        </a:spcAft>
                      </a:pPr>
                      <a:r>
                        <a:rPr lang="en-US" sz="1200" spc="-25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6.2</a:t>
                      </a:r>
                      <a:endParaRPr lang="en-IN" sz="12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513">
                <a:tc>
                  <a:txBody>
                    <a:bodyPr/>
                    <a:lstStyle/>
                    <a:p>
                      <a:pPr marL="5080"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200" spc="-25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2.</a:t>
                      </a:r>
                      <a:endParaRPr lang="en-IN" sz="12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Organic Carbon</a:t>
                      </a:r>
                      <a:r>
                        <a:rPr lang="en-US" sz="1200" spc="-50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%</a:t>
                      </a:r>
                      <a:endParaRPr lang="en-IN" sz="12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175" marR="635"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200" spc="-20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35.00</a:t>
                      </a:r>
                      <a:endParaRPr lang="en-IN" sz="12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088">
                <a:tc>
                  <a:txBody>
                    <a:bodyPr/>
                    <a:lstStyle/>
                    <a:p>
                      <a:pPr marL="5080" algn="ctr">
                        <a:lnSpc>
                          <a:spcPts val="1315"/>
                        </a:lnSpc>
                        <a:spcAft>
                          <a:spcPts val="0"/>
                        </a:spcAft>
                      </a:pPr>
                      <a:r>
                        <a:rPr lang="en-US" sz="1200" spc="-25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3.</a:t>
                      </a:r>
                      <a:endParaRPr lang="en-IN" sz="12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315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Nitrogen</a:t>
                      </a:r>
                      <a:r>
                        <a:rPr lang="en-US" sz="1200" spc="-5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%</a:t>
                      </a:r>
                      <a:endParaRPr lang="en-IN" sz="120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" marR="635" algn="ctr">
                        <a:lnSpc>
                          <a:spcPts val="1315"/>
                        </a:lnSpc>
                        <a:spcAft>
                          <a:spcPts val="0"/>
                        </a:spcAft>
                      </a:pPr>
                      <a:r>
                        <a:rPr lang="en-US" sz="1200" spc="-2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0.84</a:t>
                      </a:r>
                      <a:endParaRPr lang="en-IN" sz="120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513">
                <a:tc>
                  <a:txBody>
                    <a:bodyPr/>
                    <a:lstStyle/>
                    <a:p>
                      <a:pPr marL="5080"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200" spc="-25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4.</a:t>
                      </a:r>
                      <a:endParaRPr lang="en-IN" sz="12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Phosphorus</a:t>
                      </a:r>
                      <a:r>
                        <a:rPr lang="en-US" sz="1200" spc="-5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%</a:t>
                      </a:r>
                      <a:endParaRPr lang="en-IN" sz="120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" marR="635"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200" spc="-2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0.46</a:t>
                      </a:r>
                      <a:endParaRPr lang="en-IN" sz="120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088">
                <a:tc>
                  <a:txBody>
                    <a:bodyPr/>
                    <a:lstStyle/>
                    <a:p>
                      <a:pPr marL="5080" algn="ctr">
                        <a:lnSpc>
                          <a:spcPts val="1315"/>
                        </a:lnSpc>
                        <a:spcAft>
                          <a:spcPts val="0"/>
                        </a:spcAft>
                      </a:pPr>
                      <a:r>
                        <a:rPr lang="en-US" sz="1200" spc="-25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5.</a:t>
                      </a:r>
                      <a:endParaRPr lang="en-IN" sz="12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315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Potassium</a:t>
                      </a:r>
                      <a:r>
                        <a:rPr lang="en-US" sz="1200" spc="-5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%</a:t>
                      </a:r>
                      <a:endParaRPr lang="en-IN" sz="120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" marR="635" algn="ctr">
                        <a:lnSpc>
                          <a:spcPts val="1315"/>
                        </a:lnSpc>
                        <a:spcAft>
                          <a:spcPts val="0"/>
                        </a:spcAft>
                      </a:pPr>
                      <a:r>
                        <a:rPr lang="en-US" sz="1200" spc="-2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0.42</a:t>
                      </a:r>
                      <a:endParaRPr lang="en-IN" sz="120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513">
                <a:tc>
                  <a:txBody>
                    <a:bodyPr/>
                    <a:lstStyle/>
                    <a:p>
                      <a:pPr marL="5080"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200" spc="-25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6.</a:t>
                      </a:r>
                      <a:endParaRPr lang="en-IN" sz="12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Calcium</a:t>
                      </a:r>
                      <a:r>
                        <a:rPr lang="en-US" sz="1200" spc="-6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%</a:t>
                      </a:r>
                      <a:endParaRPr lang="en-IN" sz="120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" marR="635"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200" spc="-2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1.40</a:t>
                      </a:r>
                      <a:endParaRPr lang="en-IN" sz="120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088">
                <a:tc>
                  <a:txBody>
                    <a:bodyPr/>
                    <a:lstStyle/>
                    <a:p>
                      <a:pPr marL="5080" algn="ctr">
                        <a:lnSpc>
                          <a:spcPts val="1315"/>
                        </a:lnSpc>
                        <a:spcAft>
                          <a:spcPts val="0"/>
                        </a:spcAft>
                      </a:pPr>
                      <a:r>
                        <a:rPr lang="en-US" sz="1200" spc="-25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7.</a:t>
                      </a:r>
                      <a:endParaRPr lang="en-IN" sz="12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315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Magnesium</a:t>
                      </a:r>
                      <a:r>
                        <a:rPr lang="en-US" sz="1200" spc="-5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%</a:t>
                      </a:r>
                      <a:endParaRPr lang="en-IN" sz="120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" marR="635" algn="ctr">
                        <a:lnSpc>
                          <a:spcPts val="1315"/>
                        </a:lnSpc>
                        <a:spcAft>
                          <a:spcPts val="0"/>
                        </a:spcAft>
                      </a:pPr>
                      <a:r>
                        <a:rPr lang="en-US" sz="1200" spc="-2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0.36</a:t>
                      </a:r>
                      <a:endParaRPr lang="en-IN" sz="120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513">
                <a:tc>
                  <a:txBody>
                    <a:bodyPr/>
                    <a:lstStyle/>
                    <a:p>
                      <a:pPr marL="5080"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200" spc="-25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8.</a:t>
                      </a:r>
                      <a:endParaRPr lang="en-IN" sz="12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Sulphates</a:t>
                      </a:r>
                      <a:r>
                        <a:rPr lang="en-US" sz="1200" spc="-5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%</a:t>
                      </a:r>
                      <a:endParaRPr lang="en-IN" sz="120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" marR="635"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200" spc="-2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0.40</a:t>
                      </a:r>
                      <a:endParaRPr lang="en-IN" sz="120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088">
                <a:tc>
                  <a:txBody>
                    <a:bodyPr/>
                    <a:lstStyle/>
                    <a:p>
                      <a:pPr marL="5080" algn="ctr">
                        <a:lnSpc>
                          <a:spcPts val="1315"/>
                        </a:lnSpc>
                        <a:spcAft>
                          <a:spcPts val="0"/>
                        </a:spcAft>
                      </a:pPr>
                      <a:r>
                        <a:rPr lang="en-US" sz="1200" spc="-25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9.</a:t>
                      </a:r>
                      <a:endParaRPr lang="en-IN" sz="12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315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C:N</a:t>
                      </a:r>
                      <a:r>
                        <a:rPr lang="en-US" sz="1200" spc="-10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Ratio</a:t>
                      </a:r>
                      <a:endParaRPr lang="en-IN" sz="12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175" marR="635" algn="ctr">
                        <a:lnSpc>
                          <a:spcPts val="1315"/>
                        </a:lnSpc>
                        <a:spcAft>
                          <a:spcPts val="0"/>
                        </a:spcAft>
                      </a:pPr>
                      <a:r>
                        <a:rPr lang="en-US" sz="1200" spc="-10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41.6:1</a:t>
                      </a:r>
                      <a:endParaRPr lang="en-IN" sz="12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2" name="TextBox 23"/>
          <p:cNvSpPr txBox="1"/>
          <p:nvPr/>
        </p:nvSpPr>
        <p:spPr>
          <a:xfrm>
            <a:off x="714380" y="3929066"/>
            <a:ext cx="7358078" cy="30777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20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HEAVY METAL ANALYSIS</a:t>
            </a:r>
            <a:endParaRPr lang="en-IN" sz="20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aphicFrame>
        <p:nvGraphicFramePr>
          <p:cNvPr id="43" name="Table 42"/>
          <p:cNvGraphicFramePr>
            <a:graphicFrameLocks noGrp="1"/>
          </p:cNvGraphicFramePr>
          <p:nvPr/>
        </p:nvGraphicFramePr>
        <p:xfrm>
          <a:off x="714344" y="4357694"/>
          <a:ext cx="7423201" cy="1785951"/>
        </p:xfrm>
        <a:graphic>
          <a:graphicData uri="http://schemas.openxmlformats.org/drawingml/2006/table">
            <a:tbl>
              <a:tblPr/>
              <a:tblGrid>
                <a:gridCol w="1375578"/>
                <a:gridCol w="2859901"/>
                <a:gridCol w="3187722"/>
              </a:tblGrid>
              <a:tr h="223839">
                <a:tc>
                  <a:txBody>
                    <a:bodyPr/>
                    <a:lstStyle/>
                    <a:p>
                      <a:pPr marL="5080" marR="635" algn="ctr">
                        <a:lnSpc>
                          <a:spcPts val="1315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SL.</a:t>
                      </a:r>
                      <a:r>
                        <a:rPr lang="en-US" sz="1200" b="1" spc="-25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NO.</a:t>
                      </a:r>
                      <a:endParaRPr lang="en-IN" sz="12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32790">
                        <a:lnSpc>
                          <a:spcPts val="1315"/>
                        </a:lnSpc>
                        <a:spcAft>
                          <a:spcPts val="0"/>
                        </a:spcAft>
                      </a:pPr>
                      <a:r>
                        <a:rPr lang="en-US" sz="1200" b="1" spc="-10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PARAMETER</a:t>
                      </a:r>
                      <a:endParaRPr lang="en-IN" sz="12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74650">
                        <a:lnSpc>
                          <a:spcPts val="1315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OBSERVEDVALUES</a:t>
                      </a:r>
                      <a:r>
                        <a:rPr lang="en-US" sz="1200" b="1" spc="-10" dirty="0" smtClean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(PPM)</a:t>
                      </a:r>
                      <a:endParaRPr lang="en-IN" sz="12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252">
                <a:tc>
                  <a:txBody>
                    <a:bodyPr/>
                    <a:lstStyle/>
                    <a:p>
                      <a:pPr marL="5080"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1.</a:t>
                      </a:r>
                      <a:endParaRPr lang="en-IN" sz="120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200" spc="-2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Lead</a:t>
                      </a:r>
                      <a:endParaRPr lang="en-IN" sz="120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200" spc="-2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60.00</a:t>
                      </a:r>
                      <a:endParaRPr lang="en-IN" sz="120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839">
                <a:tc>
                  <a:txBody>
                    <a:bodyPr/>
                    <a:lstStyle/>
                    <a:p>
                      <a:pPr marL="5080" algn="ctr">
                        <a:lnSpc>
                          <a:spcPts val="1315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2.</a:t>
                      </a:r>
                      <a:endParaRPr lang="en-IN" sz="120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315"/>
                        </a:lnSpc>
                        <a:spcAft>
                          <a:spcPts val="0"/>
                        </a:spcAft>
                      </a:pPr>
                      <a:r>
                        <a:rPr lang="en-US" sz="1200" spc="-1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Cadmium</a:t>
                      </a:r>
                      <a:endParaRPr lang="en-IN" sz="120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315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BelowDetectable</a:t>
                      </a:r>
                      <a:r>
                        <a:rPr lang="en-US" sz="1200" spc="-1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Limits</a:t>
                      </a:r>
                      <a:endParaRPr lang="en-IN" sz="120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252">
                <a:tc>
                  <a:txBody>
                    <a:bodyPr/>
                    <a:lstStyle/>
                    <a:p>
                      <a:pPr marL="5080"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3.</a:t>
                      </a:r>
                      <a:endParaRPr lang="en-IN" sz="120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200" spc="-1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Nickel</a:t>
                      </a:r>
                      <a:endParaRPr lang="en-IN" sz="120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200" spc="-2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8.50</a:t>
                      </a:r>
                      <a:endParaRPr lang="en-IN" sz="120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839">
                <a:tc>
                  <a:txBody>
                    <a:bodyPr/>
                    <a:lstStyle/>
                    <a:p>
                      <a:pPr marL="5080" algn="ctr">
                        <a:lnSpc>
                          <a:spcPts val="1315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4.</a:t>
                      </a:r>
                      <a:endParaRPr lang="en-IN" sz="120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315"/>
                        </a:lnSpc>
                        <a:spcAft>
                          <a:spcPts val="0"/>
                        </a:spcAft>
                      </a:pPr>
                      <a:r>
                        <a:rPr lang="en-US" sz="1200" spc="-10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Chromium</a:t>
                      </a:r>
                      <a:endParaRPr lang="en-IN" sz="12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315"/>
                        </a:lnSpc>
                        <a:spcAft>
                          <a:spcPts val="0"/>
                        </a:spcAft>
                      </a:pPr>
                      <a:r>
                        <a:rPr lang="en-US" sz="1200" spc="-2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4.00</a:t>
                      </a:r>
                      <a:endParaRPr lang="en-IN" sz="120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839">
                <a:tc>
                  <a:txBody>
                    <a:bodyPr/>
                    <a:lstStyle/>
                    <a:p>
                      <a:pPr marL="5080" algn="ctr">
                        <a:lnSpc>
                          <a:spcPts val="1315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5.</a:t>
                      </a:r>
                      <a:endParaRPr lang="en-IN" sz="120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315"/>
                        </a:lnSpc>
                        <a:spcAft>
                          <a:spcPts val="0"/>
                        </a:spcAft>
                      </a:pPr>
                      <a:r>
                        <a:rPr lang="en-US" sz="1200" spc="-1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Mercury</a:t>
                      </a:r>
                      <a:endParaRPr lang="en-IN" sz="120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315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BelowDetectable</a:t>
                      </a:r>
                      <a:r>
                        <a:rPr lang="en-US" sz="1200" spc="-1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Limits</a:t>
                      </a:r>
                      <a:endParaRPr lang="en-IN" sz="120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252">
                <a:tc>
                  <a:txBody>
                    <a:bodyPr/>
                    <a:lstStyle/>
                    <a:p>
                      <a:pPr marL="5080" algn="ctr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200" spc="-25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6.</a:t>
                      </a:r>
                      <a:endParaRPr lang="en-IN" sz="120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200" spc="-1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Copper</a:t>
                      </a:r>
                      <a:endParaRPr lang="en-IN" sz="120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200" spc="-2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30.00</a:t>
                      </a:r>
                      <a:endParaRPr lang="en-IN" sz="120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839">
                <a:tc>
                  <a:txBody>
                    <a:bodyPr/>
                    <a:lstStyle/>
                    <a:p>
                      <a:pPr marL="5080" algn="ctr">
                        <a:lnSpc>
                          <a:spcPts val="1315"/>
                        </a:lnSpc>
                        <a:spcAft>
                          <a:spcPts val="0"/>
                        </a:spcAft>
                      </a:pPr>
                      <a:r>
                        <a:rPr lang="en-US" sz="1200" spc="-25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7.</a:t>
                      </a:r>
                      <a:endParaRPr lang="en-IN" sz="12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315"/>
                        </a:lnSpc>
                        <a:spcAft>
                          <a:spcPts val="0"/>
                        </a:spcAft>
                      </a:pPr>
                      <a:r>
                        <a:rPr lang="en-US" sz="1200" spc="-2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Zinc</a:t>
                      </a:r>
                      <a:endParaRPr lang="en-IN" sz="120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315"/>
                        </a:lnSpc>
                        <a:spcAft>
                          <a:spcPts val="0"/>
                        </a:spcAft>
                      </a:pPr>
                      <a:r>
                        <a:rPr lang="en-US" sz="1200" spc="-20" dirty="0"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70.00</a:t>
                      </a:r>
                      <a:endParaRPr lang="en-IN" sz="1200" dirty="0"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8" name="Rectangle 27"/>
          <p:cNvSpPr/>
          <p:nvPr/>
        </p:nvSpPr>
        <p:spPr>
          <a:xfrm>
            <a:off x="8215334" y="5929330"/>
            <a:ext cx="1491114" cy="218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800" dirty="0" smtClean="0">
                <a:solidFill>
                  <a:schemeClr val="accent1"/>
                </a:solidFill>
              </a:rPr>
              <a:t>(Source: TSUISL)</a:t>
            </a:r>
            <a:endParaRPr lang="en-IN" sz="800" dirty="0"/>
          </a:p>
        </p:txBody>
      </p:sp>
      <p:cxnSp>
        <p:nvCxnSpPr>
          <p:cNvPr id="48" name="Curved Connector 47"/>
          <p:cNvCxnSpPr>
            <a:stCxn id="49" idx="2"/>
          </p:cNvCxnSpPr>
          <p:nvPr/>
        </p:nvCxnSpPr>
        <p:spPr>
          <a:xfrm rot="5400000">
            <a:off x="7874663" y="2302510"/>
            <a:ext cx="1395723" cy="1285884"/>
          </a:xfrm>
          <a:prstGeom prst="curvedConnector3">
            <a:avLst>
              <a:gd name="adj1" fmla="val 50000"/>
            </a:avLst>
          </a:prstGeom>
          <a:ln>
            <a:prstDash val="sysDash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9" name="TextBox 23"/>
          <p:cNvSpPr txBox="1"/>
          <p:nvPr/>
        </p:nvSpPr>
        <p:spPr>
          <a:xfrm>
            <a:off x="8286772" y="1785926"/>
            <a:ext cx="1857388" cy="461665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10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POOR METHANISATION</a:t>
            </a:r>
          </a:p>
          <a:p>
            <a:pPr lvl="1"/>
            <a:r>
              <a:rPr lang="en-US" sz="10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POTENTIAL(should be</a:t>
            </a:r>
          </a:p>
          <a:p>
            <a:pPr lvl="1"/>
            <a:r>
              <a:rPr lang="en-US" sz="10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between 1:10 to 1:25)</a:t>
            </a:r>
            <a:endParaRPr lang="en-IN" sz="10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/>
          <p:nvPr/>
        </p:nvGrpSpPr>
        <p:grpSpPr>
          <a:xfrm>
            <a:off x="0" y="0"/>
            <a:ext cx="578644" cy="6858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53" name="TextBox 23"/>
          <p:cNvSpPr txBox="1"/>
          <p:nvPr/>
        </p:nvSpPr>
        <p:spPr>
          <a:xfrm>
            <a:off x="714380" y="285728"/>
            <a:ext cx="957262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MSW WASTE CHARACTERISATION &amp; WASTE SUITABILITY </a:t>
            </a:r>
            <a:endParaRPr lang="en-IN" sz="20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29582" y="6211669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8"/>
              </a:lnSpc>
              <a:spcBef>
                <a:spcPct val="0"/>
              </a:spcBef>
            </a:pPr>
            <a:r>
              <a:rPr lang="en-US" sz="900" b="1" dirty="0" smtClean="0">
                <a:solidFill>
                  <a:schemeClr val="bg1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rPr>
              <a:t>DISSERTATION &amp; PLANNING SEMINAR</a:t>
            </a: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714344" y="571480"/>
            <a:ext cx="9572656" cy="114320"/>
            <a:chOff x="0" y="0"/>
            <a:chExt cx="812800" cy="812800"/>
          </a:xfrm>
        </p:grpSpPr>
        <p:sp>
          <p:nvSpPr>
            <p:cNvPr id="45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46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grpSp>
        <p:nvGrpSpPr>
          <p:cNvPr id="4" name="Group 22"/>
          <p:cNvGrpSpPr/>
          <p:nvPr/>
        </p:nvGrpSpPr>
        <p:grpSpPr>
          <a:xfrm>
            <a:off x="0" y="6184945"/>
            <a:ext cx="10287036" cy="1070930"/>
            <a:chOff x="0" y="6184945"/>
            <a:chExt cx="10287036" cy="1070930"/>
          </a:xfrm>
        </p:grpSpPr>
        <p:grpSp>
          <p:nvGrpSpPr>
            <p:cNvPr id="5" name="Group 16"/>
            <p:cNvGrpSpPr/>
            <p:nvPr/>
          </p:nvGrpSpPr>
          <p:grpSpPr>
            <a:xfrm>
              <a:off x="7858144" y="6184945"/>
              <a:ext cx="2428856" cy="673055"/>
              <a:chOff x="0" y="-38100"/>
              <a:chExt cx="812800" cy="850900"/>
            </a:xfrm>
          </p:grpSpPr>
          <p:sp>
            <p:nvSpPr>
              <p:cNvPr id="39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7D72"/>
              </a:solidFill>
            </p:spPr>
          </p:sp>
          <p:sp>
            <p:nvSpPr>
              <p:cNvPr id="40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6" name="Group 12"/>
            <p:cNvGrpSpPr/>
            <p:nvPr/>
          </p:nvGrpSpPr>
          <p:grpSpPr>
            <a:xfrm>
              <a:off x="9786970" y="6415918"/>
              <a:ext cx="500030" cy="442106"/>
              <a:chOff x="0" y="-38100"/>
              <a:chExt cx="812800" cy="850900"/>
            </a:xfrm>
          </p:grpSpPr>
          <p:sp>
            <p:nvSpPr>
              <p:cNvPr id="36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8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7" name="Group 12"/>
            <p:cNvGrpSpPr/>
            <p:nvPr/>
          </p:nvGrpSpPr>
          <p:grpSpPr>
            <a:xfrm flipV="1">
              <a:off x="0" y="6286520"/>
              <a:ext cx="9795295" cy="220632"/>
              <a:chOff x="0" y="0"/>
              <a:chExt cx="812800" cy="2306314"/>
            </a:xfrm>
          </p:grpSpPr>
          <p:sp>
            <p:nvSpPr>
              <p:cNvPr id="34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5" name="TextBox 14"/>
              <p:cNvSpPr txBox="1"/>
              <p:nvPr/>
            </p:nvSpPr>
            <p:spPr>
              <a:xfrm>
                <a:off x="0" y="1455412"/>
                <a:ext cx="812800" cy="85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7858180" y="6215082"/>
              <a:ext cx="24288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8"/>
                </a:lnSpc>
                <a:spcBef>
                  <a:spcPct val="0"/>
                </a:spcBef>
              </a:pPr>
              <a:r>
                <a:rPr lang="en-US" sz="900" b="1" dirty="0" smtClean="0">
                  <a:solidFill>
                    <a:schemeClr val="bg1"/>
                  </a:solidFill>
                  <a:latin typeface="Times New Roman" pitchFamily="18" charset="0"/>
                  <a:ea typeface="Open Sans"/>
                  <a:cs typeface="Times New Roman" pitchFamily="18" charset="0"/>
                  <a:sym typeface="Open Sans"/>
                </a:rPr>
                <a:t>AR751:THESIS/DISSERTATION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dirty="0">
                <a:solidFill>
                  <a:srgbClr val="FF0000"/>
                </a:solidFill>
              </a:endParaRPr>
            </a:p>
          </p:txBody>
        </p:sp>
        <p:sp>
          <p:nvSpPr>
            <p:cNvPr id="32" name="Footer Placeholder 36"/>
            <p:cNvSpPr txBox="1">
              <a:spLocks/>
            </p:cNvSpPr>
            <p:nvPr/>
          </p:nvSpPr>
          <p:spPr>
            <a:xfrm>
              <a:off x="614386" y="6357958"/>
              <a:ext cx="7886700" cy="428604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/>
            <a:p>
              <a:pPr lvl="0"/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TOPIC: </a:t>
              </a:r>
              <a:r>
                <a:rPr lang="en-IN" sz="800" dirty="0" smtClean="0">
                  <a:solidFill>
                    <a:schemeClr val="bg2">
                      <a:lumMod val="1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Low-Carbon Water Utility &amp; Municipal Waste Management plan for JNAC, Jamshedpur 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58180" y="6491563"/>
              <a:ext cx="2428856" cy="764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RAM KUMAR , MUP/10002/23</a:t>
              </a:r>
            </a:p>
            <a:p>
              <a:r>
                <a:rPr lang="en-US" sz="900" dirty="0" smtClean="0">
                  <a:solidFill>
                    <a:schemeClr val="bg1"/>
                  </a:solidFill>
                </a:rPr>
                <a:t>SEM-IV , MUP 2023-25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9786970" y="6500834"/>
            <a:ext cx="5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55</a:t>
            </a:r>
            <a:endParaRPr lang="en-IN" dirty="0">
              <a:solidFill>
                <a:schemeClr val="bg1"/>
              </a:solidFill>
            </a:endParaRPr>
          </a:p>
        </p:txBody>
      </p:sp>
      <p:graphicFrame>
        <p:nvGraphicFramePr>
          <p:cNvPr id="51" name="Chart 50"/>
          <p:cNvGraphicFramePr/>
          <p:nvPr/>
        </p:nvGraphicFramePr>
        <p:xfrm>
          <a:off x="0" y="1015081"/>
          <a:ext cx="5357814" cy="37147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2" name="Chart 51"/>
          <p:cNvGraphicFramePr/>
          <p:nvPr/>
        </p:nvGraphicFramePr>
        <p:xfrm>
          <a:off x="5786442" y="943643"/>
          <a:ext cx="5429288" cy="39141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4" name="Rectangle 53"/>
          <p:cNvSpPr/>
          <p:nvPr/>
        </p:nvSpPr>
        <p:spPr>
          <a:xfrm>
            <a:off x="5429252" y="5127981"/>
            <a:ext cx="4857748" cy="1015663"/>
          </a:xfrm>
          <a:prstGeom prst="rect">
            <a:avLst/>
          </a:prstGeom>
          <a:solidFill>
            <a:schemeClr val="bg2"/>
          </a:solidFill>
          <a:ln w="28575">
            <a:solidFill>
              <a:schemeClr val="bg2">
                <a:lumMod val="1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IN" sz="1200" b="1" dirty="0" smtClean="0">
                <a:solidFill>
                  <a:schemeClr val="accent6">
                    <a:lumMod val="50000"/>
                  </a:schemeClr>
                </a:solidFill>
              </a:rPr>
              <a:t>SCOPE FOR AUGMENTATION OF COMPOST PLANT(EXISTING 50TPD CAPACITY) TO 100TPD.</a:t>
            </a:r>
          </a:p>
          <a:p>
            <a:pPr>
              <a:buFont typeface="Wingdings" pitchFamily="2" charset="2"/>
              <a:buChar char="q"/>
            </a:pPr>
            <a:r>
              <a:rPr lang="en-IN" sz="1200" b="1" dirty="0" smtClean="0">
                <a:solidFill>
                  <a:schemeClr val="accent6">
                    <a:lumMod val="50000"/>
                  </a:schemeClr>
                </a:solidFill>
              </a:rPr>
              <a:t>RDF  PRODUCTION IS VIABLE(@30.70TPD IN ESITING SCENARIO) SO IS </a:t>
            </a:r>
            <a:r>
              <a:rPr lang="en-IN" sz="1200" b="1" dirty="0" err="1" smtClean="0">
                <a:solidFill>
                  <a:schemeClr val="accent6">
                    <a:lumMod val="50000"/>
                  </a:schemeClr>
                </a:solidFill>
              </a:rPr>
              <a:t>WtE</a:t>
            </a:r>
            <a:r>
              <a:rPr lang="en-IN" sz="1200" b="1" dirty="0" smtClean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pPr>
              <a:buFont typeface="Wingdings" pitchFamily="2" charset="2"/>
              <a:buChar char="q"/>
            </a:pPr>
            <a:r>
              <a:rPr lang="en-IN" sz="1200" b="1" dirty="0" smtClean="0">
                <a:solidFill>
                  <a:schemeClr val="accent6">
                    <a:lumMod val="50000"/>
                  </a:schemeClr>
                </a:solidFill>
              </a:rPr>
              <a:t> SANITARY LANDFILL REQUIRED AS THERE IS NONE.</a:t>
            </a:r>
            <a:endParaRPr lang="en-IN" dirty="0"/>
          </a:p>
        </p:txBody>
      </p:sp>
      <p:sp>
        <p:nvSpPr>
          <p:cNvPr id="55" name="TextBox 23"/>
          <p:cNvSpPr txBox="1"/>
          <p:nvPr/>
        </p:nvSpPr>
        <p:spPr>
          <a:xfrm>
            <a:off x="2" y="5097851"/>
            <a:ext cx="5357812" cy="30777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lvl="1"/>
            <a:r>
              <a:rPr lang="en-US" sz="20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CALORIFIC  VALUE  ANALYSIS</a:t>
            </a:r>
            <a:endParaRPr lang="en-IN" sz="20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aphicFrame>
        <p:nvGraphicFramePr>
          <p:cNvPr id="56" name="Table 55"/>
          <p:cNvGraphicFramePr>
            <a:graphicFrameLocks noGrp="1"/>
          </p:cNvGraphicFramePr>
          <p:nvPr/>
        </p:nvGraphicFramePr>
        <p:xfrm>
          <a:off x="-36" y="5429264"/>
          <a:ext cx="5381128" cy="688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0564"/>
                <a:gridCol w="2690564"/>
              </a:tblGrid>
              <a:tr h="344302"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Calorific Value of mixed sample</a:t>
                      </a:r>
                      <a:endParaRPr lang="en-IN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1130K.Cal/Kg</a:t>
                      </a:r>
                      <a:endParaRPr lang="en-IN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44302"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Calorific Value of combustibles</a:t>
                      </a:r>
                      <a:endParaRPr lang="en-IN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2320K.Cal/Kg</a:t>
                      </a:r>
                      <a:endParaRPr lang="en-IN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57" name="Rectangle 56"/>
          <p:cNvSpPr/>
          <p:nvPr/>
        </p:nvSpPr>
        <p:spPr>
          <a:xfrm>
            <a:off x="11558729" y="5715016"/>
            <a:ext cx="108576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800" dirty="0" smtClean="0">
                <a:solidFill>
                  <a:schemeClr val="accent1"/>
                </a:solidFill>
              </a:rPr>
              <a:t>(Source: TSUISL)</a:t>
            </a:r>
            <a:endParaRPr lang="en-IN" sz="800" dirty="0"/>
          </a:p>
        </p:txBody>
      </p:sp>
      <p:sp>
        <p:nvSpPr>
          <p:cNvPr id="58" name="Rectangle 57"/>
          <p:cNvSpPr/>
          <p:nvPr/>
        </p:nvSpPr>
        <p:spPr>
          <a:xfrm>
            <a:off x="8795886" y="3924530"/>
            <a:ext cx="1491114" cy="218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800" dirty="0" smtClean="0">
                <a:solidFill>
                  <a:schemeClr val="accent1"/>
                </a:solidFill>
              </a:rPr>
              <a:t>(Source: TSUISL)</a:t>
            </a:r>
            <a:endParaRPr lang="en-IN" sz="800" dirty="0"/>
          </a:p>
        </p:txBody>
      </p:sp>
      <p:sp>
        <p:nvSpPr>
          <p:cNvPr id="59" name="Rectangle 58"/>
          <p:cNvSpPr/>
          <p:nvPr/>
        </p:nvSpPr>
        <p:spPr>
          <a:xfrm>
            <a:off x="3071798" y="3853092"/>
            <a:ext cx="1491114" cy="218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800" dirty="0" smtClean="0">
                <a:solidFill>
                  <a:schemeClr val="accent1"/>
                </a:solidFill>
              </a:rPr>
              <a:t>(Source: TSUISL)</a:t>
            </a:r>
            <a:endParaRPr lang="en-IN" sz="800" dirty="0"/>
          </a:p>
        </p:txBody>
      </p:sp>
      <p:sp>
        <p:nvSpPr>
          <p:cNvPr id="60" name="Rectangle 59"/>
          <p:cNvSpPr/>
          <p:nvPr/>
        </p:nvSpPr>
        <p:spPr>
          <a:xfrm>
            <a:off x="4581080" y="6143644"/>
            <a:ext cx="1491114" cy="218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800" dirty="0" smtClean="0">
                <a:solidFill>
                  <a:schemeClr val="accent1"/>
                </a:solidFill>
              </a:rPr>
              <a:t>(Source: TSUISL)</a:t>
            </a:r>
            <a:endParaRPr lang="en-IN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/>
          <p:nvPr/>
        </p:nvGrpSpPr>
        <p:grpSpPr>
          <a:xfrm>
            <a:off x="0" y="0"/>
            <a:ext cx="578644" cy="6858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53" name="TextBox 23"/>
          <p:cNvSpPr txBox="1"/>
          <p:nvPr/>
        </p:nvSpPr>
        <p:spPr>
          <a:xfrm>
            <a:off x="714380" y="285728"/>
            <a:ext cx="964409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GOAL: BASELINE CARBON FOOTPRINT ASSESSMENT</a:t>
            </a:r>
            <a:endParaRPr lang="en-IN" sz="20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29582" y="6211669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8"/>
              </a:lnSpc>
              <a:spcBef>
                <a:spcPct val="0"/>
              </a:spcBef>
            </a:pPr>
            <a:r>
              <a:rPr lang="en-US" sz="900" b="1" dirty="0" smtClean="0">
                <a:solidFill>
                  <a:schemeClr val="bg1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rPr>
              <a:t>DISSERTATION &amp; PLANNING SEMINAR</a:t>
            </a: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714344" y="571480"/>
            <a:ext cx="9572656" cy="114320"/>
            <a:chOff x="0" y="0"/>
            <a:chExt cx="812800" cy="812800"/>
          </a:xfrm>
        </p:grpSpPr>
        <p:sp>
          <p:nvSpPr>
            <p:cNvPr id="45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46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grpSp>
        <p:nvGrpSpPr>
          <p:cNvPr id="4" name="Group 98"/>
          <p:cNvGrpSpPr/>
          <p:nvPr/>
        </p:nvGrpSpPr>
        <p:grpSpPr>
          <a:xfrm>
            <a:off x="0" y="6184945"/>
            <a:ext cx="10287036" cy="1070930"/>
            <a:chOff x="0" y="6184945"/>
            <a:chExt cx="10287036" cy="1070930"/>
          </a:xfrm>
        </p:grpSpPr>
        <p:grpSp>
          <p:nvGrpSpPr>
            <p:cNvPr id="5" name="Group 16"/>
            <p:cNvGrpSpPr/>
            <p:nvPr/>
          </p:nvGrpSpPr>
          <p:grpSpPr>
            <a:xfrm>
              <a:off x="7858144" y="6184945"/>
              <a:ext cx="2428856" cy="673055"/>
              <a:chOff x="0" y="-38100"/>
              <a:chExt cx="812800" cy="850900"/>
            </a:xfrm>
          </p:grpSpPr>
          <p:sp>
            <p:nvSpPr>
              <p:cNvPr id="111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7D72"/>
              </a:solidFill>
            </p:spPr>
          </p:sp>
          <p:sp>
            <p:nvSpPr>
              <p:cNvPr id="112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6" name="Group 12"/>
            <p:cNvGrpSpPr/>
            <p:nvPr/>
          </p:nvGrpSpPr>
          <p:grpSpPr>
            <a:xfrm>
              <a:off x="9786970" y="6415918"/>
              <a:ext cx="500030" cy="442106"/>
              <a:chOff x="0" y="-38100"/>
              <a:chExt cx="812800" cy="850900"/>
            </a:xfrm>
          </p:grpSpPr>
          <p:sp>
            <p:nvSpPr>
              <p:cNvPr id="109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110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7" name="Group 12"/>
            <p:cNvGrpSpPr/>
            <p:nvPr/>
          </p:nvGrpSpPr>
          <p:grpSpPr>
            <a:xfrm flipV="1">
              <a:off x="0" y="6286520"/>
              <a:ext cx="9795295" cy="220632"/>
              <a:chOff x="0" y="0"/>
              <a:chExt cx="812800" cy="2306314"/>
            </a:xfrm>
          </p:grpSpPr>
          <p:sp>
            <p:nvSpPr>
              <p:cNvPr id="107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108" name="TextBox 14"/>
              <p:cNvSpPr txBox="1"/>
              <p:nvPr/>
            </p:nvSpPr>
            <p:spPr>
              <a:xfrm>
                <a:off x="0" y="1455412"/>
                <a:ext cx="812800" cy="85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sp>
          <p:nvSpPr>
            <p:cNvPr id="104" name="TextBox 103"/>
            <p:cNvSpPr txBox="1"/>
            <p:nvPr/>
          </p:nvSpPr>
          <p:spPr>
            <a:xfrm>
              <a:off x="7858180" y="6215082"/>
              <a:ext cx="242885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8"/>
                </a:lnSpc>
                <a:spcBef>
                  <a:spcPct val="0"/>
                </a:spcBef>
              </a:pPr>
              <a:r>
                <a:rPr lang="en-US" sz="900" b="1" dirty="0" smtClean="0">
                  <a:solidFill>
                    <a:schemeClr val="bg1"/>
                  </a:solidFill>
                  <a:latin typeface="Times New Roman" pitchFamily="18" charset="0"/>
                  <a:ea typeface="Open Sans"/>
                  <a:cs typeface="Times New Roman" pitchFamily="18" charset="0"/>
                  <a:sym typeface="Open Sans"/>
                </a:rPr>
                <a:t>AR751:THESIS/DISSERTATION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  <p:sp>
          <p:nvSpPr>
            <p:cNvPr id="105" name="Footer Placeholder 36"/>
            <p:cNvSpPr txBox="1">
              <a:spLocks/>
            </p:cNvSpPr>
            <p:nvPr/>
          </p:nvSpPr>
          <p:spPr>
            <a:xfrm>
              <a:off x="685824" y="6357958"/>
              <a:ext cx="7886700" cy="428604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/>
            <a:p>
              <a:pPr lvl="0"/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TOPIC: </a:t>
              </a:r>
              <a:r>
                <a:rPr lang="en-IN" sz="800" dirty="0" smtClean="0">
                  <a:solidFill>
                    <a:schemeClr val="bg2">
                      <a:lumMod val="1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Low-Carbon Water Utility &amp; Municipal Waste Management plan for JNAC, Jamshedpur 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7858180" y="6491563"/>
              <a:ext cx="2428856" cy="764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RAM KUMAR , MUP/10002/23</a:t>
              </a:r>
            </a:p>
            <a:p>
              <a:r>
                <a:rPr lang="en-US" sz="900" dirty="0" smtClean="0">
                  <a:solidFill>
                    <a:schemeClr val="bg1"/>
                  </a:solidFill>
                </a:rPr>
                <a:t>SEM-IV , MUP 2023-25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8" name="TextBox 127"/>
          <p:cNvSpPr txBox="1"/>
          <p:nvPr/>
        </p:nvSpPr>
        <p:spPr>
          <a:xfrm>
            <a:off x="9786970" y="6500834"/>
            <a:ext cx="5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56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714344" y="857232"/>
            <a:ext cx="2928958" cy="2857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400" b="1" dirty="0" smtClean="0">
                <a:solidFill>
                  <a:schemeClr val="bg2">
                    <a:lumMod val="25000"/>
                  </a:schemeClr>
                </a:solidFill>
              </a:rPr>
              <a:t>GOAL DEFINITION:</a:t>
            </a:r>
          </a:p>
        </p:txBody>
      </p:sp>
      <p:sp>
        <p:nvSpPr>
          <p:cNvPr id="73" name="Rounded Rectangle 72"/>
          <p:cNvSpPr/>
          <p:nvPr/>
        </p:nvSpPr>
        <p:spPr>
          <a:xfrm>
            <a:off x="2357418" y="1428736"/>
            <a:ext cx="7715304" cy="78581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dirty="0" smtClean="0"/>
              <a:t>TO EVALUATE THE CARBON FOOTPRINT (CF) of </a:t>
            </a:r>
            <a:r>
              <a:rPr lang="en-IN" b="1" dirty="0" smtClean="0"/>
              <a:t>MUNICIPAL SOLID WASTE (WHICH INCLUDES STAGES OF PRE-COLLECTION,TRANSPORTATION, RECOVERY &amp; TREATMENT)</a:t>
            </a:r>
            <a:r>
              <a:rPr lang="en-IN" dirty="0" smtClean="0"/>
              <a:t> for MUNICIPALITY  of  </a:t>
            </a:r>
            <a:r>
              <a:rPr lang="en-IN" b="1" dirty="0" smtClean="0"/>
              <a:t>JNAC</a:t>
            </a:r>
            <a:r>
              <a:rPr lang="en-IN" dirty="0" smtClean="0"/>
              <a:t>(JAMSHEDPUR NOTIFIED AREA COMMITTEE) WITH YEAR </a:t>
            </a:r>
            <a:r>
              <a:rPr lang="en-IN" sz="1200" b="1" dirty="0" smtClean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2019</a:t>
            </a:r>
            <a:r>
              <a:rPr lang="en-IN" dirty="0" smtClean="0"/>
              <a:t> AS BASELINE YEAR.</a:t>
            </a:r>
          </a:p>
        </p:txBody>
      </p:sp>
      <p:sp>
        <p:nvSpPr>
          <p:cNvPr id="74" name="Rounded Rectangle 73"/>
          <p:cNvSpPr/>
          <p:nvPr/>
        </p:nvSpPr>
        <p:spPr>
          <a:xfrm>
            <a:off x="714344" y="1428736"/>
            <a:ext cx="1500198" cy="785818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GOAL</a:t>
            </a:r>
          </a:p>
        </p:txBody>
      </p:sp>
      <p:sp>
        <p:nvSpPr>
          <p:cNvPr id="80" name="Rounded Rectangle 79"/>
          <p:cNvSpPr/>
          <p:nvPr/>
        </p:nvSpPr>
        <p:spPr>
          <a:xfrm>
            <a:off x="714344" y="5143512"/>
            <a:ext cx="1500198" cy="785818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 smtClean="0"/>
              <a:t>FUNCTIONAL UNIT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2357418" y="5500702"/>
            <a:ext cx="7715304" cy="42862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000" b="1" dirty="0" smtClean="0"/>
              <a:t>ONE METRIC TON OF TREATED MSW </a:t>
            </a:r>
            <a:r>
              <a:rPr lang="en-IN" sz="1000" dirty="0" smtClean="0"/>
              <a:t>HAS BEEN TAKEN AS THE FUNCTIONAL UNIT TO COMPARE THE DIFFERENT WASTE TREATMENTS AND SCENARIOS.</a:t>
            </a:r>
            <a:endParaRPr lang="en-IN" sz="1000" b="1" dirty="0" smtClean="0"/>
          </a:p>
        </p:txBody>
      </p:sp>
      <p:sp>
        <p:nvSpPr>
          <p:cNvPr id="82" name="Rounded Rectangle 81"/>
          <p:cNvSpPr/>
          <p:nvPr/>
        </p:nvSpPr>
        <p:spPr>
          <a:xfrm>
            <a:off x="2357418" y="5143512"/>
            <a:ext cx="1785950" cy="2857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000" b="1" dirty="0" smtClean="0"/>
              <a:t>MUNICIPAL SOLID  WASTE</a:t>
            </a:r>
          </a:p>
        </p:txBody>
      </p:sp>
      <p:sp>
        <p:nvSpPr>
          <p:cNvPr id="85" name="Rounded Rectangle 84"/>
          <p:cNvSpPr/>
          <p:nvPr/>
        </p:nvSpPr>
        <p:spPr>
          <a:xfrm>
            <a:off x="6500822" y="857232"/>
            <a:ext cx="3500462" cy="28575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400" b="1" dirty="0" smtClean="0">
                <a:solidFill>
                  <a:schemeClr val="bg2">
                    <a:lumMod val="25000"/>
                  </a:schemeClr>
                </a:solidFill>
              </a:rPr>
              <a:t>APPROACH: CRADLE TO GRAVE APPROACH</a:t>
            </a:r>
          </a:p>
        </p:txBody>
      </p:sp>
      <p:sp>
        <p:nvSpPr>
          <p:cNvPr id="86" name="Rectangle 85"/>
          <p:cNvSpPr/>
          <p:nvPr/>
        </p:nvSpPr>
        <p:spPr>
          <a:xfrm>
            <a:off x="7209647" y="6000768"/>
            <a:ext cx="30059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dirty="0" smtClean="0">
                <a:solidFill>
                  <a:schemeClr val="accent1"/>
                </a:solidFill>
              </a:rPr>
              <a:t>(Source: ISO 14040, ISO:14044, </a:t>
            </a:r>
            <a:r>
              <a:rPr lang="en-IN" sz="800" dirty="0" err="1" smtClean="0">
                <a:solidFill>
                  <a:schemeClr val="accent1"/>
                </a:solidFill>
              </a:rPr>
              <a:t>Boldrin</a:t>
            </a:r>
            <a:r>
              <a:rPr lang="en-IN" sz="800" dirty="0" smtClean="0">
                <a:solidFill>
                  <a:schemeClr val="accent1"/>
                </a:solidFill>
              </a:rPr>
              <a:t> et.al.2022, Perez et.al.2018)</a:t>
            </a:r>
            <a:endParaRPr lang="en-IN" sz="800" dirty="0"/>
          </a:p>
        </p:txBody>
      </p:sp>
      <p:sp>
        <p:nvSpPr>
          <p:cNvPr id="113" name="Rounded Rectangle 112"/>
          <p:cNvSpPr/>
          <p:nvPr/>
        </p:nvSpPr>
        <p:spPr>
          <a:xfrm>
            <a:off x="714344" y="2571744"/>
            <a:ext cx="2928958" cy="2857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400" b="1" dirty="0" smtClean="0">
                <a:solidFill>
                  <a:schemeClr val="bg2">
                    <a:lumMod val="25000"/>
                  </a:schemeClr>
                </a:solidFill>
              </a:rPr>
              <a:t>SYSTEM BOUNDARY DEFINITION:</a:t>
            </a:r>
          </a:p>
        </p:txBody>
      </p:sp>
      <p:sp>
        <p:nvSpPr>
          <p:cNvPr id="114" name="Rounded Rectangle 113"/>
          <p:cNvSpPr/>
          <p:nvPr/>
        </p:nvSpPr>
        <p:spPr>
          <a:xfrm>
            <a:off x="714344" y="4643446"/>
            <a:ext cx="2928958" cy="2857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400" b="1" dirty="0" smtClean="0">
                <a:solidFill>
                  <a:schemeClr val="bg2">
                    <a:lumMod val="25000"/>
                  </a:schemeClr>
                </a:solidFill>
              </a:rPr>
              <a:t>FUNCTIONAL UNIT DEFINITION: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857220" y="3000372"/>
            <a:ext cx="9215502" cy="1428760"/>
            <a:chOff x="785782" y="4214818"/>
            <a:chExt cx="9215502" cy="1428760"/>
          </a:xfrm>
        </p:grpSpPr>
        <p:sp>
          <p:nvSpPr>
            <p:cNvPr id="54" name="Rounded Rectangle 53"/>
            <p:cNvSpPr/>
            <p:nvPr/>
          </p:nvSpPr>
          <p:spPr>
            <a:xfrm>
              <a:off x="785782" y="4500570"/>
              <a:ext cx="9215502" cy="1143008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286112" y="4214818"/>
              <a:ext cx="385765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 smtClean="0"/>
                <a:t>SYSTEM BOUNDARY:MUNICIPAL SOLID WASTE </a:t>
              </a:r>
            </a:p>
          </p:txBody>
        </p:sp>
        <p:grpSp>
          <p:nvGrpSpPr>
            <p:cNvPr id="56" name="Group 112"/>
            <p:cNvGrpSpPr/>
            <p:nvPr/>
          </p:nvGrpSpPr>
          <p:grpSpPr>
            <a:xfrm>
              <a:off x="928658" y="4643446"/>
              <a:ext cx="8929714" cy="857256"/>
              <a:chOff x="928658" y="4643446"/>
              <a:chExt cx="9001152" cy="857256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928658" y="4643446"/>
                <a:ext cx="1928826" cy="857256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 smtClean="0">
                    <a:solidFill>
                      <a:schemeClr val="tx1"/>
                    </a:solidFill>
                  </a:rPr>
                  <a:t>PRE-COLLECTION STAGE</a:t>
                </a:r>
                <a:r>
                  <a:rPr lang="en-IN" sz="1000" dirty="0" smtClean="0">
                    <a:solidFill>
                      <a:schemeClr val="tx1"/>
                    </a:solidFill>
                  </a:rPr>
                  <a:t>:</a:t>
                </a:r>
              </a:p>
              <a:p>
                <a:pPr algn="ctr"/>
                <a:r>
                  <a:rPr lang="en-IN" sz="800" dirty="0" smtClean="0">
                    <a:solidFill>
                      <a:schemeClr val="tx1"/>
                    </a:solidFill>
                  </a:rPr>
                  <a:t>DOOR TO DOOR</a:t>
                </a:r>
              </a:p>
              <a:p>
                <a:pPr algn="ctr"/>
                <a:r>
                  <a:rPr lang="en-IN" sz="800" dirty="0" smtClean="0">
                    <a:solidFill>
                      <a:schemeClr val="tx1"/>
                    </a:solidFill>
                  </a:rPr>
                  <a:t>KERBSIDE COLLECTION</a:t>
                </a:r>
              </a:p>
              <a:p>
                <a:pPr algn="ctr"/>
                <a:r>
                  <a:rPr lang="en-IN" sz="800" dirty="0" smtClean="0">
                    <a:solidFill>
                      <a:schemeClr val="tx1"/>
                    </a:solidFill>
                  </a:rPr>
                  <a:t>DROP OFF POINTS</a:t>
                </a:r>
              </a:p>
              <a:p>
                <a:pPr algn="ctr"/>
                <a:endParaRPr lang="en-IN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Right Arrow 57"/>
              <p:cNvSpPr/>
              <p:nvPr/>
            </p:nvSpPr>
            <p:spPr>
              <a:xfrm>
                <a:off x="2928922" y="4929198"/>
                <a:ext cx="285752" cy="214314"/>
              </a:xfrm>
              <a:prstGeom prst="rightArrow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3286112" y="4643446"/>
                <a:ext cx="1928826" cy="857256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 smtClean="0">
                    <a:solidFill>
                      <a:schemeClr val="tx1"/>
                    </a:solidFill>
                  </a:rPr>
                  <a:t>COLLECTION &amp; TRANSPORT</a:t>
                </a:r>
                <a:r>
                  <a:rPr lang="en-IN" sz="1000" dirty="0" smtClean="0">
                    <a:solidFill>
                      <a:schemeClr val="tx1"/>
                    </a:solidFill>
                  </a:rPr>
                  <a:t>:</a:t>
                </a:r>
              </a:p>
              <a:p>
                <a:pPr algn="ctr"/>
                <a:r>
                  <a:rPr lang="en-IN" sz="800" dirty="0" smtClean="0">
                    <a:solidFill>
                      <a:schemeClr val="tx1"/>
                    </a:solidFill>
                  </a:rPr>
                  <a:t>TRANSPORT VEHILCLES</a:t>
                </a:r>
              </a:p>
              <a:p>
                <a:pPr algn="ctr"/>
                <a:endParaRPr lang="en-IN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Right Arrow 59"/>
              <p:cNvSpPr/>
              <p:nvPr/>
            </p:nvSpPr>
            <p:spPr>
              <a:xfrm>
                <a:off x="5286376" y="4929198"/>
                <a:ext cx="285752" cy="214314"/>
              </a:xfrm>
              <a:prstGeom prst="rightArrow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>
                <a:off x="5643566" y="4643446"/>
                <a:ext cx="1928826" cy="857256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 smtClean="0">
                    <a:solidFill>
                      <a:schemeClr val="tx1"/>
                    </a:solidFill>
                  </a:rPr>
                  <a:t>TRANSFER STATION</a:t>
                </a:r>
              </a:p>
              <a:p>
                <a:pPr algn="ctr"/>
                <a:r>
                  <a:rPr lang="en-IN" sz="800" dirty="0" smtClean="0">
                    <a:solidFill>
                      <a:schemeClr val="tx1"/>
                    </a:solidFill>
                  </a:rPr>
                  <a:t>SEGREGATION OF WASTE FOR RECOVERY &amp; REUSE</a:t>
                </a:r>
              </a:p>
              <a:p>
                <a:pPr algn="ctr"/>
                <a:endParaRPr lang="en-IN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Right Arrow 61"/>
              <p:cNvSpPr/>
              <p:nvPr/>
            </p:nvSpPr>
            <p:spPr>
              <a:xfrm>
                <a:off x="7643830" y="4929198"/>
                <a:ext cx="285752" cy="214314"/>
              </a:xfrm>
              <a:prstGeom prst="rightArrow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>
                <a:off x="8000984" y="4643446"/>
                <a:ext cx="1928826" cy="857256"/>
              </a:xfrm>
              <a:prstGeom prst="roundRect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 smtClean="0">
                    <a:solidFill>
                      <a:schemeClr val="tx1"/>
                    </a:solidFill>
                  </a:rPr>
                  <a:t>WASTE TREATMENT</a:t>
                </a:r>
              </a:p>
              <a:p>
                <a:pPr algn="ctr"/>
                <a:r>
                  <a:rPr lang="en-IN" sz="800" dirty="0" err="1" smtClean="0">
                    <a:solidFill>
                      <a:schemeClr val="tx1"/>
                    </a:solidFill>
                  </a:rPr>
                  <a:t>LANDFILL,INCINERATION,WtE,COMPOSTING,BIOMETHANISATION</a:t>
                </a:r>
                <a:endParaRPr lang="en-IN" sz="800" dirty="0" smtClean="0">
                  <a:solidFill>
                    <a:schemeClr val="tx1"/>
                  </a:solidFill>
                </a:endParaRPr>
              </a:p>
              <a:p>
                <a:pPr algn="ctr"/>
                <a:endParaRPr lang="en-IN" sz="10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64" name="Rectangle 63"/>
          <p:cNvSpPr/>
          <p:nvPr/>
        </p:nvSpPr>
        <p:spPr>
          <a:xfrm>
            <a:off x="7209647" y="4500570"/>
            <a:ext cx="30059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dirty="0" smtClean="0">
                <a:solidFill>
                  <a:schemeClr val="accent1"/>
                </a:solidFill>
              </a:rPr>
              <a:t>(Source: ISO 14040, ISO:14044, </a:t>
            </a:r>
            <a:r>
              <a:rPr lang="en-IN" sz="800" dirty="0" err="1" smtClean="0">
                <a:solidFill>
                  <a:schemeClr val="accent1"/>
                </a:solidFill>
              </a:rPr>
              <a:t>Boldrin</a:t>
            </a:r>
            <a:r>
              <a:rPr lang="en-IN" sz="800" dirty="0" smtClean="0">
                <a:solidFill>
                  <a:schemeClr val="accent1"/>
                </a:solidFill>
              </a:rPr>
              <a:t> et.al.2022, Perez et.al.2018)</a:t>
            </a:r>
            <a:endParaRPr lang="en-IN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/>
          <p:nvPr/>
        </p:nvGrpSpPr>
        <p:grpSpPr>
          <a:xfrm>
            <a:off x="0" y="0"/>
            <a:ext cx="578644" cy="6858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7929582" y="6211669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8"/>
              </a:lnSpc>
              <a:spcBef>
                <a:spcPct val="0"/>
              </a:spcBef>
            </a:pPr>
            <a:r>
              <a:rPr lang="en-US" sz="900" b="1" dirty="0" smtClean="0">
                <a:solidFill>
                  <a:schemeClr val="bg1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rPr>
              <a:t>DISSERTATION &amp; PLANNING SEMINAR</a:t>
            </a: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714344" y="571480"/>
            <a:ext cx="9572656" cy="114320"/>
            <a:chOff x="0" y="0"/>
            <a:chExt cx="812800" cy="812800"/>
          </a:xfrm>
        </p:grpSpPr>
        <p:sp>
          <p:nvSpPr>
            <p:cNvPr id="45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46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grpSp>
        <p:nvGrpSpPr>
          <p:cNvPr id="4" name="Group 22"/>
          <p:cNvGrpSpPr/>
          <p:nvPr/>
        </p:nvGrpSpPr>
        <p:grpSpPr>
          <a:xfrm>
            <a:off x="0" y="6184945"/>
            <a:ext cx="10287036" cy="1070930"/>
            <a:chOff x="0" y="6184945"/>
            <a:chExt cx="10287036" cy="1070930"/>
          </a:xfrm>
        </p:grpSpPr>
        <p:grpSp>
          <p:nvGrpSpPr>
            <p:cNvPr id="5" name="Group 16"/>
            <p:cNvGrpSpPr/>
            <p:nvPr/>
          </p:nvGrpSpPr>
          <p:grpSpPr>
            <a:xfrm>
              <a:off x="7858144" y="6184945"/>
              <a:ext cx="2428856" cy="673055"/>
              <a:chOff x="0" y="-38100"/>
              <a:chExt cx="812800" cy="850900"/>
            </a:xfrm>
          </p:grpSpPr>
          <p:sp>
            <p:nvSpPr>
              <p:cNvPr id="39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7D72"/>
              </a:solidFill>
            </p:spPr>
          </p:sp>
          <p:sp>
            <p:nvSpPr>
              <p:cNvPr id="40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6" name="Group 12"/>
            <p:cNvGrpSpPr/>
            <p:nvPr/>
          </p:nvGrpSpPr>
          <p:grpSpPr>
            <a:xfrm>
              <a:off x="9786970" y="6415918"/>
              <a:ext cx="500030" cy="442106"/>
              <a:chOff x="0" y="-38100"/>
              <a:chExt cx="812800" cy="850900"/>
            </a:xfrm>
          </p:grpSpPr>
          <p:sp>
            <p:nvSpPr>
              <p:cNvPr id="36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8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7" name="Group 12"/>
            <p:cNvGrpSpPr/>
            <p:nvPr/>
          </p:nvGrpSpPr>
          <p:grpSpPr>
            <a:xfrm flipV="1">
              <a:off x="0" y="6286520"/>
              <a:ext cx="9795295" cy="220632"/>
              <a:chOff x="0" y="0"/>
              <a:chExt cx="812800" cy="2306314"/>
            </a:xfrm>
          </p:grpSpPr>
          <p:sp>
            <p:nvSpPr>
              <p:cNvPr id="34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5" name="TextBox 14"/>
              <p:cNvSpPr txBox="1"/>
              <p:nvPr/>
            </p:nvSpPr>
            <p:spPr>
              <a:xfrm>
                <a:off x="0" y="1455412"/>
                <a:ext cx="812800" cy="85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7858180" y="6215082"/>
              <a:ext cx="242885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8"/>
                </a:lnSpc>
                <a:spcBef>
                  <a:spcPct val="0"/>
                </a:spcBef>
              </a:pPr>
              <a:r>
                <a:rPr lang="en-US" sz="900" b="1" dirty="0" smtClean="0">
                  <a:solidFill>
                    <a:schemeClr val="bg1"/>
                  </a:solidFill>
                  <a:latin typeface="Times New Roman" pitchFamily="18" charset="0"/>
                  <a:ea typeface="Open Sans"/>
                  <a:cs typeface="Times New Roman" pitchFamily="18" charset="0"/>
                  <a:sym typeface="Open Sans"/>
                </a:rPr>
                <a:t>AR751:THESIS/DISSERTATION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  <p:sp>
          <p:nvSpPr>
            <p:cNvPr id="32" name="Footer Placeholder 36"/>
            <p:cNvSpPr txBox="1">
              <a:spLocks/>
            </p:cNvSpPr>
            <p:nvPr/>
          </p:nvSpPr>
          <p:spPr>
            <a:xfrm>
              <a:off x="614386" y="6357958"/>
              <a:ext cx="7886700" cy="428604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/>
            <a:p>
              <a:pPr lvl="0"/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TOPIC: </a:t>
              </a:r>
              <a:r>
                <a:rPr lang="en-IN" sz="800" dirty="0" smtClean="0">
                  <a:solidFill>
                    <a:schemeClr val="bg2">
                      <a:lumMod val="1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Low-Carbon Water Utility &amp; Municipal Waste Management plan for JNAC, Jamshedpur 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58180" y="6491563"/>
              <a:ext cx="2428856" cy="764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RAM KUMAR , MUP/10002/23</a:t>
              </a:r>
            </a:p>
            <a:p>
              <a:r>
                <a:rPr lang="en-US" sz="900" dirty="0" smtClean="0">
                  <a:solidFill>
                    <a:schemeClr val="bg1"/>
                  </a:solidFill>
                </a:rPr>
                <a:t>SEM-IV , MUP 2023-25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9786970" y="6500834"/>
            <a:ext cx="5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57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14344" y="1071546"/>
            <a:ext cx="3357586" cy="2857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400" b="1" dirty="0" smtClean="0">
                <a:solidFill>
                  <a:schemeClr val="bg2">
                    <a:lumMod val="25000"/>
                  </a:schemeClr>
                </a:solidFill>
              </a:rPr>
              <a:t>REFERENCE FLOW DEFINITION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2357418" y="2071678"/>
            <a:ext cx="7715304" cy="35719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000" b="1" dirty="0" smtClean="0"/>
              <a:t>THE REFERENCE FLOW FOR MUNICIPAL SOLID WASTE (MSW) MANAGEMENT IN A LIFE CYCLE ASSESSMENT (LCA) PROVIDES A DETAILED OUTLINE OF THE MATERIAL, ENERGY INPUTS, OUTPUTS, AND EMISSIONS AT EACH STAGE OF WASTE MANAGEMENT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14344" y="1643050"/>
            <a:ext cx="1571636" cy="785818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 smtClean="0"/>
              <a:t>REFERENCE FLOW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6643698" y="1071546"/>
            <a:ext cx="3357586" cy="28575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400" b="1" dirty="0" smtClean="0">
                <a:solidFill>
                  <a:schemeClr val="bg2">
                    <a:lumMod val="25000"/>
                  </a:schemeClr>
                </a:solidFill>
              </a:rPr>
              <a:t>APPROACH: CRADLE TO GRAVE APPROACH</a:t>
            </a:r>
          </a:p>
        </p:txBody>
      </p:sp>
      <p:sp>
        <p:nvSpPr>
          <p:cNvPr id="97" name="Rounded Rectangle 96"/>
          <p:cNvSpPr/>
          <p:nvPr/>
        </p:nvSpPr>
        <p:spPr>
          <a:xfrm>
            <a:off x="2357418" y="1643050"/>
            <a:ext cx="1785950" cy="2857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000" b="1" dirty="0" smtClean="0"/>
              <a:t>MUNICIPAL SOLID WASTE</a:t>
            </a:r>
          </a:p>
        </p:txBody>
      </p:sp>
      <p:grpSp>
        <p:nvGrpSpPr>
          <p:cNvPr id="8" name="Group 112"/>
          <p:cNvGrpSpPr/>
          <p:nvPr/>
        </p:nvGrpSpPr>
        <p:grpSpPr>
          <a:xfrm>
            <a:off x="928658" y="3857628"/>
            <a:ext cx="8929714" cy="857256"/>
            <a:chOff x="928658" y="4643446"/>
            <a:chExt cx="9001152" cy="857256"/>
          </a:xfrm>
        </p:grpSpPr>
        <p:sp>
          <p:nvSpPr>
            <p:cNvPr id="60" name="Rounded Rectangle 59"/>
            <p:cNvSpPr/>
            <p:nvPr/>
          </p:nvSpPr>
          <p:spPr>
            <a:xfrm>
              <a:off x="928658" y="4643446"/>
              <a:ext cx="1928826" cy="857256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>
                  <a:solidFill>
                    <a:schemeClr val="tx1"/>
                  </a:solidFill>
                </a:rPr>
                <a:t>PRE-COLLECTION STAGE</a:t>
              </a:r>
              <a:r>
                <a:rPr lang="en-IN" sz="1000" dirty="0" smtClean="0">
                  <a:solidFill>
                    <a:schemeClr val="tx1"/>
                  </a:solidFill>
                </a:rPr>
                <a:t>:</a:t>
              </a:r>
            </a:p>
            <a:p>
              <a:pPr algn="ctr"/>
              <a:r>
                <a:rPr lang="en-IN" sz="800" dirty="0" smtClean="0">
                  <a:solidFill>
                    <a:schemeClr val="tx1"/>
                  </a:solidFill>
                </a:rPr>
                <a:t>DOOR TO DOOR</a:t>
              </a:r>
            </a:p>
            <a:p>
              <a:pPr algn="ctr"/>
              <a:r>
                <a:rPr lang="en-IN" sz="800" dirty="0" smtClean="0">
                  <a:solidFill>
                    <a:schemeClr val="tx1"/>
                  </a:solidFill>
                </a:rPr>
                <a:t>KERBSIDE COLLECTION</a:t>
              </a:r>
            </a:p>
            <a:p>
              <a:pPr algn="ctr"/>
              <a:r>
                <a:rPr lang="en-IN" sz="800" dirty="0" smtClean="0">
                  <a:solidFill>
                    <a:schemeClr val="tx1"/>
                  </a:solidFill>
                </a:rPr>
                <a:t>DROP OFF POINTS</a:t>
              </a:r>
            </a:p>
            <a:p>
              <a:pPr algn="ctr"/>
              <a:endParaRPr lang="en-IN" sz="1000" dirty="0">
                <a:solidFill>
                  <a:schemeClr val="tx1"/>
                </a:solidFill>
              </a:endParaRPr>
            </a:p>
          </p:txBody>
        </p:sp>
        <p:sp>
          <p:nvSpPr>
            <p:cNvPr id="61" name="Right Arrow 60"/>
            <p:cNvSpPr/>
            <p:nvPr/>
          </p:nvSpPr>
          <p:spPr>
            <a:xfrm>
              <a:off x="2928922" y="4929198"/>
              <a:ext cx="285752" cy="214314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3286112" y="4643446"/>
              <a:ext cx="1928826" cy="857256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>
                  <a:solidFill>
                    <a:schemeClr val="tx1"/>
                  </a:solidFill>
                </a:rPr>
                <a:t>COLLECTION &amp; TRANSPORT</a:t>
              </a:r>
              <a:r>
                <a:rPr lang="en-IN" sz="1000" dirty="0" smtClean="0">
                  <a:solidFill>
                    <a:schemeClr val="tx1"/>
                  </a:solidFill>
                </a:rPr>
                <a:t>:</a:t>
              </a:r>
            </a:p>
            <a:p>
              <a:pPr algn="ctr"/>
              <a:r>
                <a:rPr lang="en-IN" sz="800" dirty="0" smtClean="0">
                  <a:solidFill>
                    <a:schemeClr val="tx1"/>
                  </a:solidFill>
                </a:rPr>
                <a:t>TRANSPORT VEHILCLES</a:t>
              </a:r>
            </a:p>
            <a:p>
              <a:pPr algn="ctr"/>
              <a:endParaRPr lang="en-IN" sz="1000" dirty="0">
                <a:solidFill>
                  <a:schemeClr val="tx1"/>
                </a:solidFill>
              </a:endParaRPr>
            </a:p>
          </p:txBody>
        </p:sp>
        <p:sp>
          <p:nvSpPr>
            <p:cNvPr id="63" name="Right Arrow 62"/>
            <p:cNvSpPr/>
            <p:nvPr/>
          </p:nvSpPr>
          <p:spPr>
            <a:xfrm>
              <a:off x="5286376" y="4929198"/>
              <a:ext cx="285752" cy="214314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5643566" y="4643446"/>
              <a:ext cx="1928826" cy="857256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>
                  <a:solidFill>
                    <a:schemeClr val="tx1"/>
                  </a:solidFill>
                </a:rPr>
                <a:t>TRANSFER STATION</a:t>
              </a:r>
            </a:p>
            <a:p>
              <a:pPr algn="ctr"/>
              <a:r>
                <a:rPr lang="en-IN" sz="800" dirty="0" smtClean="0">
                  <a:solidFill>
                    <a:schemeClr val="tx1"/>
                  </a:solidFill>
                </a:rPr>
                <a:t>SEGREGATION OF WASTE FOR RECOVERY &amp; REUSE</a:t>
              </a:r>
            </a:p>
            <a:p>
              <a:pPr algn="ctr"/>
              <a:endParaRPr lang="en-IN" sz="1000" dirty="0">
                <a:solidFill>
                  <a:schemeClr val="tx1"/>
                </a:solidFill>
              </a:endParaRPr>
            </a:p>
          </p:txBody>
        </p:sp>
        <p:sp>
          <p:nvSpPr>
            <p:cNvPr id="66" name="Right Arrow 65"/>
            <p:cNvSpPr/>
            <p:nvPr/>
          </p:nvSpPr>
          <p:spPr>
            <a:xfrm>
              <a:off x="7643830" y="4929198"/>
              <a:ext cx="285752" cy="214314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8000984" y="4643446"/>
              <a:ext cx="1928826" cy="857256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>
                  <a:solidFill>
                    <a:schemeClr val="tx1"/>
                  </a:solidFill>
                </a:rPr>
                <a:t>WASTE TREATMENT</a:t>
              </a:r>
            </a:p>
            <a:p>
              <a:pPr algn="ctr"/>
              <a:r>
                <a:rPr lang="en-IN" sz="800" dirty="0" err="1" smtClean="0">
                  <a:solidFill>
                    <a:schemeClr val="tx1"/>
                  </a:solidFill>
                </a:rPr>
                <a:t>LANDFILL,INCINERATION,WtE,COMPOSTING,BIOMETHANISATION</a:t>
              </a:r>
              <a:endParaRPr lang="en-IN" sz="800" dirty="0" smtClean="0">
                <a:solidFill>
                  <a:schemeClr val="tx1"/>
                </a:solidFill>
              </a:endParaRPr>
            </a:p>
            <a:p>
              <a:pPr algn="ctr"/>
              <a:endParaRPr lang="en-IN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142972" y="2643182"/>
            <a:ext cx="14287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/>
              <a:t>RAW MATERIALS(Kg)</a:t>
            </a:r>
          </a:p>
          <a:p>
            <a:pPr algn="ctr"/>
            <a:r>
              <a:rPr lang="en-IN" sz="800" b="1" dirty="0" smtClean="0"/>
              <a:t>PACKAGING(Kg)</a:t>
            </a:r>
          </a:p>
          <a:p>
            <a:pPr algn="ctr"/>
            <a:r>
              <a:rPr lang="en-IN" sz="800" b="1" dirty="0" smtClean="0"/>
              <a:t>FOOD WASTE(KG)</a:t>
            </a:r>
          </a:p>
          <a:p>
            <a:pPr algn="ctr"/>
            <a:r>
              <a:rPr lang="en-IN" sz="800" b="1" dirty="0" smtClean="0"/>
              <a:t>PLASTICS(Kg)</a:t>
            </a:r>
          </a:p>
          <a:p>
            <a:pPr algn="ctr"/>
            <a:r>
              <a:rPr lang="en-IN" sz="800" b="1" dirty="0" smtClean="0"/>
              <a:t>GLASS(Kg)</a:t>
            </a:r>
          </a:p>
          <a:p>
            <a:pPr algn="ctr"/>
            <a:r>
              <a:rPr lang="en-IN" sz="800" b="1" dirty="0" smtClean="0"/>
              <a:t>OTHER WASTE MATERIALS</a:t>
            </a:r>
          </a:p>
          <a:p>
            <a:pPr algn="ctr"/>
            <a:endParaRPr lang="en-IN" sz="800" b="1" dirty="0" smtClean="0"/>
          </a:p>
          <a:p>
            <a:pPr algn="ctr"/>
            <a:endParaRPr lang="en-IN" sz="800" b="1" dirty="0" smtClean="0"/>
          </a:p>
        </p:txBody>
      </p:sp>
      <p:sp>
        <p:nvSpPr>
          <p:cNvPr id="69" name="TextBox 68"/>
          <p:cNvSpPr txBox="1"/>
          <p:nvPr/>
        </p:nvSpPr>
        <p:spPr>
          <a:xfrm>
            <a:off x="1142972" y="5034519"/>
            <a:ext cx="1428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/>
              <a:t>MUNICIPAL SOLID WASTE</a:t>
            </a:r>
            <a:endParaRPr lang="en-IN" sz="800" dirty="0" smtClean="0"/>
          </a:p>
          <a:p>
            <a:pPr algn="ctr"/>
            <a:endParaRPr lang="en-IN" sz="800" b="1" dirty="0" smtClean="0"/>
          </a:p>
          <a:p>
            <a:pPr algn="ctr"/>
            <a:endParaRPr lang="en-IN" sz="800" b="1" dirty="0" smtClean="0"/>
          </a:p>
        </p:txBody>
      </p:sp>
      <p:sp>
        <p:nvSpPr>
          <p:cNvPr id="70" name="Down Arrow 69"/>
          <p:cNvSpPr/>
          <p:nvPr/>
        </p:nvSpPr>
        <p:spPr>
          <a:xfrm>
            <a:off x="1857353" y="4748767"/>
            <a:ext cx="71437" cy="285752"/>
          </a:xfrm>
          <a:prstGeom prst="downArrow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" name="Down Arrow 70"/>
          <p:cNvSpPr/>
          <p:nvPr/>
        </p:nvSpPr>
        <p:spPr>
          <a:xfrm>
            <a:off x="1857352" y="3500438"/>
            <a:ext cx="71437" cy="285752"/>
          </a:xfrm>
          <a:prstGeom prst="downArrow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8" name="TextBox 97"/>
          <p:cNvSpPr txBox="1"/>
          <p:nvPr/>
        </p:nvSpPr>
        <p:spPr>
          <a:xfrm>
            <a:off x="3500426" y="3006866"/>
            <a:ext cx="1428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/>
              <a:t>FOSSIL FUELS FOR VEHICLES(LITRES)</a:t>
            </a:r>
          </a:p>
          <a:p>
            <a:pPr algn="ctr"/>
            <a:r>
              <a:rPr lang="en-IN" sz="800" b="1" dirty="0" smtClean="0"/>
              <a:t>COLLECTED WASTE(Kg)</a:t>
            </a:r>
          </a:p>
          <a:p>
            <a:pPr algn="ctr"/>
            <a:endParaRPr lang="en-IN" sz="800" b="1" dirty="0" smtClean="0"/>
          </a:p>
          <a:p>
            <a:pPr algn="ctr"/>
            <a:endParaRPr lang="en-IN" sz="800" b="1" dirty="0" smtClean="0"/>
          </a:p>
        </p:txBody>
      </p:sp>
      <p:sp>
        <p:nvSpPr>
          <p:cNvPr id="99" name="TextBox 98"/>
          <p:cNvSpPr txBox="1"/>
          <p:nvPr/>
        </p:nvSpPr>
        <p:spPr>
          <a:xfrm>
            <a:off x="3500426" y="5034519"/>
            <a:ext cx="1428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/>
              <a:t>CONSOLIDATED  WASTE(Kg)</a:t>
            </a:r>
          </a:p>
          <a:p>
            <a:pPr algn="ctr"/>
            <a:r>
              <a:rPr lang="en-IN" sz="800" b="1" dirty="0" smtClean="0"/>
              <a:t>CO2(FUEL COMBUSTION)</a:t>
            </a:r>
          </a:p>
          <a:p>
            <a:pPr algn="ctr"/>
            <a:endParaRPr lang="en-IN" sz="800" b="1" dirty="0" smtClean="0"/>
          </a:p>
          <a:p>
            <a:pPr algn="ctr"/>
            <a:endParaRPr lang="en-IN" sz="800" dirty="0" smtClean="0"/>
          </a:p>
          <a:p>
            <a:pPr algn="ctr"/>
            <a:endParaRPr lang="en-IN" sz="800" b="1" dirty="0" smtClean="0"/>
          </a:p>
          <a:p>
            <a:pPr algn="ctr"/>
            <a:endParaRPr lang="en-IN" sz="800" b="1" dirty="0" smtClean="0"/>
          </a:p>
        </p:txBody>
      </p:sp>
      <p:sp>
        <p:nvSpPr>
          <p:cNvPr id="100" name="Down Arrow 99"/>
          <p:cNvSpPr/>
          <p:nvPr/>
        </p:nvSpPr>
        <p:spPr>
          <a:xfrm>
            <a:off x="4214807" y="4748767"/>
            <a:ext cx="71437" cy="285752"/>
          </a:xfrm>
          <a:prstGeom prst="downArrow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1" name="Down Arrow 100"/>
          <p:cNvSpPr/>
          <p:nvPr/>
        </p:nvSpPr>
        <p:spPr>
          <a:xfrm>
            <a:off x="4214806" y="3500438"/>
            <a:ext cx="71437" cy="285752"/>
          </a:xfrm>
          <a:prstGeom prst="downArrow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" name="TextBox 101"/>
          <p:cNvSpPr txBox="1"/>
          <p:nvPr/>
        </p:nvSpPr>
        <p:spPr>
          <a:xfrm>
            <a:off x="5857880" y="3006866"/>
            <a:ext cx="1428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/>
              <a:t>CONSOLIDATED WASTE(Kg)</a:t>
            </a:r>
          </a:p>
          <a:p>
            <a:pPr algn="ctr"/>
            <a:r>
              <a:rPr lang="en-IN" sz="800" b="1" dirty="0" smtClean="0"/>
              <a:t>ENERGY(kWh) FOR PROCESSING</a:t>
            </a:r>
          </a:p>
          <a:p>
            <a:pPr algn="ctr"/>
            <a:endParaRPr lang="en-IN" sz="800" b="1" dirty="0" smtClean="0"/>
          </a:p>
          <a:p>
            <a:pPr algn="ctr"/>
            <a:endParaRPr lang="en-IN" sz="800" b="1" dirty="0" smtClean="0"/>
          </a:p>
        </p:txBody>
      </p:sp>
      <p:sp>
        <p:nvSpPr>
          <p:cNvPr id="103" name="TextBox 102"/>
          <p:cNvSpPr txBox="1"/>
          <p:nvPr/>
        </p:nvSpPr>
        <p:spPr>
          <a:xfrm>
            <a:off x="5857880" y="5034519"/>
            <a:ext cx="14287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/>
              <a:t>RECYCLABLE MATERIALS(Kg)</a:t>
            </a:r>
          </a:p>
          <a:p>
            <a:pPr algn="ctr"/>
            <a:r>
              <a:rPr lang="en-IN" sz="800" b="1" dirty="0" smtClean="0"/>
              <a:t>ORGANIC WASTE(Kg)</a:t>
            </a:r>
          </a:p>
          <a:p>
            <a:pPr algn="ctr"/>
            <a:r>
              <a:rPr lang="en-IN" sz="800" b="1" dirty="0" smtClean="0"/>
              <a:t>CO2(FUEL COMBUSTION)</a:t>
            </a:r>
          </a:p>
          <a:p>
            <a:pPr algn="ctr"/>
            <a:r>
              <a:rPr lang="en-IN" sz="800" b="1" dirty="0" smtClean="0"/>
              <a:t>CO2(PROCESSING)</a:t>
            </a:r>
          </a:p>
          <a:p>
            <a:pPr algn="ctr"/>
            <a:r>
              <a:rPr lang="en-IN" sz="800" b="1" dirty="0" smtClean="0"/>
              <a:t>NITROUS OXIDE(N2O) DURING COMPOSTING</a:t>
            </a:r>
          </a:p>
          <a:p>
            <a:pPr algn="ctr"/>
            <a:endParaRPr lang="en-IN" sz="800" b="1" dirty="0" smtClean="0"/>
          </a:p>
          <a:p>
            <a:pPr algn="ctr"/>
            <a:endParaRPr lang="en-IN" sz="800" b="1" dirty="0" smtClean="0"/>
          </a:p>
          <a:p>
            <a:pPr algn="ctr"/>
            <a:endParaRPr lang="en-IN" sz="800" b="1" dirty="0" smtClean="0"/>
          </a:p>
          <a:p>
            <a:pPr algn="ctr"/>
            <a:endParaRPr lang="en-IN" sz="800" b="1" dirty="0" smtClean="0"/>
          </a:p>
        </p:txBody>
      </p:sp>
      <p:sp>
        <p:nvSpPr>
          <p:cNvPr id="104" name="Down Arrow 103"/>
          <p:cNvSpPr/>
          <p:nvPr/>
        </p:nvSpPr>
        <p:spPr>
          <a:xfrm>
            <a:off x="6572261" y="4748767"/>
            <a:ext cx="71437" cy="285752"/>
          </a:xfrm>
          <a:prstGeom prst="downArrow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" name="Down Arrow 104"/>
          <p:cNvSpPr/>
          <p:nvPr/>
        </p:nvSpPr>
        <p:spPr>
          <a:xfrm>
            <a:off x="6572260" y="3500438"/>
            <a:ext cx="71437" cy="285752"/>
          </a:xfrm>
          <a:prstGeom prst="downArrow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" name="TextBox 105"/>
          <p:cNvSpPr txBox="1"/>
          <p:nvPr/>
        </p:nvSpPr>
        <p:spPr>
          <a:xfrm>
            <a:off x="8143896" y="2883755"/>
            <a:ext cx="1428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/>
              <a:t>ORGANIC WASTE(Kg)</a:t>
            </a:r>
          </a:p>
          <a:p>
            <a:pPr algn="ctr"/>
            <a:r>
              <a:rPr lang="en-IN" sz="800" b="1" dirty="0" smtClean="0"/>
              <a:t>NON-RECYCLABLE &amp; NON-COMPOSTABLE(Kg)</a:t>
            </a:r>
          </a:p>
          <a:p>
            <a:pPr algn="ctr"/>
            <a:r>
              <a:rPr lang="en-IN" sz="800" b="1" dirty="0" smtClean="0"/>
              <a:t>RESIDUAL WASTE(Kg)</a:t>
            </a:r>
          </a:p>
          <a:p>
            <a:pPr algn="ctr"/>
            <a:endParaRPr lang="en-IN" sz="800" b="1" dirty="0" smtClean="0"/>
          </a:p>
          <a:p>
            <a:pPr algn="ctr"/>
            <a:endParaRPr lang="en-IN" sz="800" b="1" dirty="0" smtClean="0"/>
          </a:p>
        </p:txBody>
      </p:sp>
      <p:sp>
        <p:nvSpPr>
          <p:cNvPr id="107" name="TextBox 106"/>
          <p:cNvSpPr txBox="1"/>
          <p:nvPr/>
        </p:nvSpPr>
        <p:spPr>
          <a:xfrm>
            <a:off x="8143896" y="5034519"/>
            <a:ext cx="1428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b="1" dirty="0" smtClean="0"/>
              <a:t>CH4 EMISSIONS</a:t>
            </a:r>
          </a:p>
          <a:p>
            <a:pPr algn="ctr"/>
            <a:r>
              <a:rPr lang="en-IN" sz="800" b="1" dirty="0" smtClean="0"/>
              <a:t>VOCs</a:t>
            </a:r>
          </a:p>
          <a:p>
            <a:pPr algn="ctr"/>
            <a:r>
              <a:rPr lang="en-IN" sz="800" b="1" dirty="0" smtClean="0"/>
              <a:t>LEACHATE</a:t>
            </a:r>
          </a:p>
          <a:p>
            <a:pPr algn="ctr"/>
            <a:r>
              <a:rPr lang="en-IN" sz="800" b="1" dirty="0" smtClean="0"/>
              <a:t>CO2 EMISSIONS FROM ENERGY USE,PROCESSING</a:t>
            </a:r>
            <a:endParaRPr lang="en-IN" sz="800" dirty="0" smtClean="0"/>
          </a:p>
          <a:p>
            <a:pPr algn="ctr"/>
            <a:endParaRPr lang="en-IN" sz="800" b="1" dirty="0" smtClean="0"/>
          </a:p>
          <a:p>
            <a:pPr algn="ctr"/>
            <a:endParaRPr lang="en-IN" sz="800" b="1" dirty="0" smtClean="0"/>
          </a:p>
        </p:txBody>
      </p:sp>
      <p:sp>
        <p:nvSpPr>
          <p:cNvPr id="108" name="Down Arrow 107"/>
          <p:cNvSpPr/>
          <p:nvPr/>
        </p:nvSpPr>
        <p:spPr>
          <a:xfrm>
            <a:off x="8858277" y="4748767"/>
            <a:ext cx="71437" cy="285752"/>
          </a:xfrm>
          <a:prstGeom prst="downArrow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" name="Down Arrow 108"/>
          <p:cNvSpPr/>
          <p:nvPr/>
        </p:nvSpPr>
        <p:spPr>
          <a:xfrm>
            <a:off x="8858276" y="3500438"/>
            <a:ext cx="71437" cy="285752"/>
          </a:xfrm>
          <a:prstGeom prst="downArrow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TextBox 23"/>
          <p:cNvSpPr txBox="1"/>
          <p:nvPr/>
        </p:nvSpPr>
        <p:spPr>
          <a:xfrm>
            <a:off x="714380" y="285728"/>
            <a:ext cx="964409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REFERENCE FLOW DEFINITION:BASELINE CARBON FOOTPRINT STUDY  </a:t>
            </a:r>
            <a:endParaRPr lang="en-IN" sz="20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8602448" y="2428868"/>
            <a:ext cx="14702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dirty="0" smtClean="0">
                <a:solidFill>
                  <a:schemeClr val="accent1"/>
                </a:solidFill>
              </a:rPr>
              <a:t>(Source: ISO 14040, ISO:14044)</a:t>
            </a:r>
            <a:endParaRPr lang="en-IN" sz="800" dirty="0"/>
          </a:p>
        </p:txBody>
      </p:sp>
      <p:sp>
        <p:nvSpPr>
          <p:cNvPr id="55" name="Rectangle 54"/>
          <p:cNvSpPr/>
          <p:nvPr/>
        </p:nvSpPr>
        <p:spPr>
          <a:xfrm>
            <a:off x="6929450" y="5857892"/>
            <a:ext cx="30059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dirty="0" smtClean="0">
                <a:solidFill>
                  <a:schemeClr val="accent1"/>
                </a:solidFill>
              </a:rPr>
              <a:t>(Source: ISO 14040, ISO:14044, </a:t>
            </a:r>
            <a:r>
              <a:rPr lang="en-IN" sz="800" dirty="0" err="1" smtClean="0">
                <a:solidFill>
                  <a:schemeClr val="accent1"/>
                </a:solidFill>
              </a:rPr>
              <a:t>Boldrin</a:t>
            </a:r>
            <a:r>
              <a:rPr lang="en-IN" sz="800" dirty="0" smtClean="0">
                <a:solidFill>
                  <a:schemeClr val="accent1"/>
                </a:solidFill>
              </a:rPr>
              <a:t> et.al.2022, Perez et.al.2018)</a:t>
            </a:r>
            <a:endParaRPr lang="en-IN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WATER WATER1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966" y="2643182"/>
            <a:ext cx="5828368" cy="3762417"/>
          </a:xfrm>
          <a:prstGeom prst="rect">
            <a:avLst/>
          </a:prstGeom>
        </p:spPr>
      </p:pic>
      <p:grpSp>
        <p:nvGrpSpPr>
          <p:cNvPr id="2" name="Group 9"/>
          <p:cNvGrpSpPr/>
          <p:nvPr/>
        </p:nvGrpSpPr>
        <p:grpSpPr>
          <a:xfrm>
            <a:off x="0" y="0"/>
            <a:ext cx="578644" cy="6858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53" name="TextBox 23"/>
          <p:cNvSpPr txBox="1"/>
          <p:nvPr/>
        </p:nvSpPr>
        <p:spPr>
          <a:xfrm>
            <a:off x="714380" y="285728"/>
            <a:ext cx="964409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SCOPE DEFINITION: BASELINE CARBON FOOTPRINT ASSESSMENT</a:t>
            </a:r>
            <a:endParaRPr lang="en-IN" sz="20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29582" y="6211669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8"/>
              </a:lnSpc>
              <a:spcBef>
                <a:spcPct val="0"/>
              </a:spcBef>
            </a:pPr>
            <a:r>
              <a:rPr lang="en-US" sz="900" b="1" dirty="0" smtClean="0">
                <a:solidFill>
                  <a:schemeClr val="bg1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rPr>
              <a:t>DISSERTATION &amp; PLANNING SEMINAR</a:t>
            </a: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714344" y="571480"/>
            <a:ext cx="9572656" cy="114320"/>
            <a:chOff x="0" y="0"/>
            <a:chExt cx="812800" cy="812800"/>
          </a:xfrm>
        </p:grpSpPr>
        <p:sp>
          <p:nvSpPr>
            <p:cNvPr id="45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46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grpSp>
        <p:nvGrpSpPr>
          <p:cNvPr id="4" name="Group 98"/>
          <p:cNvGrpSpPr/>
          <p:nvPr/>
        </p:nvGrpSpPr>
        <p:grpSpPr>
          <a:xfrm>
            <a:off x="0" y="6184945"/>
            <a:ext cx="10287036" cy="1070930"/>
            <a:chOff x="0" y="6184945"/>
            <a:chExt cx="10287036" cy="1070930"/>
          </a:xfrm>
        </p:grpSpPr>
        <p:grpSp>
          <p:nvGrpSpPr>
            <p:cNvPr id="5" name="Group 16"/>
            <p:cNvGrpSpPr/>
            <p:nvPr/>
          </p:nvGrpSpPr>
          <p:grpSpPr>
            <a:xfrm>
              <a:off x="7858144" y="6184945"/>
              <a:ext cx="2428856" cy="673055"/>
              <a:chOff x="0" y="-38100"/>
              <a:chExt cx="812800" cy="850900"/>
            </a:xfrm>
          </p:grpSpPr>
          <p:sp>
            <p:nvSpPr>
              <p:cNvPr id="111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7D72"/>
              </a:solidFill>
            </p:spPr>
          </p:sp>
          <p:sp>
            <p:nvSpPr>
              <p:cNvPr id="112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6" name="Group 12"/>
            <p:cNvGrpSpPr/>
            <p:nvPr/>
          </p:nvGrpSpPr>
          <p:grpSpPr>
            <a:xfrm>
              <a:off x="9786970" y="6415918"/>
              <a:ext cx="500030" cy="442106"/>
              <a:chOff x="0" y="-38100"/>
              <a:chExt cx="812800" cy="850900"/>
            </a:xfrm>
          </p:grpSpPr>
          <p:sp>
            <p:nvSpPr>
              <p:cNvPr id="109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110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7" name="Group 12"/>
            <p:cNvGrpSpPr/>
            <p:nvPr/>
          </p:nvGrpSpPr>
          <p:grpSpPr>
            <a:xfrm flipV="1">
              <a:off x="0" y="6286520"/>
              <a:ext cx="9795295" cy="220632"/>
              <a:chOff x="0" y="0"/>
              <a:chExt cx="812800" cy="2306314"/>
            </a:xfrm>
          </p:grpSpPr>
          <p:sp>
            <p:nvSpPr>
              <p:cNvPr id="107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108" name="TextBox 14"/>
              <p:cNvSpPr txBox="1"/>
              <p:nvPr/>
            </p:nvSpPr>
            <p:spPr>
              <a:xfrm>
                <a:off x="0" y="1455412"/>
                <a:ext cx="812800" cy="85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sp>
          <p:nvSpPr>
            <p:cNvPr id="104" name="TextBox 103"/>
            <p:cNvSpPr txBox="1"/>
            <p:nvPr/>
          </p:nvSpPr>
          <p:spPr>
            <a:xfrm>
              <a:off x="7858180" y="6215082"/>
              <a:ext cx="242885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8"/>
                </a:lnSpc>
                <a:spcBef>
                  <a:spcPct val="0"/>
                </a:spcBef>
              </a:pPr>
              <a:r>
                <a:rPr lang="en-US" sz="900" b="1" dirty="0" smtClean="0">
                  <a:solidFill>
                    <a:schemeClr val="bg1"/>
                  </a:solidFill>
                  <a:latin typeface="Times New Roman" pitchFamily="18" charset="0"/>
                  <a:ea typeface="Open Sans"/>
                  <a:cs typeface="Times New Roman" pitchFamily="18" charset="0"/>
                  <a:sym typeface="Open Sans"/>
                </a:rPr>
                <a:t>AR751:THESIS/DISSERTATION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  <p:sp>
          <p:nvSpPr>
            <p:cNvPr id="105" name="Footer Placeholder 36"/>
            <p:cNvSpPr txBox="1">
              <a:spLocks/>
            </p:cNvSpPr>
            <p:nvPr/>
          </p:nvSpPr>
          <p:spPr>
            <a:xfrm>
              <a:off x="685824" y="6357958"/>
              <a:ext cx="7886700" cy="428604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/>
            <a:p>
              <a:pPr lvl="0"/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TOPIC: </a:t>
              </a:r>
              <a:r>
                <a:rPr lang="en-IN" sz="800" dirty="0" smtClean="0">
                  <a:solidFill>
                    <a:schemeClr val="bg2">
                      <a:lumMod val="1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Low-Carbon Water Utility &amp; Municipal Waste Management plan for JNAC, Jamshedpur 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7858180" y="6491563"/>
              <a:ext cx="2428856" cy="764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RAM KUMAR , MUP/10002/23</a:t>
              </a:r>
            </a:p>
            <a:p>
              <a:r>
                <a:rPr lang="en-US" sz="900" dirty="0" smtClean="0">
                  <a:solidFill>
                    <a:schemeClr val="bg1"/>
                  </a:solidFill>
                </a:rPr>
                <a:t>SEM-IV , MUP 2023-25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8" name="TextBox 127"/>
          <p:cNvSpPr txBox="1"/>
          <p:nvPr/>
        </p:nvSpPr>
        <p:spPr>
          <a:xfrm>
            <a:off x="9786970" y="6500834"/>
            <a:ext cx="5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58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714344" y="928670"/>
            <a:ext cx="1500198" cy="785818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 smtClean="0"/>
              <a:t>SCOPE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2357418" y="1285860"/>
            <a:ext cx="7715304" cy="42862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000" dirty="0" smtClean="0"/>
              <a:t>TO EVALUATE THE CARBON FOOTPRINT (CF) of MUNICIPAL SOLID WASTE for MUNICIPALITY  of  JNAC(JAMSHEDPUR NOTIFIED AREA COMMITTEE</a:t>
            </a:r>
            <a:r>
              <a:rPr lang="en-IN" sz="1000" b="1" dirty="0" smtClean="0"/>
              <a:t>) WITH YEAR 2019 AS BASELINE.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2357418" y="928670"/>
            <a:ext cx="1785950" cy="2857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000" b="1" dirty="0" smtClean="0"/>
              <a:t>TEMPORAL SCOPE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2357418" y="2143116"/>
            <a:ext cx="7715304" cy="42862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000" dirty="0" smtClean="0"/>
              <a:t>TO EVALUATE THE CARBON FOOTPRINT (CF) of MUNICIPAL SOLID WASTE for MUNICIPALITY  of  JNAC(JAMSHEDPUR NOTIFIED AREA COMMITTEE</a:t>
            </a:r>
            <a:r>
              <a:rPr lang="en-IN" sz="1000" b="1" dirty="0" smtClean="0"/>
              <a:t>) WITHIN THE  MUNICIPAL BOUNDARY OF JNAC.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2357418" y="1785926"/>
            <a:ext cx="1714512" cy="2857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000" b="1" dirty="0" smtClean="0"/>
              <a:t>GEOGRAPHICAL SCOPE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/>
          <p:cNvSpPr/>
          <p:nvPr/>
        </p:nvSpPr>
        <p:spPr>
          <a:xfrm>
            <a:off x="714344" y="1071546"/>
            <a:ext cx="5786478" cy="57150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ounded Rectangle 42"/>
          <p:cNvSpPr/>
          <p:nvPr/>
        </p:nvSpPr>
        <p:spPr>
          <a:xfrm>
            <a:off x="714344" y="1714488"/>
            <a:ext cx="5786478" cy="64294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ounded Rectangle 41"/>
          <p:cNvSpPr/>
          <p:nvPr/>
        </p:nvSpPr>
        <p:spPr>
          <a:xfrm>
            <a:off x="714344" y="714356"/>
            <a:ext cx="5786478" cy="28575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" name="Group 9"/>
          <p:cNvGrpSpPr/>
          <p:nvPr/>
        </p:nvGrpSpPr>
        <p:grpSpPr>
          <a:xfrm>
            <a:off x="0" y="0"/>
            <a:ext cx="578644" cy="6858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53" name="TextBox 23"/>
          <p:cNvSpPr txBox="1"/>
          <p:nvPr/>
        </p:nvSpPr>
        <p:spPr>
          <a:xfrm>
            <a:off x="714380" y="285728"/>
            <a:ext cx="964409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BASELINE LCA:MSW</a:t>
            </a:r>
            <a:endParaRPr lang="en-IN" sz="20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29582" y="6211669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8"/>
              </a:lnSpc>
              <a:spcBef>
                <a:spcPct val="0"/>
              </a:spcBef>
            </a:pPr>
            <a:r>
              <a:rPr lang="en-US" sz="900" b="1" dirty="0" smtClean="0">
                <a:solidFill>
                  <a:schemeClr val="bg1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rPr>
              <a:t>DISSERTATION &amp; PLANNING SEMINAR</a:t>
            </a: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714344" y="571480"/>
            <a:ext cx="9572656" cy="114320"/>
            <a:chOff x="0" y="0"/>
            <a:chExt cx="812800" cy="812800"/>
          </a:xfrm>
        </p:grpSpPr>
        <p:sp>
          <p:nvSpPr>
            <p:cNvPr id="45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46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grpSp>
        <p:nvGrpSpPr>
          <p:cNvPr id="4" name="Group 22"/>
          <p:cNvGrpSpPr/>
          <p:nvPr/>
        </p:nvGrpSpPr>
        <p:grpSpPr>
          <a:xfrm>
            <a:off x="0" y="6184945"/>
            <a:ext cx="10287036" cy="1070930"/>
            <a:chOff x="0" y="6184945"/>
            <a:chExt cx="10287036" cy="1070930"/>
          </a:xfrm>
        </p:grpSpPr>
        <p:grpSp>
          <p:nvGrpSpPr>
            <p:cNvPr id="5" name="Group 16"/>
            <p:cNvGrpSpPr/>
            <p:nvPr/>
          </p:nvGrpSpPr>
          <p:grpSpPr>
            <a:xfrm>
              <a:off x="7858144" y="6184945"/>
              <a:ext cx="2428856" cy="673055"/>
              <a:chOff x="0" y="-38100"/>
              <a:chExt cx="812800" cy="850900"/>
            </a:xfrm>
          </p:grpSpPr>
          <p:sp>
            <p:nvSpPr>
              <p:cNvPr id="39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7D72"/>
              </a:solidFill>
            </p:spPr>
          </p:sp>
          <p:sp>
            <p:nvSpPr>
              <p:cNvPr id="40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6" name="Group 12"/>
            <p:cNvGrpSpPr/>
            <p:nvPr/>
          </p:nvGrpSpPr>
          <p:grpSpPr>
            <a:xfrm>
              <a:off x="9786970" y="6415918"/>
              <a:ext cx="500030" cy="442106"/>
              <a:chOff x="0" y="-38100"/>
              <a:chExt cx="812800" cy="850900"/>
            </a:xfrm>
          </p:grpSpPr>
          <p:sp>
            <p:nvSpPr>
              <p:cNvPr id="36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8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7" name="Group 12"/>
            <p:cNvGrpSpPr/>
            <p:nvPr/>
          </p:nvGrpSpPr>
          <p:grpSpPr>
            <a:xfrm flipV="1">
              <a:off x="0" y="6286520"/>
              <a:ext cx="9795295" cy="220632"/>
              <a:chOff x="0" y="0"/>
              <a:chExt cx="812800" cy="2306314"/>
            </a:xfrm>
          </p:grpSpPr>
          <p:sp>
            <p:nvSpPr>
              <p:cNvPr id="34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5" name="TextBox 14"/>
              <p:cNvSpPr txBox="1"/>
              <p:nvPr/>
            </p:nvSpPr>
            <p:spPr>
              <a:xfrm>
                <a:off x="0" y="1455412"/>
                <a:ext cx="812800" cy="85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7858180" y="6215082"/>
              <a:ext cx="24288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8"/>
                </a:lnSpc>
                <a:spcBef>
                  <a:spcPct val="0"/>
                </a:spcBef>
              </a:pPr>
              <a:r>
                <a:rPr lang="en-US" sz="900" b="1" dirty="0" smtClean="0">
                  <a:solidFill>
                    <a:schemeClr val="bg1"/>
                  </a:solidFill>
                  <a:latin typeface="Times New Roman" pitchFamily="18" charset="0"/>
                  <a:ea typeface="Open Sans"/>
                  <a:cs typeface="Times New Roman" pitchFamily="18" charset="0"/>
                  <a:sym typeface="Open Sans"/>
                </a:rPr>
                <a:t>AR751:THESIS/DISSERTATION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dirty="0">
                <a:solidFill>
                  <a:srgbClr val="FF0000"/>
                </a:solidFill>
              </a:endParaRPr>
            </a:p>
          </p:txBody>
        </p:sp>
        <p:sp>
          <p:nvSpPr>
            <p:cNvPr id="32" name="Footer Placeholder 36"/>
            <p:cNvSpPr txBox="1">
              <a:spLocks/>
            </p:cNvSpPr>
            <p:nvPr/>
          </p:nvSpPr>
          <p:spPr>
            <a:xfrm>
              <a:off x="614386" y="6357958"/>
              <a:ext cx="7886700" cy="428604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/>
            <a:p>
              <a:pPr lvl="0"/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TOPIC: </a:t>
              </a:r>
              <a:r>
                <a:rPr lang="en-IN" sz="800" dirty="0" smtClean="0">
                  <a:solidFill>
                    <a:schemeClr val="bg2">
                      <a:lumMod val="1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Low-Carbon Water Utility &amp; Municipal Waste Management plan for JNAC, Jamshedpur 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58180" y="6491563"/>
              <a:ext cx="2428856" cy="764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RAM KUMAR , MUP/10002/23</a:t>
              </a:r>
            </a:p>
            <a:p>
              <a:r>
                <a:rPr lang="en-US" sz="900" dirty="0" smtClean="0">
                  <a:solidFill>
                    <a:schemeClr val="bg1"/>
                  </a:solidFill>
                </a:rPr>
                <a:t>SEM-IV , MUP 2023-25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9786970" y="6500834"/>
            <a:ext cx="5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59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42906" y="714356"/>
            <a:ext cx="657229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FUNCTIONAL UNIT: 1kg </a:t>
            </a:r>
            <a:r>
              <a:rPr lang="en-IN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OF MSWFOR TREATMENT</a:t>
            </a:r>
          </a:p>
          <a:p>
            <a:endParaRPr lang="en-IN" dirty="0" smtClean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n-IN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GEOGRAPHICAL SCOPE: </a:t>
            </a:r>
            <a:r>
              <a:rPr lang="en-IN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MUNICIPAL BOUNDARY OF JNAC,JAMSHEDPUR</a:t>
            </a:r>
          </a:p>
          <a:p>
            <a:endParaRPr lang="en-IN" dirty="0" smtClean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n-IN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TEMPORAL SCOPE: 2019 </a:t>
            </a:r>
            <a:r>
              <a:rPr lang="en-IN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IS SELECTED AS A BASELINE YEAR</a:t>
            </a:r>
          </a:p>
          <a:p>
            <a:endParaRPr lang="en-IN" dirty="0" smtClean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n-IN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SOFWARE USED: </a:t>
            </a:r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OpenLCA 2.4</a:t>
            </a:r>
          </a:p>
          <a:p>
            <a:endParaRPr lang="en-IN" dirty="0" smtClean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n-IN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DATABASE : </a:t>
            </a:r>
            <a:r>
              <a:rPr lang="en-IN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DATA FROM </a:t>
            </a:r>
            <a:r>
              <a:rPr lang="en-IN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JNAC</a:t>
            </a:r>
            <a:r>
              <a:rPr lang="en-IN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,</a:t>
            </a:r>
            <a:r>
              <a:rPr lang="en-IN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TATA URBAN UTILITIES Ltd. </a:t>
            </a:r>
            <a:r>
              <a:rPr lang="en-IN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&amp; </a:t>
            </a:r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Ecoinvent 3.10 </a:t>
            </a:r>
            <a:r>
              <a:rPr lang="en-IN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database</a:t>
            </a:r>
          </a:p>
          <a:p>
            <a:endParaRPr lang="en-IN" dirty="0" smtClean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aphicFrame>
        <p:nvGraphicFramePr>
          <p:cNvPr id="47" name="Table 46"/>
          <p:cNvGraphicFramePr>
            <a:graphicFrameLocks noGrp="1"/>
          </p:cNvGraphicFramePr>
          <p:nvPr/>
        </p:nvGraphicFramePr>
        <p:xfrm>
          <a:off x="714344" y="2428868"/>
          <a:ext cx="9072626" cy="3666746"/>
        </p:xfrm>
        <a:graphic>
          <a:graphicData uri="http://schemas.openxmlformats.org/drawingml/2006/table">
            <a:tbl>
              <a:tblPr/>
              <a:tblGrid>
                <a:gridCol w="2928958"/>
                <a:gridCol w="6143668"/>
              </a:tblGrid>
              <a:tr h="32471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RESULT INFORMATION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6382" marR="6382" marT="6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 </a:t>
                      </a:r>
                    </a:p>
                  </a:txBody>
                  <a:tcPr marL="6382" marR="6382" marT="6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71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PRODUCT SYSTEM: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6382" marR="6382" marT="6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treatment of residues, MSWI[F], municipal solid waste, residual material landfill | residues, MSWI[F], municipal solid waste | APOS, JNAC</a:t>
                      </a:r>
                    </a:p>
                  </a:txBody>
                  <a:tcPr marL="6382" marR="6382" marT="6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2471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REFERENCE PROCESS: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6382" marR="6382" marT="6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treatment of residues, MSWI[F], municipal solid waste, residual material landfill | residues, MSWI[F], municipal solid waste | APOS, S</a:t>
                      </a:r>
                    </a:p>
                  </a:txBody>
                  <a:tcPr marL="6382" marR="6382" marT="6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71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REFERENCE PROCESS LOCATION: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6382" marR="6382" marT="6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JNAC,India</a:t>
                      </a:r>
                    </a:p>
                  </a:txBody>
                  <a:tcPr marL="6382" marR="6382" marT="6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2471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PRODUCT: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6382" marR="6382" marT="6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residues, MSWI[F], municipal solid waste</a:t>
                      </a:r>
                    </a:p>
                  </a:txBody>
                  <a:tcPr marL="6382" marR="6382" marT="6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71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AMOUNT: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6382" marR="6382" marT="6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1.0 kg</a:t>
                      </a:r>
                    </a:p>
                  </a:txBody>
                  <a:tcPr marL="6382" marR="6382" marT="6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2471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IMPACT METHOD: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6382" marR="6382" marT="6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ReCiPe 2016 v1.03, midpoint (H)</a:t>
                      </a:r>
                    </a:p>
                  </a:txBody>
                  <a:tcPr marL="6382" marR="6382" marT="6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71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NORMALISATION &amp; WEIGHTING SET: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6382" marR="6382" marT="6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6382" marR="6382" marT="6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2471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ALLOCATION METHOD: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6382" marR="6382" marT="6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process defaults</a:t>
                      </a:r>
                    </a:p>
                  </a:txBody>
                  <a:tcPr marL="6382" marR="6382" marT="6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71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CUTOFF: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6382" marR="6382" marT="6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midpoint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6382" marR="6382" marT="6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24718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DATE: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6382" marR="6382" marT="6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02-02-2025 20:54</a:t>
                      </a:r>
                    </a:p>
                  </a:txBody>
                  <a:tcPr marL="6382" marR="6382" marT="63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Straight Arrow Connector 142"/>
          <p:cNvCxnSpPr/>
          <p:nvPr/>
        </p:nvCxnSpPr>
        <p:spPr>
          <a:xfrm rot="5400000">
            <a:off x="6389356" y="5744838"/>
            <a:ext cx="81644" cy="158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rot="16200000">
            <a:off x="6389356" y="5387648"/>
            <a:ext cx="81644" cy="158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 rot="10800000">
            <a:off x="5429252" y="1568294"/>
            <a:ext cx="857256" cy="331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sysDot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01" name="Straight Arrow Connector 400"/>
          <p:cNvCxnSpPr/>
          <p:nvPr/>
        </p:nvCxnSpPr>
        <p:spPr>
          <a:xfrm rot="10800000">
            <a:off x="500030" y="3068492"/>
            <a:ext cx="857256" cy="331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sysDot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/>
          <p:nvPr/>
        </p:nvCxnSpPr>
        <p:spPr>
          <a:xfrm rot="10800000" flipV="1">
            <a:off x="7215203" y="5999179"/>
            <a:ext cx="214313" cy="15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sysDot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3128963" y="3796395"/>
            <a:ext cx="1714512" cy="48986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TextBox 47"/>
          <p:cNvSpPr txBox="1"/>
          <p:nvPr/>
        </p:nvSpPr>
        <p:spPr>
          <a:xfrm>
            <a:off x="3128963" y="3786190"/>
            <a:ext cx="171451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DATA ANALYSIS</a:t>
            </a:r>
          </a:p>
          <a:p>
            <a:pPr algn="ctr"/>
            <a:r>
              <a:rPr lang="en-IN" sz="800" dirty="0" smtClean="0"/>
              <a:t>(USING </a:t>
            </a:r>
            <a:r>
              <a:rPr lang="en-IN" sz="800" dirty="0" err="1" smtClean="0"/>
              <a:t>OpenLCA</a:t>
            </a:r>
            <a:r>
              <a:rPr lang="en-IN" sz="800" dirty="0" smtClean="0"/>
              <a:t>/</a:t>
            </a:r>
            <a:r>
              <a:rPr lang="en-IN" sz="800" dirty="0" err="1" smtClean="0"/>
              <a:t>Simapro</a:t>
            </a:r>
            <a:r>
              <a:rPr lang="en-IN" sz="800" dirty="0" smtClean="0"/>
              <a:t> software and Ecoinvent Database)</a:t>
            </a:r>
            <a:endParaRPr lang="en-IN" sz="800" dirty="0"/>
          </a:p>
        </p:txBody>
      </p:sp>
      <p:cxnSp>
        <p:nvCxnSpPr>
          <p:cNvPr id="167" name="Straight Arrow Connector 166"/>
          <p:cNvCxnSpPr/>
          <p:nvPr/>
        </p:nvCxnSpPr>
        <p:spPr>
          <a:xfrm>
            <a:off x="4286244" y="5572140"/>
            <a:ext cx="1285884" cy="198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2" name="Rounded Rectangle 161"/>
          <p:cNvSpPr/>
          <p:nvPr/>
        </p:nvSpPr>
        <p:spPr>
          <a:xfrm>
            <a:off x="8001020" y="3143249"/>
            <a:ext cx="1714512" cy="428628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99" name="Shape 198"/>
          <p:cNvCxnSpPr/>
          <p:nvPr/>
        </p:nvCxnSpPr>
        <p:spPr>
          <a:xfrm rot="16200000" flipH="1">
            <a:off x="7286640" y="1714488"/>
            <a:ext cx="1357322" cy="1357322"/>
          </a:xfrm>
          <a:prstGeom prst="bentConnector3">
            <a:avLst>
              <a:gd name="adj1" fmla="val 2446"/>
            </a:avLst>
          </a:prstGeom>
          <a:ln w="25400">
            <a:solidFill>
              <a:schemeClr val="bg2">
                <a:lumMod val="7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9"/>
          <p:cNvGrpSpPr/>
          <p:nvPr/>
        </p:nvGrpSpPr>
        <p:grpSpPr>
          <a:xfrm>
            <a:off x="0" y="0"/>
            <a:ext cx="578644" cy="6858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53" name="TextBox 23"/>
          <p:cNvSpPr txBox="1"/>
          <p:nvPr/>
        </p:nvSpPr>
        <p:spPr>
          <a:xfrm>
            <a:off x="714380" y="285728"/>
            <a:ext cx="964409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FINAL METHODOLOGY</a:t>
            </a:r>
            <a:endParaRPr lang="en-IN" sz="20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29582" y="6211669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8"/>
              </a:lnSpc>
              <a:spcBef>
                <a:spcPct val="0"/>
              </a:spcBef>
            </a:pPr>
            <a:r>
              <a:rPr lang="en-US" sz="900" b="1" dirty="0" smtClean="0">
                <a:solidFill>
                  <a:schemeClr val="bg1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rPr>
              <a:t>DISSERTATION &amp; PLANNING SEMINAR</a:t>
            </a: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714344" y="571480"/>
            <a:ext cx="9572656" cy="114320"/>
            <a:chOff x="0" y="0"/>
            <a:chExt cx="812800" cy="812800"/>
          </a:xfrm>
        </p:grpSpPr>
        <p:sp>
          <p:nvSpPr>
            <p:cNvPr id="45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46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0" y="273586"/>
            <a:ext cx="64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smtClean="0">
                <a:solidFill>
                  <a:schemeClr val="bg1"/>
                </a:solidFill>
                <a:latin typeface="Inter Bold" charset="0"/>
                <a:ea typeface="Inter Bold" charset="0"/>
              </a:rPr>
              <a:t>06.</a:t>
            </a:r>
            <a:endParaRPr lang="en-IN" sz="1800" dirty="0">
              <a:solidFill>
                <a:schemeClr val="bg1"/>
              </a:solidFill>
              <a:latin typeface="Inter Bold" charset="0"/>
              <a:ea typeface="Inter Bold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714344" y="785794"/>
            <a:ext cx="1714512" cy="48986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/>
          <p:cNvSpPr txBox="1"/>
          <p:nvPr/>
        </p:nvSpPr>
        <p:spPr>
          <a:xfrm>
            <a:off x="714344" y="881374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BACKGROUND STUDY</a:t>
            </a:r>
            <a:endParaRPr lang="en-IN" b="1" dirty="0"/>
          </a:p>
        </p:txBody>
      </p:sp>
      <p:sp>
        <p:nvSpPr>
          <p:cNvPr id="31" name="Rounded Rectangle 30"/>
          <p:cNvSpPr/>
          <p:nvPr/>
        </p:nvSpPr>
        <p:spPr>
          <a:xfrm>
            <a:off x="3143236" y="785794"/>
            <a:ext cx="1714512" cy="48986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/>
          <p:cNvSpPr txBox="1"/>
          <p:nvPr/>
        </p:nvSpPr>
        <p:spPr>
          <a:xfrm>
            <a:off x="3143236" y="881374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TOPIC FORMULATION </a:t>
            </a:r>
            <a:endParaRPr lang="en-IN" b="1" dirty="0"/>
          </a:p>
        </p:txBody>
      </p:sp>
      <p:sp>
        <p:nvSpPr>
          <p:cNvPr id="33" name="Rounded Rectangle 32"/>
          <p:cNvSpPr/>
          <p:nvPr/>
        </p:nvSpPr>
        <p:spPr>
          <a:xfrm>
            <a:off x="5572128" y="785794"/>
            <a:ext cx="1714512" cy="48986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TextBox 33"/>
          <p:cNvSpPr txBox="1"/>
          <p:nvPr/>
        </p:nvSpPr>
        <p:spPr>
          <a:xfrm>
            <a:off x="5572128" y="881374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LITERATURE STUDY</a:t>
            </a:r>
            <a:endParaRPr lang="en-IN" b="1" dirty="0"/>
          </a:p>
        </p:txBody>
      </p:sp>
      <p:sp>
        <p:nvSpPr>
          <p:cNvPr id="35" name="Rounded Rectangle 34"/>
          <p:cNvSpPr/>
          <p:nvPr/>
        </p:nvSpPr>
        <p:spPr>
          <a:xfrm>
            <a:off x="8001020" y="785794"/>
            <a:ext cx="1714512" cy="48986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TextBox 35"/>
          <p:cNvSpPr txBox="1"/>
          <p:nvPr/>
        </p:nvSpPr>
        <p:spPr>
          <a:xfrm>
            <a:off x="8001020" y="714356"/>
            <a:ext cx="171451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FORMULATION </a:t>
            </a:r>
          </a:p>
          <a:p>
            <a:pPr algn="ctr"/>
            <a:r>
              <a:rPr lang="en-IN" b="1" dirty="0" smtClean="0"/>
              <a:t>OF </a:t>
            </a:r>
          </a:p>
          <a:p>
            <a:pPr algn="ctr"/>
            <a:r>
              <a:rPr lang="en-IN" b="1" dirty="0" smtClean="0"/>
              <a:t>AIM &amp; OBJECTIVES</a:t>
            </a:r>
            <a:endParaRPr lang="en-IN" b="1" dirty="0"/>
          </a:p>
        </p:txBody>
      </p:sp>
      <p:sp>
        <p:nvSpPr>
          <p:cNvPr id="38" name="Rounded Rectangle 37"/>
          <p:cNvSpPr/>
          <p:nvPr/>
        </p:nvSpPr>
        <p:spPr>
          <a:xfrm>
            <a:off x="8001020" y="2296197"/>
            <a:ext cx="1714512" cy="48986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TextBox 38"/>
          <p:cNvSpPr txBox="1"/>
          <p:nvPr/>
        </p:nvSpPr>
        <p:spPr>
          <a:xfrm>
            <a:off x="8001020" y="2391777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STUDY AREA </a:t>
            </a:r>
            <a:endParaRPr lang="en-IN" b="1" dirty="0"/>
          </a:p>
        </p:txBody>
      </p:sp>
      <p:sp>
        <p:nvSpPr>
          <p:cNvPr id="40" name="Rounded Rectangle 39"/>
          <p:cNvSpPr/>
          <p:nvPr/>
        </p:nvSpPr>
        <p:spPr>
          <a:xfrm>
            <a:off x="5572128" y="2296197"/>
            <a:ext cx="1714512" cy="48986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TextBox 41"/>
          <p:cNvSpPr txBox="1"/>
          <p:nvPr/>
        </p:nvSpPr>
        <p:spPr>
          <a:xfrm>
            <a:off x="5572128" y="2391777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SCOPE &amp; LIMITATIONS</a:t>
            </a:r>
            <a:endParaRPr lang="en-IN" b="1" dirty="0"/>
          </a:p>
        </p:txBody>
      </p:sp>
      <p:cxnSp>
        <p:nvCxnSpPr>
          <p:cNvPr id="79" name="Straight Arrow Connector 78"/>
          <p:cNvCxnSpPr>
            <a:stCxn id="28" idx="3"/>
            <a:endCxn id="32" idx="1"/>
          </p:cNvCxnSpPr>
          <p:nvPr/>
        </p:nvCxnSpPr>
        <p:spPr>
          <a:xfrm>
            <a:off x="2428856" y="1012179"/>
            <a:ext cx="714380" cy="1588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32" idx="3"/>
            <a:endCxn id="34" idx="1"/>
          </p:cNvCxnSpPr>
          <p:nvPr/>
        </p:nvCxnSpPr>
        <p:spPr>
          <a:xfrm>
            <a:off x="4857748" y="1012179"/>
            <a:ext cx="714380" cy="15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34" idx="3"/>
            <a:endCxn id="36" idx="1"/>
          </p:cNvCxnSpPr>
          <p:nvPr/>
        </p:nvCxnSpPr>
        <p:spPr>
          <a:xfrm>
            <a:off x="7286640" y="1012179"/>
            <a:ext cx="714380" cy="225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35" idx="2"/>
            <a:endCxn id="38" idx="0"/>
          </p:cNvCxnSpPr>
          <p:nvPr/>
        </p:nvCxnSpPr>
        <p:spPr>
          <a:xfrm rot="5400000">
            <a:off x="8348005" y="1785926"/>
            <a:ext cx="1020542" cy="15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39" idx="1"/>
            <a:endCxn id="42" idx="3"/>
          </p:cNvCxnSpPr>
          <p:nvPr/>
        </p:nvCxnSpPr>
        <p:spPr>
          <a:xfrm rot="10800000">
            <a:off x="7286640" y="2522582"/>
            <a:ext cx="714380" cy="15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38" idx="2"/>
          </p:cNvCxnSpPr>
          <p:nvPr/>
        </p:nvCxnSpPr>
        <p:spPr>
          <a:xfrm rot="5400000">
            <a:off x="8715399" y="2928935"/>
            <a:ext cx="285754" cy="15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115" idx="3"/>
          </p:cNvCxnSpPr>
          <p:nvPr/>
        </p:nvCxnSpPr>
        <p:spPr>
          <a:xfrm flipH="1">
            <a:off x="299991" y="4978683"/>
            <a:ext cx="2128866" cy="2167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sysDot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4" name="Rounded Rectangle 113"/>
          <p:cNvSpPr/>
          <p:nvPr/>
        </p:nvSpPr>
        <p:spPr>
          <a:xfrm>
            <a:off x="714343" y="4748243"/>
            <a:ext cx="1714512" cy="48986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5" name="TextBox 114"/>
          <p:cNvSpPr txBox="1"/>
          <p:nvPr/>
        </p:nvSpPr>
        <p:spPr>
          <a:xfrm>
            <a:off x="642906" y="4786322"/>
            <a:ext cx="178595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SBT </a:t>
            </a:r>
            <a:r>
              <a:rPr lang="en-IN" sz="800" dirty="0" smtClean="0"/>
              <a:t>BASED</a:t>
            </a:r>
            <a:r>
              <a:rPr lang="en-IN" dirty="0" smtClean="0"/>
              <a:t> TARGET SETTING </a:t>
            </a:r>
          </a:p>
          <a:p>
            <a:pPr algn="ctr"/>
            <a:r>
              <a:rPr lang="en-IN" sz="800" dirty="0" smtClean="0"/>
              <a:t>(SHORT TERM &amp; LONG TERM TARGET)</a:t>
            </a:r>
            <a:endParaRPr lang="en-IN" sz="800" dirty="0"/>
          </a:p>
        </p:txBody>
      </p:sp>
      <p:cxnSp>
        <p:nvCxnSpPr>
          <p:cNvPr id="118" name="Straight Arrow Connector 117"/>
          <p:cNvCxnSpPr>
            <a:stCxn id="120" idx="3"/>
          </p:cNvCxnSpPr>
          <p:nvPr/>
        </p:nvCxnSpPr>
        <p:spPr>
          <a:xfrm flipH="1" flipV="1">
            <a:off x="357153" y="4321481"/>
            <a:ext cx="2071702" cy="1320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sysDot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9" name="Rounded Rectangle 118"/>
          <p:cNvSpPr/>
          <p:nvPr/>
        </p:nvSpPr>
        <p:spPr>
          <a:xfrm>
            <a:off x="714343" y="4095096"/>
            <a:ext cx="1714512" cy="48986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TextBox 119"/>
          <p:cNvSpPr txBox="1"/>
          <p:nvPr/>
        </p:nvSpPr>
        <p:spPr>
          <a:xfrm>
            <a:off x="714343" y="4119238"/>
            <a:ext cx="17145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GAP IDENTIFICATION</a:t>
            </a:r>
          </a:p>
          <a:p>
            <a:pPr algn="ctr"/>
            <a:r>
              <a:rPr lang="en-IN" sz="800" dirty="0" smtClean="0"/>
              <a:t>(CURRENT SCENARIO &amp; NDC’s</a:t>
            </a:r>
            <a:r>
              <a:rPr lang="en-IN" dirty="0" smtClean="0"/>
              <a:t>)</a:t>
            </a:r>
            <a:endParaRPr lang="en-IN" dirty="0"/>
          </a:p>
        </p:txBody>
      </p:sp>
      <p:cxnSp>
        <p:nvCxnSpPr>
          <p:cNvPr id="123" name="Straight Arrow Connector 122"/>
          <p:cNvCxnSpPr>
            <a:stCxn id="125" idx="3"/>
          </p:cNvCxnSpPr>
          <p:nvPr/>
        </p:nvCxnSpPr>
        <p:spPr>
          <a:xfrm flipH="1">
            <a:off x="357153" y="3666398"/>
            <a:ext cx="2071704" cy="1214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sysDot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4" name="Rounded Rectangle 123"/>
          <p:cNvSpPr/>
          <p:nvPr/>
        </p:nvSpPr>
        <p:spPr>
          <a:xfrm>
            <a:off x="714343" y="3452154"/>
            <a:ext cx="1714512" cy="48986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5" name="TextBox 124"/>
          <p:cNvSpPr txBox="1"/>
          <p:nvPr/>
        </p:nvSpPr>
        <p:spPr>
          <a:xfrm>
            <a:off x="714343" y="3474037"/>
            <a:ext cx="171451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SCENARIO ANALYSIS</a:t>
            </a:r>
          </a:p>
          <a:p>
            <a:pPr algn="ctr"/>
            <a:r>
              <a:rPr lang="en-IN" sz="800" dirty="0" smtClean="0"/>
              <a:t>USING </a:t>
            </a:r>
            <a:r>
              <a:rPr lang="en-IN" sz="800" dirty="0" err="1" smtClean="0"/>
              <a:t>OpenLCA</a:t>
            </a:r>
            <a:r>
              <a:rPr lang="en-IN" sz="800" dirty="0" smtClean="0"/>
              <a:t>/</a:t>
            </a:r>
            <a:r>
              <a:rPr lang="en-IN" sz="800" dirty="0" err="1" smtClean="0"/>
              <a:t>Simapro</a:t>
            </a:r>
            <a:r>
              <a:rPr lang="en-IN" sz="800" dirty="0" smtClean="0"/>
              <a:t> </a:t>
            </a:r>
            <a:endParaRPr lang="en-IN" sz="800" dirty="0"/>
          </a:p>
        </p:txBody>
      </p:sp>
      <p:sp>
        <p:nvSpPr>
          <p:cNvPr id="139" name="Rounded Rectangle 138"/>
          <p:cNvSpPr/>
          <p:nvPr/>
        </p:nvSpPr>
        <p:spPr>
          <a:xfrm>
            <a:off x="3128963" y="5333684"/>
            <a:ext cx="1714512" cy="48986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0" name="TextBox 139"/>
          <p:cNvSpPr txBox="1"/>
          <p:nvPr/>
        </p:nvSpPr>
        <p:spPr>
          <a:xfrm>
            <a:off x="3128963" y="5286388"/>
            <a:ext cx="1714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KEY FINDINGS &amp; INTERPRETATION</a:t>
            </a:r>
          </a:p>
          <a:p>
            <a:pPr algn="ctr"/>
            <a:r>
              <a:rPr lang="en-IN" sz="800" dirty="0" smtClean="0"/>
              <a:t>(ISO:14040,ISO:14044,AR-06)</a:t>
            </a:r>
          </a:p>
        </p:txBody>
      </p:sp>
      <p:sp>
        <p:nvSpPr>
          <p:cNvPr id="141" name="Rounded Rectangle 140"/>
          <p:cNvSpPr/>
          <p:nvPr/>
        </p:nvSpPr>
        <p:spPr>
          <a:xfrm>
            <a:off x="5572128" y="5796659"/>
            <a:ext cx="1714512" cy="48986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" name="TextBox 141"/>
          <p:cNvSpPr txBox="1"/>
          <p:nvPr/>
        </p:nvSpPr>
        <p:spPr>
          <a:xfrm>
            <a:off x="5572128" y="5820801"/>
            <a:ext cx="1714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ACTION PLAN</a:t>
            </a:r>
          </a:p>
          <a:p>
            <a:pPr algn="ctr"/>
            <a:r>
              <a:rPr lang="en-IN" sz="900" dirty="0" smtClean="0"/>
              <a:t>(with evaluation &amp; monitoring )</a:t>
            </a:r>
            <a:endParaRPr lang="en-IN" sz="900" dirty="0"/>
          </a:p>
        </p:txBody>
      </p:sp>
      <p:cxnSp>
        <p:nvCxnSpPr>
          <p:cNvPr id="146" name="Straight Arrow Connector 145"/>
          <p:cNvCxnSpPr/>
          <p:nvPr/>
        </p:nvCxnSpPr>
        <p:spPr>
          <a:xfrm rot="5400000">
            <a:off x="3854920" y="4439915"/>
            <a:ext cx="262598" cy="15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/>
          <p:nvPr/>
        </p:nvCxnSpPr>
        <p:spPr>
          <a:xfrm rot="10800000" flipV="1">
            <a:off x="7215203" y="5070485"/>
            <a:ext cx="214313" cy="15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sysDot"/>
            <a:tailEnd type="non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2" name="Rounded Rectangle 171"/>
          <p:cNvSpPr/>
          <p:nvPr/>
        </p:nvSpPr>
        <p:spPr>
          <a:xfrm>
            <a:off x="5572128" y="1357298"/>
            <a:ext cx="1714512" cy="785818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5" name="TextBox 174"/>
          <p:cNvSpPr txBox="1"/>
          <p:nvPr/>
        </p:nvSpPr>
        <p:spPr>
          <a:xfrm>
            <a:off x="5572128" y="1357299"/>
            <a:ext cx="17145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dirty="0" smtClean="0"/>
              <a:t>LITERATURE REVIEWS</a:t>
            </a:r>
          </a:p>
          <a:p>
            <a:pPr algn="ctr"/>
            <a:r>
              <a:rPr lang="en-IN" sz="800" dirty="0" smtClean="0"/>
              <a:t>THEORIES &amp; CONCEPTS</a:t>
            </a:r>
          </a:p>
          <a:p>
            <a:pPr algn="ctr"/>
            <a:r>
              <a:rPr lang="en-IN" sz="800" dirty="0" smtClean="0"/>
              <a:t>IPCC AR6,GHG Protocol,ISO,LCA</a:t>
            </a:r>
          </a:p>
          <a:p>
            <a:pPr algn="ctr"/>
            <a:r>
              <a:rPr lang="en-IN" sz="800" dirty="0" smtClean="0"/>
              <a:t>RESEARCH JOURNALS</a:t>
            </a:r>
          </a:p>
          <a:p>
            <a:pPr algn="ctr"/>
            <a:r>
              <a:rPr lang="en-IN" sz="800" dirty="0" smtClean="0"/>
              <a:t>CASE STUDIES</a:t>
            </a:r>
          </a:p>
          <a:p>
            <a:pPr algn="ctr"/>
            <a:r>
              <a:rPr lang="en-IN" sz="800" dirty="0" smtClean="0"/>
              <a:t>MITIGATION STRATEGIES</a:t>
            </a:r>
          </a:p>
          <a:p>
            <a:pPr algn="ctr"/>
            <a:endParaRPr lang="en-IN" sz="800" dirty="0"/>
          </a:p>
        </p:txBody>
      </p:sp>
      <p:sp>
        <p:nvSpPr>
          <p:cNvPr id="189" name="Rounded Rectangle 188"/>
          <p:cNvSpPr/>
          <p:nvPr/>
        </p:nvSpPr>
        <p:spPr>
          <a:xfrm>
            <a:off x="714344" y="1357298"/>
            <a:ext cx="1714512" cy="71438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0" name="TextBox 189"/>
          <p:cNvSpPr txBox="1"/>
          <p:nvPr/>
        </p:nvSpPr>
        <p:spPr>
          <a:xfrm>
            <a:off x="714344" y="1357299"/>
            <a:ext cx="17145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dirty="0" smtClean="0"/>
              <a:t>GLOBAL PERSPECTIVE</a:t>
            </a:r>
          </a:p>
          <a:p>
            <a:pPr algn="ctr"/>
            <a:r>
              <a:rPr lang="en-IN" sz="800" dirty="0" smtClean="0"/>
              <a:t>NATIONAL PERSPECTIVE</a:t>
            </a:r>
          </a:p>
          <a:p>
            <a:pPr algn="ctr"/>
            <a:r>
              <a:rPr lang="en-IN" sz="800" dirty="0" smtClean="0"/>
              <a:t>IPCC REPORTS</a:t>
            </a:r>
          </a:p>
          <a:p>
            <a:pPr algn="ctr"/>
            <a:r>
              <a:rPr lang="en-IN" sz="800" dirty="0" smtClean="0"/>
              <a:t>POLICY PAPERS</a:t>
            </a:r>
          </a:p>
          <a:p>
            <a:pPr algn="ctr"/>
            <a:r>
              <a:rPr lang="en-IN" sz="800" dirty="0" smtClean="0"/>
              <a:t>JOURNALS</a:t>
            </a:r>
          </a:p>
          <a:p>
            <a:pPr algn="ctr"/>
            <a:endParaRPr lang="en-IN" sz="800" dirty="0" smtClean="0"/>
          </a:p>
          <a:p>
            <a:pPr algn="ctr"/>
            <a:endParaRPr lang="en-IN" sz="800" dirty="0"/>
          </a:p>
        </p:txBody>
      </p:sp>
      <p:cxnSp>
        <p:nvCxnSpPr>
          <p:cNvPr id="197" name="Shape 196"/>
          <p:cNvCxnSpPr>
            <a:stCxn id="175" idx="1"/>
            <a:endCxn id="47" idx="0"/>
          </p:cNvCxnSpPr>
          <p:nvPr/>
        </p:nvCxnSpPr>
        <p:spPr>
          <a:xfrm rot="10800000" flipV="1">
            <a:off x="3986220" y="1834353"/>
            <a:ext cx="1585909" cy="1962042"/>
          </a:xfrm>
          <a:prstGeom prst="bentConnector2">
            <a:avLst/>
          </a:prstGeom>
          <a:ln w="25400">
            <a:solidFill>
              <a:schemeClr val="bg2">
                <a:lumMod val="7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ounded Rectangle 199"/>
          <p:cNvSpPr/>
          <p:nvPr/>
        </p:nvSpPr>
        <p:spPr>
          <a:xfrm>
            <a:off x="3143236" y="2000240"/>
            <a:ext cx="1714512" cy="394281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2" name="TextBox 201"/>
          <p:cNvSpPr txBox="1"/>
          <p:nvPr/>
        </p:nvSpPr>
        <p:spPr>
          <a:xfrm>
            <a:off x="3143236" y="1986969"/>
            <a:ext cx="1714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dirty="0" smtClean="0"/>
              <a:t>TOOLS FOR CFA &amp; DATA ANALYSIS</a:t>
            </a:r>
          </a:p>
          <a:p>
            <a:pPr algn="ctr"/>
            <a:r>
              <a:rPr lang="en-IN" sz="800" b="1" dirty="0" smtClean="0"/>
              <a:t>ISO compliant HLCA</a:t>
            </a:r>
          </a:p>
          <a:p>
            <a:pPr algn="ctr"/>
            <a:r>
              <a:rPr lang="en-IN" sz="800" b="1" dirty="0" smtClean="0"/>
              <a:t>(ISO:14040,ISO:14044)</a:t>
            </a:r>
          </a:p>
          <a:p>
            <a:pPr algn="ctr"/>
            <a:endParaRPr lang="en-IN" sz="800" dirty="0"/>
          </a:p>
        </p:txBody>
      </p:sp>
      <p:sp>
        <p:nvSpPr>
          <p:cNvPr id="205" name="TextBox 204"/>
          <p:cNvSpPr txBox="1"/>
          <p:nvPr/>
        </p:nvSpPr>
        <p:spPr>
          <a:xfrm>
            <a:off x="8001020" y="3143248"/>
            <a:ext cx="17145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DECISION FOR BASELINE EMISSION STUDY</a:t>
            </a:r>
            <a:r>
              <a:rPr lang="en-IN" sz="800" b="1" dirty="0" smtClean="0"/>
              <a:t>(LCA}</a:t>
            </a:r>
            <a:endParaRPr lang="en-IN" sz="800" b="1" dirty="0"/>
          </a:p>
        </p:txBody>
      </p:sp>
      <p:sp>
        <p:nvSpPr>
          <p:cNvPr id="206" name="Rounded Rectangle 205"/>
          <p:cNvSpPr/>
          <p:nvPr/>
        </p:nvSpPr>
        <p:spPr>
          <a:xfrm>
            <a:off x="5572128" y="4867965"/>
            <a:ext cx="1714512" cy="48986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7" name="TextBox 206"/>
          <p:cNvSpPr txBox="1"/>
          <p:nvPr/>
        </p:nvSpPr>
        <p:spPr>
          <a:xfrm>
            <a:off x="5572128" y="4892107"/>
            <a:ext cx="1714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CMP FRAMEWORK</a:t>
            </a:r>
          </a:p>
          <a:p>
            <a:pPr algn="ctr"/>
            <a:r>
              <a:rPr lang="en-IN" sz="900" dirty="0" smtClean="0"/>
              <a:t>(Carbon Management Plan)</a:t>
            </a:r>
            <a:endParaRPr lang="en-IN" sz="900" dirty="0"/>
          </a:p>
        </p:txBody>
      </p:sp>
      <p:cxnSp>
        <p:nvCxnSpPr>
          <p:cNvPr id="220" name="Straight Arrow Connector 219"/>
          <p:cNvCxnSpPr>
            <a:stCxn id="226" idx="1"/>
          </p:cNvCxnSpPr>
          <p:nvPr/>
        </p:nvCxnSpPr>
        <p:spPr>
          <a:xfrm rot="10800000" flipH="1">
            <a:off x="5572128" y="5573729"/>
            <a:ext cx="2428892" cy="40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22" name="Rounded Rectangle 221"/>
          <p:cNvSpPr/>
          <p:nvPr/>
        </p:nvSpPr>
        <p:spPr>
          <a:xfrm>
            <a:off x="8001020" y="5333684"/>
            <a:ext cx="1714512" cy="48986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3" name="TextBox 222"/>
          <p:cNvSpPr txBox="1"/>
          <p:nvPr/>
        </p:nvSpPr>
        <p:spPr>
          <a:xfrm>
            <a:off x="8001020" y="5453406"/>
            <a:ext cx="171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FINAL PROPOSAL</a:t>
            </a:r>
            <a:endParaRPr lang="en-IN" b="1" dirty="0"/>
          </a:p>
        </p:txBody>
      </p:sp>
      <p:sp>
        <p:nvSpPr>
          <p:cNvPr id="226" name="Rounded Rectangle 225"/>
          <p:cNvSpPr/>
          <p:nvPr/>
        </p:nvSpPr>
        <p:spPr>
          <a:xfrm>
            <a:off x="5572128" y="5433241"/>
            <a:ext cx="1714512" cy="281775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  <a:prstDash val="sysDot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7" name="TextBox 226"/>
          <p:cNvSpPr txBox="1"/>
          <p:nvPr/>
        </p:nvSpPr>
        <p:spPr>
          <a:xfrm>
            <a:off x="5786442" y="5429264"/>
            <a:ext cx="1285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OUTCOME</a:t>
            </a:r>
            <a:endParaRPr lang="en-IN" sz="900" b="1" dirty="0"/>
          </a:p>
        </p:txBody>
      </p:sp>
      <p:grpSp>
        <p:nvGrpSpPr>
          <p:cNvPr id="4" name="Group 98"/>
          <p:cNvGrpSpPr/>
          <p:nvPr/>
        </p:nvGrpSpPr>
        <p:grpSpPr>
          <a:xfrm>
            <a:off x="0" y="6184945"/>
            <a:ext cx="10287036" cy="1070930"/>
            <a:chOff x="0" y="6184945"/>
            <a:chExt cx="10287036" cy="1070930"/>
          </a:xfrm>
        </p:grpSpPr>
        <p:grpSp>
          <p:nvGrpSpPr>
            <p:cNvPr id="5" name="Group 16"/>
            <p:cNvGrpSpPr/>
            <p:nvPr/>
          </p:nvGrpSpPr>
          <p:grpSpPr>
            <a:xfrm>
              <a:off x="7858144" y="6184945"/>
              <a:ext cx="2428856" cy="673055"/>
              <a:chOff x="0" y="-38100"/>
              <a:chExt cx="812800" cy="850900"/>
            </a:xfrm>
          </p:grpSpPr>
          <p:sp>
            <p:nvSpPr>
              <p:cNvPr id="111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7D72"/>
              </a:solidFill>
            </p:spPr>
          </p:sp>
          <p:sp>
            <p:nvSpPr>
              <p:cNvPr id="112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6" name="Group 12"/>
            <p:cNvGrpSpPr/>
            <p:nvPr/>
          </p:nvGrpSpPr>
          <p:grpSpPr>
            <a:xfrm>
              <a:off x="9786970" y="6415918"/>
              <a:ext cx="500030" cy="442106"/>
              <a:chOff x="0" y="-38100"/>
              <a:chExt cx="812800" cy="850900"/>
            </a:xfrm>
          </p:grpSpPr>
          <p:sp>
            <p:nvSpPr>
              <p:cNvPr id="109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110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7" name="Group 12"/>
            <p:cNvGrpSpPr/>
            <p:nvPr/>
          </p:nvGrpSpPr>
          <p:grpSpPr>
            <a:xfrm flipV="1">
              <a:off x="0" y="6286520"/>
              <a:ext cx="9795295" cy="220632"/>
              <a:chOff x="0" y="0"/>
              <a:chExt cx="812800" cy="2306314"/>
            </a:xfrm>
          </p:grpSpPr>
          <p:sp>
            <p:nvSpPr>
              <p:cNvPr id="107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108" name="TextBox 14"/>
              <p:cNvSpPr txBox="1"/>
              <p:nvPr/>
            </p:nvSpPr>
            <p:spPr>
              <a:xfrm>
                <a:off x="0" y="1455412"/>
                <a:ext cx="812800" cy="85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sp>
          <p:nvSpPr>
            <p:cNvPr id="104" name="TextBox 103"/>
            <p:cNvSpPr txBox="1"/>
            <p:nvPr/>
          </p:nvSpPr>
          <p:spPr>
            <a:xfrm>
              <a:off x="7858180" y="6215082"/>
              <a:ext cx="242885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8"/>
                </a:lnSpc>
                <a:spcBef>
                  <a:spcPct val="0"/>
                </a:spcBef>
              </a:pPr>
              <a:r>
                <a:rPr lang="en-US" sz="900" b="1" dirty="0" smtClean="0">
                  <a:solidFill>
                    <a:schemeClr val="bg1"/>
                  </a:solidFill>
                  <a:latin typeface="Times New Roman" pitchFamily="18" charset="0"/>
                  <a:ea typeface="Open Sans"/>
                  <a:cs typeface="Times New Roman" pitchFamily="18" charset="0"/>
                  <a:sym typeface="Open Sans"/>
                </a:rPr>
                <a:t>AR751:THESIS/DISSERTATION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  <p:sp>
          <p:nvSpPr>
            <p:cNvPr id="105" name="Footer Placeholder 36"/>
            <p:cNvSpPr txBox="1">
              <a:spLocks/>
            </p:cNvSpPr>
            <p:nvPr/>
          </p:nvSpPr>
          <p:spPr>
            <a:xfrm>
              <a:off x="685824" y="6357958"/>
              <a:ext cx="7886700" cy="428604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/>
            <a:p>
              <a:pPr lvl="0"/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TOPIC: </a:t>
              </a:r>
              <a:r>
                <a:rPr lang="en-IN" sz="800" dirty="0" smtClean="0">
                  <a:solidFill>
                    <a:schemeClr val="bg2">
                      <a:lumMod val="1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Low-Carbon Water Utility &amp; Municipal Waste Management plan for JNAC, Jamshedpur 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7858180" y="6491563"/>
              <a:ext cx="2428856" cy="764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RAM KUMAR , MUP/10002/23</a:t>
              </a:r>
            </a:p>
            <a:p>
              <a:r>
                <a:rPr lang="en-US" sz="900" dirty="0" smtClean="0">
                  <a:solidFill>
                    <a:schemeClr val="bg1"/>
                  </a:solidFill>
                </a:rPr>
                <a:t>SEM-IV , MUP 2023-25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8" name="TextBox 127"/>
          <p:cNvSpPr txBox="1"/>
          <p:nvPr/>
        </p:nvSpPr>
        <p:spPr>
          <a:xfrm>
            <a:off x="9786970" y="6500834"/>
            <a:ext cx="5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06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9067109" y="5999638"/>
            <a:ext cx="8627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i="1" dirty="0" smtClean="0"/>
              <a:t>(Source: Author)</a:t>
            </a:r>
            <a:endParaRPr lang="en-IN" sz="800" dirty="0"/>
          </a:p>
        </p:txBody>
      </p:sp>
      <p:sp>
        <p:nvSpPr>
          <p:cNvPr id="129" name="Rectangle 128"/>
          <p:cNvSpPr/>
          <p:nvPr/>
        </p:nvSpPr>
        <p:spPr>
          <a:xfrm>
            <a:off x="7929582" y="5999638"/>
            <a:ext cx="124104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dirty="0" smtClean="0">
                <a:solidFill>
                  <a:schemeClr val="accent1"/>
                </a:solidFill>
              </a:rPr>
              <a:t>Fig06: Brief Methodology</a:t>
            </a:r>
            <a:endParaRPr lang="en-IN" sz="800" dirty="0">
              <a:solidFill>
                <a:schemeClr val="accent1"/>
              </a:solidFill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7215202" y="1320207"/>
            <a:ext cx="1000132" cy="394281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3" name="Rounded Rectangle 132"/>
          <p:cNvSpPr/>
          <p:nvPr/>
        </p:nvSpPr>
        <p:spPr>
          <a:xfrm>
            <a:off x="7215202" y="1751579"/>
            <a:ext cx="1000132" cy="394281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4" name="TextBox 133"/>
          <p:cNvSpPr txBox="1"/>
          <p:nvPr/>
        </p:nvSpPr>
        <p:spPr>
          <a:xfrm>
            <a:off x="7215202" y="1272589"/>
            <a:ext cx="1071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dirty="0" smtClean="0"/>
              <a:t>IDENTIFICATION OF METHOD &amp; PARAMETERS</a:t>
            </a:r>
          </a:p>
          <a:p>
            <a:pPr algn="ctr"/>
            <a:endParaRPr lang="en-IN" sz="800" dirty="0"/>
          </a:p>
        </p:txBody>
      </p:sp>
      <p:sp>
        <p:nvSpPr>
          <p:cNvPr id="135" name="TextBox 134"/>
          <p:cNvSpPr txBox="1"/>
          <p:nvPr/>
        </p:nvSpPr>
        <p:spPr>
          <a:xfrm>
            <a:off x="7215202" y="1714488"/>
            <a:ext cx="1071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dirty="0" smtClean="0"/>
              <a:t>CRITERIA/METHODS FOR DATA COLLECTION</a:t>
            </a:r>
            <a:endParaRPr lang="en-IN" sz="800" dirty="0"/>
          </a:p>
        </p:txBody>
      </p:sp>
      <p:sp>
        <p:nvSpPr>
          <p:cNvPr id="137" name="Rounded Rectangle 136"/>
          <p:cNvSpPr/>
          <p:nvPr/>
        </p:nvSpPr>
        <p:spPr>
          <a:xfrm>
            <a:off x="4929186" y="1428736"/>
            <a:ext cx="500066" cy="28575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8" name="TextBox 137"/>
          <p:cNvSpPr txBox="1"/>
          <p:nvPr/>
        </p:nvSpPr>
        <p:spPr>
          <a:xfrm>
            <a:off x="4857748" y="1428736"/>
            <a:ext cx="6429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OBJ-01</a:t>
            </a:r>
            <a:endParaRPr lang="en-IN" dirty="0"/>
          </a:p>
        </p:txBody>
      </p:sp>
      <p:cxnSp>
        <p:nvCxnSpPr>
          <p:cNvPr id="164" name="Straight Arrow Connector 163"/>
          <p:cNvCxnSpPr>
            <a:stCxn id="33" idx="2"/>
            <a:endCxn id="175" idx="0"/>
          </p:cNvCxnSpPr>
          <p:nvPr/>
        </p:nvCxnSpPr>
        <p:spPr>
          <a:xfrm rot="5400000">
            <a:off x="6388562" y="1316477"/>
            <a:ext cx="81644" cy="158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 rot="5400000">
            <a:off x="1531572" y="1316477"/>
            <a:ext cx="81644" cy="15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1" name="Rectangle 130"/>
          <p:cNvSpPr/>
          <p:nvPr/>
        </p:nvSpPr>
        <p:spPr>
          <a:xfrm>
            <a:off x="5572128" y="4857760"/>
            <a:ext cx="1714512" cy="1428760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8" name="Rectangle 147"/>
          <p:cNvSpPr/>
          <p:nvPr/>
        </p:nvSpPr>
        <p:spPr>
          <a:xfrm>
            <a:off x="714344" y="2833354"/>
            <a:ext cx="1714512" cy="2428892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8" name="Shape 167"/>
          <p:cNvCxnSpPr>
            <a:stCxn id="40" idx="2"/>
            <a:endCxn id="205" idx="1"/>
          </p:cNvCxnSpPr>
          <p:nvPr/>
        </p:nvCxnSpPr>
        <p:spPr>
          <a:xfrm rot="16200000" flipH="1">
            <a:off x="6928885" y="2286557"/>
            <a:ext cx="572634" cy="1571636"/>
          </a:xfrm>
          <a:prstGeom prst="bentConnector2">
            <a:avLst/>
          </a:prstGeom>
          <a:ln w="2540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6" name="Rounded Rectangle 135"/>
          <p:cNvSpPr/>
          <p:nvPr/>
        </p:nvSpPr>
        <p:spPr>
          <a:xfrm>
            <a:off x="5572128" y="3786190"/>
            <a:ext cx="1714512" cy="48986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3" name="Rounded Rectangle 162"/>
          <p:cNvSpPr/>
          <p:nvPr/>
        </p:nvSpPr>
        <p:spPr>
          <a:xfrm>
            <a:off x="8001021" y="3643315"/>
            <a:ext cx="1714512" cy="16581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6" name="TextBox 165"/>
          <p:cNvSpPr txBox="1"/>
          <p:nvPr/>
        </p:nvSpPr>
        <p:spPr>
          <a:xfrm>
            <a:off x="7929582" y="3611407"/>
            <a:ext cx="18573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dirty="0" smtClean="0"/>
              <a:t>GOAL &amp; SCOPE DEFINITION</a:t>
            </a:r>
            <a:endParaRPr lang="en-IN" sz="1000" dirty="0"/>
          </a:p>
        </p:txBody>
      </p:sp>
      <p:sp>
        <p:nvSpPr>
          <p:cNvPr id="185" name="Rounded Rectangle 184"/>
          <p:cNvSpPr/>
          <p:nvPr/>
        </p:nvSpPr>
        <p:spPr>
          <a:xfrm>
            <a:off x="714343" y="2833354"/>
            <a:ext cx="1714512" cy="48986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6" name="TextBox 185"/>
          <p:cNvSpPr txBox="1"/>
          <p:nvPr/>
        </p:nvSpPr>
        <p:spPr>
          <a:xfrm>
            <a:off x="714343" y="2786058"/>
            <a:ext cx="17145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BASELINE CARBON FOOTPRINT ASSESSMENT </a:t>
            </a:r>
            <a:r>
              <a:rPr lang="en-IN" sz="800" dirty="0" smtClean="0"/>
              <a:t>LCA USING </a:t>
            </a:r>
            <a:r>
              <a:rPr lang="en-IN" sz="800" dirty="0" err="1" smtClean="0"/>
              <a:t>OpenLCA</a:t>
            </a:r>
            <a:r>
              <a:rPr lang="en-IN" sz="800" dirty="0" smtClean="0"/>
              <a:t>/</a:t>
            </a:r>
            <a:r>
              <a:rPr lang="en-IN" sz="800" dirty="0" err="1" smtClean="0"/>
              <a:t>Simapro</a:t>
            </a:r>
            <a:r>
              <a:rPr lang="en-IN" sz="800" dirty="0" smtClean="0"/>
              <a:t>   </a:t>
            </a:r>
            <a:endParaRPr lang="en-IN" sz="800" dirty="0"/>
          </a:p>
        </p:txBody>
      </p:sp>
      <p:sp>
        <p:nvSpPr>
          <p:cNvPr id="233" name="Rounded Rectangle 232"/>
          <p:cNvSpPr/>
          <p:nvPr/>
        </p:nvSpPr>
        <p:spPr>
          <a:xfrm>
            <a:off x="3128963" y="4572008"/>
            <a:ext cx="1714512" cy="50006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4" name="TextBox 233"/>
          <p:cNvSpPr txBox="1"/>
          <p:nvPr/>
        </p:nvSpPr>
        <p:spPr>
          <a:xfrm>
            <a:off x="3128963" y="4572008"/>
            <a:ext cx="171451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SENSITIVITY ANALYSIS</a:t>
            </a:r>
          </a:p>
          <a:p>
            <a:pPr algn="ctr"/>
            <a:r>
              <a:rPr lang="en-IN" sz="800" dirty="0" smtClean="0"/>
              <a:t>(</a:t>
            </a:r>
            <a:r>
              <a:rPr lang="en-IN" sz="800" dirty="0" err="1" smtClean="0"/>
              <a:t>Montecarlo</a:t>
            </a:r>
            <a:r>
              <a:rPr lang="en-IN" sz="800" dirty="0" smtClean="0"/>
              <a:t> Simulation using </a:t>
            </a:r>
            <a:r>
              <a:rPr lang="en-IN" sz="800" dirty="0" err="1" smtClean="0"/>
              <a:t>OpenLCA</a:t>
            </a:r>
            <a:r>
              <a:rPr lang="en-IN" sz="800" dirty="0" smtClean="0"/>
              <a:t>/</a:t>
            </a:r>
            <a:r>
              <a:rPr lang="en-IN" sz="800" dirty="0" err="1" smtClean="0"/>
              <a:t>Simapro</a:t>
            </a:r>
            <a:r>
              <a:rPr lang="en-IN" sz="800" dirty="0" smtClean="0"/>
              <a:t>)</a:t>
            </a:r>
            <a:endParaRPr lang="en-IN" sz="800" dirty="0"/>
          </a:p>
        </p:txBody>
      </p:sp>
      <p:sp>
        <p:nvSpPr>
          <p:cNvPr id="236" name="Rectangle 235"/>
          <p:cNvSpPr/>
          <p:nvPr/>
        </p:nvSpPr>
        <p:spPr>
          <a:xfrm>
            <a:off x="8001020" y="3143248"/>
            <a:ext cx="1714512" cy="1428760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3" name="Rounded Rectangle 242"/>
          <p:cNvSpPr/>
          <p:nvPr/>
        </p:nvSpPr>
        <p:spPr>
          <a:xfrm>
            <a:off x="8001021" y="3889536"/>
            <a:ext cx="1714512" cy="16581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4" name="TextBox 243"/>
          <p:cNvSpPr txBox="1"/>
          <p:nvPr/>
        </p:nvSpPr>
        <p:spPr>
          <a:xfrm>
            <a:off x="7858144" y="3857628"/>
            <a:ext cx="2000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dirty="0" smtClean="0"/>
              <a:t>FUNCTIONAL UNIT DEFINITION</a:t>
            </a:r>
            <a:endParaRPr lang="en-IN" sz="1000" dirty="0"/>
          </a:p>
        </p:txBody>
      </p:sp>
      <p:sp>
        <p:nvSpPr>
          <p:cNvPr id="245" name="Rounded Rectangle 244"/>
          <p:cNvSpPr/>
          <p:nvPr/>
        </p:nvSpPr>
        <p:spPr>
          <a:xfrm>
            <a:off x="8001021" y="4143381"/>
            <a:ext cx="1714512" cy="16581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6" name="TextBox 245"/>
          <p:cNvSpPr txBox="1"/>
          <p:nvPr/>
        </p:nvSpPr>
        <p:spPr>
          <a:xfrm>
            <a:off x="7929582" y="4111473"/>
            <a:ext cx="18573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dirty="0" smtClean="0"/>
              <a:t>SYSTEM BOUNDARY SETTING</a:t>
            </a:r>
            <a:endParaRPr lang="en-IN" sz="1000" dirty="0"/>
          </a:p>
        </p:txBody>
      </p:sp>
      <p:sp>
        <p:nvSpPr>
          <p:cNvPr id="247" name="Rounded Rectangle 246"/>
          <p:cNvSpPr/>
          <p:nvPr/>
        </p:nvSpPr>
        <p:spPr>
          <a:xfrm>
            <a:off x="8001021" y="4406194"/>
            <a:ext cx="1714512" cy="16581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8" name="TextBox 247"/>
          <p:cNvSpPr txBox="1"/>
          <p:nvPr/>
        </p:nvSpPr>
        <p:spPr>
          <a:xfrm>
            <a:off x="7858144" y="4357694"/>
            <a:ext cx="2000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dirty="0" smtClean="0"/>
              <a:t>REFERENCE FLOW DEFINITION</a:t>
            </a:r>
            <a:endParaRPr lang="en-IN" sz="1000" dirty="0"/>
          </a:p>
        </p:txBody>
      </p:sp>
      <p:sp>
        <p:nvSpPr>
          <p:cNvPr id="261" name="Rounded Rectangle 260"/>
          <p:cNvSpPr/>
          <p:nvPr/>
        </p:nvSpPr>
        <p:spPr>
          <a:xfrm>
            <a:off x="71402" y="2904792"/>
            <a:ext cx="500066" cy="2857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2" name="TextBox 261"/>
          <p:cNvSpPr txBox="1"/>
          <p:nvPr/>
        </p:nvSpPr>
        <p:spPr>
          <a:xfrm>
            <a:off x="-36" y="2904792"/>
            <a:ext cx="6429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OBJ-02</a:t>
            </a:r>
            <a:endParaRPr lang="en-IN" dirty="0"/>
          </a:p>
        </p:txBody>
      </p:sp>
      <p:sp>
        <p:nvSpPr>
          <p:cNvPr id="265" name="Rounded Rectangle 264"/>
          <p:cNvSpPr/>
          <p:nvPr/>
        </p:nvSpPr>
        <p:spPr>
          <a:xfrm>
            <a:off x="71402" y="3547734"/>
            <a:ext cx="500066" cy="2857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6" name="TextBox 265"/>
          <p:cNvSpPr txBox="1"/>
          <p:nvPr/>
        </p:nvSpPr>
        <p:spPr>
          <a:xfrm>
            <a:off x="-36" y="3547734"/>
            <a:ext cx="6429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OBJ-02</a:t>
            </a:r>
            <a:endParaRPr lang="en-IN" dirty="0"/>
          </a:p>
        </p:txBody>
      </p:sp>
      <p:sp>
        <p:nvSpPr>
          <p:cNvPr id="267" name="Rounded Rectangle 266"/>
          <p:cNvSpPr/>
          <p:nvPr/>
        </p:nvSpPr>
        <p:spPr>
          <a:xfrm>
            <a:off x="71402" y="4190676"/>
            <a:ext cx="500066" cy="28575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8" name="TextBox 267"/>
          <p:cNvSpPr txBox="1"/>
          <p:nvPr/>
        </p:nvSpPr>
        <p:spPr>
          <a:xfrm>
            <a:off x="-36" y="4190676"/>
            <a:ext cx="6429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OBJ-03</a:t>
            </a:r>
            <a:endParaRPr lang="en-IN" dirty="0"/>
          </a:p>
        </p:txBody>
      </p:sp>
      <p:sp>
        <p:nvSpPr>
          <p:cNvPr id="269" name="Rounded Rectangle 268"/>
          <p:cNvSpPr/>
          <p:nvPr/>
        </p:nvSpPr>
        <p:spPr>
          <a:xfrm>
            <a:off x="71402" y="4833618"/>
            <a:ext cx="500066" cy="28575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0" name="TextBox 269"/>
          <p:cNvSpPr txBox="1"/>
          <p:nvPr/>
        </p:nvSpPr>
        <p:spPr>
          <a:xfrm>
            <a:off x="-36" y="4833618"/>
            <a:ext cx="6429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OBJ-03</a:t>
            </a:r>
            <a:endParaRPr lang="en-IN" dirty="0"/>
          </a:p>
        </p:txBody>
      </p:sp>
      <p:cxnSp>
        <p:nvCxnSpPr>
          <p:cNvPr id="276" name="Straight Arrow Connector 275"/>
          <p:cNvCxnSpPr>
            <a:stCxn id="233" idx="2"/>
            <a:endCxn id="139" idx="0"/>
          </p:cNvCxnSpPr>
          <p:nvPr/>
        </p:nvCxnSpPr>
        <p:spPr>
          <a:xfrm rot="5400000">
            <a:off x="3855414" y="5202879"/>
            <a:ext cx="261610" cy="15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1" name="Rounded Rectangle 280"/>
          <p:cNvSpPr/>
          <p:nvPr/>
        </p:nvSpPr>
        <p:spPr>
          <a:xfrm>
            <a:off x="7429516" y="4929198"/>
            <a:ext cx="500066" cy="28575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2" name="TextBox 281"/>
          <p:cNvSpPr txBox="1"/>
          <p:nvPr/>
        </p:nvSpPr>
        <p:spPr>
          <a:xfrm>
            <a:off x="7358078" y="4929198"/>
            <a:ext cx="6429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OBJ-04</a:t>
            </a:r>
            <a:endParaRPr lang="en-IN" dirty="0"/>
          </a:p>
        </p:txBody>
      </p:sp>
      <p:sp>
        <p:nvSpPr>
          <p:cNvPr id="283" name="Rounded Rectangle 282"/>
          <p:cNvSpPr/>
          <p:nvPr/>
        </p:nvSpPr>
        <p:spPr>
          <a:xfrm>
            <a:off x="7429516" y="5857892"/>
            <a:ext cx="500066" cy="28575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4" name="TextBox 283"/>
          <p:cNvSpPr txBox="1"/>
          <p:nvPr/>
        </p:nvSpPr>
        <p:spPr>
          <a:xfrm>
            <a:off x="7358078" y="5857892"/>
            <a:ext cx="6429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OBJ-04</a:t>
            </a:r>
            <a:endParaRPr lang="en-IN" dirty="0"/>
          </a:p>
        </p:txBody>
      </p:sp>
      <p:sp>
        <p:nvSpPr>
          <p:cNvPr id="297" name="TextBox 296"/>
          <p:cNvSpPr txBox="1"/>
          <p:nvPr/>
        </p:nvSpPr>
        <p:spPr>
          <a:xfrm>
            <a:off x="5572128" y="3802567"/>
            <a:ext cx="171451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DATA COLLECTION</a:t>
            </a:r>
          </a:p>
          <a:p>
            <a:pPr algn="ctr"/>
            <a:r>
              <a:rPr lang="en-IN" sz="800" dirty="0" smtClean="0"/>
              <a:t>(JUSCO,JNAC)</a:t>
            </a:r>
          </a:p>
          <a:p>
            <a:pPr algn="ctr"/>
            <a:endParaRPr lang="en-IN" sz="800" dirty="0"/>
          </a:p>
        </p:txBody>
      </p:sp>
      <p:cxnSp>
        <p:nvCxnSpPr>
          <p:cNvPr id="351" name="Elbow Connector 350"/>
          <p:cNvCxnSpPr>
            <a:stCxn id="48" idx="1"/>
            <a:endCxn id="148" idx="3"/>
          </p:cNvCxnSpPr>
          <p:nvPr/>
        </p:nvCxnSpPr>
        <p:spPr>
          <a:xfrm rot="10800000" flipV="1">
            <a:off x="2428857" y="4040106"/>
            <a:ext cx="700107" cy="7694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75000"/>
              </a:schemeClr>
            </a:solidFill>
            <a:prstDash val="sysDot"/>
            <a:headEnd type="arrow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7" name="Straight Arrow Connector 386"/>
          <p:cNvCxnSpPr/>
          <p:nvPr/>
        </p:nvCxnSpPr>
        <p:spPr>
          <a:xfrm rot="10800000">
            <a:off x="7286641" y="4000504"/>
            <a:ext cx="714380" cy="15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rot="5400000">
            <a:off x="8818248" y="3601698"/>
            <a:ext cx="81644" cy="158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642906" y="785794"/>
            <a:ext cx="285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dirty="0" smtClean="0">
                <a:solidFill>
                  <a:schemeClr val="bg1"/>
                </a:solidFill>
              </a:rPr>
              <a:t>01</a:t>
            </a:r>
            <a:endParaRPr lang="en-IN" sz="800" dirty="0">
              <a:solidFill>
                <a:schemeClr val="bg1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3071798" y="785794"/>
            <a:ext cx="285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dirty="0" smtClean="0">
                <a:solidFill>
                  <a:schemeClr val="bg1"/>
                </a:solidFill>
              </a:rPr>
              <a:t>02</a:t>
            </a:r>
            <a:endParaRPr lang="en-IN" sz="800" dirty="0">
              <a:solidFill>
                <a:schemeClr val="bg1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5500690" y="785794"/>
            <a:ext cx="285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dirty="0" smtClean="0">
                <a:solidFill>
                  <a:schemeClr val="bg1"/>
                </a:solidFill>
              </a:rPr>
              <a:t>03</a:t>
            </a:r>
            <a:endParaRPr lang="en-IN" sz="800" dirty="0">
              <a:solidFill>
                <a:schemeClr val="bg1"/>
              </a:solidFill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7929582" y="785794"/>
            <a:ext cx="285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dirty="0" smtClean="0">
                <a:solidFill>
                  <a:schemeClr val="bg1"/>
                </a:solidFill>
              </a:rPr>
              <a:t>04</a:t>
            </a:r>
            <a:endParaRPr lang="en-IN" sz="800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7929582" y="2285992"/>
            <a:ext cx="285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dirty="0" smtClean="0">
                <a:solidFill>
                  <a:schemeClr val="bg1"/>
                </a:solidFill>
              </a:rPr>
              <a:t>05</a:t>
            </a:r>
            <a:endParaRPr lang="en-IN" sz="800" dirty="0">
              <a:solidFill>
                <a:schemeClr val="bg1"/>
              </a:solidFill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7929582" y="3071810"/>
            <a:ext cx="285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dirty="0" smtClean="0">
                <a:solidFill>
                  <a:schemeClr val="bg1"/>
                </a:solidFill>
              </a:rPr>
              <a:t>06</a:t>
            </a:r>
            <a:endParaRPr lang="en-IN" sz="800" dirty="0">
              <a:solidFill>
                <a:schemeClr val="bg1"/>
              </a:solidFill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5500690" y="2285992"/>
            <a:ext cx="3571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dirty="0" smtClean="0">
                <a:solidFill>
                  <a:schemeClr val="bg1"/>
                </a:solidFill>
              </a:rPr>
              <a:t>05a</a:t>
            </a:r>
            <a:endParaRPr lang="en-IN" sz="800" dirty="0">
              <a:solidFill>
                <a:schemeClr val="bg1"/>
              </a:solidFill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5500690" y="3786190"/>
            <a:ext cx="285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dirty="0" smtClean="0">
                <a:solidFill>
                  <a:schemeClr val="bg1"/>
                </a:solidFill>
              </a:rPr>
              <a:t>07</a:t>
            </a:r>
            <a:endParaRPr lang="en-IN" sz="800" dirty="0">
              <a:solidFill>
                <a:schemeClr val="bg1"/>
              </a:solidFill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3071798" y="3786190"/>
            <a:ext cx="285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dirty="0" smtClean="0">
                <a:solidFill>
                  <a:schemeClr val="bg1"/>
                </a:solidFill>
              </a:rPr>
              <a:t>08</a:t>
            </a:r>
            <a:endParaRPr lang="en-IN" sz="800" dirty="0">
              <a:solidFill>
                <a:schemeClr val="bg1"/>
              </a:solidFill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3071798" y="4570878"/>
            <a:ext cx="285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dirty="0" smtClean="0">
                <a:solidFill>
                  <a:schemeClr val="bg1"/>
                </a:solidFill>
              </a:rPr>
              <a:t>09</a:t>
            </a:r>
            <a:endParaRPr lang="en-IN" sz="800" dirty="0">
              <a:solidFill>
                <a:schemeClr val="bg1"/>
              </a:solidFill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3071798" y="5286388"/>
            <a:ext cx="285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dirty="0" smtClean="0">
                <a:solidFill>
                  <a:schemeClr val="bg1"/>
                </a:solidFill>
              </a:rPr>
              <a:t>10</a:t>
            </a:r>
            <a:endParaRPr lang="en-IN" sz="800" dirty="0">
              <a:solidFill>
                <a:schemeClr val="bg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5500690" y="5428134"/>
            <a:ext cx="285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dirty="0" smtClean="0">
                <a:solidFill>
                  <a:schemeClr val="bg1"/>
                </a:solidFill>
              </a:rPr>
              <a:t>11</a:t>
            </a:r>
            <a:endParaRPr lang="en-IN" sz="800" dirty="0">
              <a:solidFill>
                <a:schemeClr val="bg1"/>
              </a:solidFill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7929582" y="5286388"/>
            <a:ext cx="2857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dirty="0" smtClean="0">
                <a:solidFill>
                  <a:schemeClr val="bg1"/>
                </a:solidFill>
              </a:rPr>
              <a:t>12</a:t>
            </a:r>
            <a:endParaRPr lang="en-IN" sz="800" dirty="0">
              <a:solidFill>
                <a:schemeClr val="bg1"/>
              </a:solidFill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5500690" y="4857760"/>
            <a:ext cx="357190" cy="214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dirty="0" smtClean="0">
                <a:solidFill>
                  <a:schemeClr val="bg1"/>
                </a:solidFill>
              </a:rPr>
              <a:t>11a</a:t>
            </a:r>
            <a:endParaRPr lang="en-IN" sz="800" dirty="0">
              <a:solidFill>
                <a:schemeClr val="bg1"/>
              </a:solidFill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5500690" y="5786454"/>
            <a:ext cx="3571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dirty="0" smtClean="0">
                <a:solidFill>
                  <a:schemeClr val="bg1"/>
                </a:solidFill>
              </a:rPr>
              <a:t>11b</a:t>
            </a:r>
            <a:endParaRPr lang="en-IN" sz="800" dirty="0">
              <a:solidFill>
                <a:schemeClr val="bg1"/>
              </a:solidFill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642906" y="2786058"/>
            <a:ext cx="4286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dirty="0" smtClean="0">
                <a:solidFill>
                  <a:schemeClr val="bg1"/>
                </a:solidFill>
              </a:rPr>
              <a:t>08a</a:t>
            </a:r>
            <a:endParaRPr lang="en-IN" sz="800" dirty="0">
              <a:solidFill>
                <a:schemeClr val="bg1"/>
              </a:solidFill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642906" y="3429000"/>
            <a:ext cx="4286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dirty="0" smtClean="0">
                <a:solidFill>
                  <a:schemeClr val="bg1"/>
                </a:solidFill>
              </a:rPr>
              <a:t>08b</a:t>
            </a:r>
            <a:endParaRPr lang="en-IN" sz="800" dirty="0">
              <a:solidFill>
                <a:schemeClr val="bg1"/>
              </a:solidFill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642906" y="4071942"/>
            <a:ext cx="4286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dirty="0" smtClean="0">
                <a:solidFill>
                  <a:schemeClr val="bg1"/>
                </a:solidFill>
              </a:rPr>
              <a:t>08c</a:t>
            </a:r>
            <a:endParaRPr lang="en-IN" sz="800" dirty="0">
              <a:solidFill>
                <a:schemeClr val="bg1"/>
              </a:solidFill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642906" y="4714884"/>
            <a:ext cx="4286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" dirty="0" smtClean="0">
                <a:solidFill>
                  <a:schemeClr val="bg1"/>
                </a:solidFill>
              </a:rPr>
              <a:t>08d</a:t>
            </a:r>
            <a:endParaRPr lang="en-IN" sz="800" dirty="0">
              <a:solidFill>
                <a:schemeClr val="bg1"/>
              </a:solidFill>
            </a:endParaRPr>
          </a:p>
        </p:txBody>
      </p:sp>
      <p:cxnSp>
        <p:nvCxnSpPr>
          <p:cNvPr id="178" name="Straight Arrow Connector 177"/>
          <p:cNvCxnSpPr/>
          <p:nvPr/>
        </p:nvCxnSpPr>
        <p:spPr>
          <a:xfrm rot="10800000">
            <a:off x="4857748" y="4000504"/>
            <a:ext cx="714380" cy="15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/>
          <p:nvPr/>
        </p:nvGrpSpPr>
        <p:grpSpPr>
          <a:xfrm>
            <a:off x="0" y="0"/>
            <a:ext cx="578644" cy="6858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53" name="TextBox 23"/>
          <p:cNvSpPr txBox="1"/>
          <p:nvPr/>
        </p:nvSpPr>
        <p:spPr>
          <a:xfrm>
            <a:off x="714380" y="285728"/>
            <a:ext cx="964409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BASELINE LCA:MSW</a:t>
            </a:r>
            <a:endParaRPr lang="en-IN" sz="20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29582" y="6211669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8"/>
              </a:lnSpc>
              <a:spcBef>
                <a:spcPct val="0"/>
              </a:spcBef>
            </a:pPr>
            <a:r>
              <a:rPr lang="en-US" sz="900" b="1" dirty="0" smtClean="0">
                <a:solidFill>
                  <a:schemeClr val="bg1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rPr>
              <a:t>DISSERTATION &amp; PLANNING SEMINAR</a:t>
            </a: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714344" y="571480"/>
            <a:ext cx="9572656" cy="114320"/>
            <a:chOff x="0" y="0"/>
            <a:chExt cx="812800" cy="812800"/>
          </a:xfrm>
        </p:grpSpPr>
        <p:sp>
          <p:nvSpPr>
            <p:cNvPr id="45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46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grpSp>
        <p:nvGrpSpPr>
          <p:cNvPr id="4" name="Group 22"/>
          <p:cNvGrpSpPr/>
          <p:nvPr/>
        </p:nvGrpSpPr>
        <p:grpSpPr>
          <a:xfrm>
            <a:off x="0" y="6184945"/>
            <a:ext cx="10287036" cy="1070930"/>
            <a:chOff x="0" y="6184945"/>
            <a:chExt cx="10287036" cy="1070930"/>
          </a:xfrm>
        </p:grpSpPr>
        <p:grpSp>
          <p:nvGrpSpPr>
            <p:cNvPr id="5" name="Group 16"/>
            <p:cNvGrpSpPr/>
            <p:nvPr/>
          </p:nvGrpSpPr>
          <p:grpSpPr>
            <a:xfrm>
              <a:off x="7858144" y="6184945"/>
              <a:ext cx="2428856" cy="673055"/>
              <a:chOff x="0" y="-38100"/>
              <a:chExt cx="812800" cy="850900"/>
            </a:xfrm>
          </p:grpSpPr>
          <p:sp>
            <p:nvSpPr>
              <p:cNvPr id="39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7D72"/>
              </a:solidFill>
            </p:spPr>
          </p:sp>
          <p:sp>
            <p:nvSpPr>
              <p:cNvPr id="40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6" name="Group 12"/>
            <p:cNvGrpSpPr/>
            <p:nvPr/>
          </p:nvGrpSpPr>
          <p:grpSpPr>
            <a:xfrm>
              <a:off x="9786970" y="6415918"/>
              <a:ext cx="500030" cy="442106"/>
              <a:chOff x="0" y="-38100"/>
              <a:chExt cx="812800" cy="850900"/>
            </a:xfrm>
          </p:grpSpPr>
          <p:sp>
            <p:nvSpPr>
              <p:cNvPr id="36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8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7" name="Group 12"/>
            <p:cNvGrpSpPr/>
            <p:nvPr/>
          </p:nvGrpSpPr>
          <p:grpSpPr>
            <a:xfrm flipV="1">
              <a:off x="0" y="6286520"/>
              <a:ext cx="9795295" cy="220632"/>
              <a:chOff x="0" y="0"/>
              <a:chExt cx="812800" cy="2306314"/>
            </a:xfrm>
          </p:grpSpPr>
          <p:sp>
            <p:nvSpPr>
              <p:cNvPr id="34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5" name="TextBox 14"/>
              <p:cNvSpPr txBox="1"/>
              <p:nvPr/>
            </p:nvSpPr>
            <p:spPr>
              <a:xfrm>
                <a:off x="0" y="1455412"/>
                <a:ext cx="812800" cy="85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7858180" y="6215082"/>
              <a:ext cx="24288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8"/>
                </a:lnSpc>
                <a:spcBef>
                  <a:spcPct val="0"/>
                </a:spcBef>
              </a:pPr>
              <a:r>
                <a:rPr lang="en-US" sz="900" b="1" dirty="0" smtClean="0">
                  <a:solidFill>
                    <a:schemeClr val="bg1"/>
                  </a:solidFill>
                  <a:latin typeface="Times New Roman" pitchFamily="18" charset="0"/>
                  <a:ea typeface="Open Sans"/>
                  <a:cs typeface="Times New Roman" pitchFamily="18" charset="0"/>
                  <a:sym typeface="Open Sans"/>
                </a:rPr>
                <a:t>AR751:THESIS/DISSERTATION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dirty="0">
                <a:solidFill>
                  <a:srgbClr val="FF0000"/>
                </a:solidFill>
              </a:endParaRPr>
            </a:p>
          </p:txBody>
        </p:sp>
        <p:sp>
          <p:nvSpPr>
            <p:cNvPr id="32" name="Footer Placeholder 36"/>
            <p:cNvSpPr txBox="1">
              <a:spLocks/>
            </p:cNvSpPr>
            <p:nvPr/>
          </p:nvSpPr>
          <p:spPr>
            <a:xfrm>
              <a:off x="614386" y="6357958"/>
              <a:ext cx="7886700" cy="428604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/>
            <a:p>
              <a:pPr lvl="0"/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TOPIC: </a:t>
              </a:r>
              <a:r>
                <a:rPr lang="en-IN" sz="800" dirty="0" smtClean="0">
                  <a:solidFill>
                    <a:schemeClr val="bg2">
                      <a:lumMod val="1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Low-Carbon Water Utility &amp; Municipal Waste Management plan for JNAC, Jamshedpur 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58180" y="6491563"/>
              <a:ext cx="2428856" cy="764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RAM KUMAR , MUP/10002/23</a:t>
              </a:r>
            </a:p>
            <a:p>
              <a:r>
                <a:rPr lang="en-US" sz="900" dirty="0" smtClean="0">
                  <a:solidFill>
                    <a:schemeClr val="bg1"/>
                  </a:solidFill>
                </a:rPr>
                <a:t>SEM-IV , MUP 2023-25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9786970" y="6500834"/>
            <a:ext cx="5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60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8" name="TextBox 23"/>
          <p:cNvSpPr txBox="1"/>
          <p:nvPr/>
        </p:nvSpPr>
        <p:spPr>
          <a:xfrm>
            <a:off x="714344" y="714356"/>
            <a:ext cx="964409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IMPACT RESULT:</a:t>
            </a:r>
            <a:endParaRPr lang="en-IN" sz="20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714344" y="1071537"/>
          <a:ext cx="9144064" cy="4857787"/>
        </p:xfrm>
        <a:graphic>
          <a:graphicData uri="http://schemas.openxmlformats.org/drawingml/2006/table">
            <a:tbl>
              <a:tblPr/>
              <a:tblGrid>
                <a:gridCol w="937353"/>
                <a:gridCol w="4277621"/>
                <a:gridCol w="2000264"/>
                <a:gridCol w="1928826"/>
              </a:tblGrid>
              <a:tr h="25567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 err="1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S.No</a:t>
                      </a:r>
                      <a:r>
                        <a:rPr lang="en-IN" sz="1200" b="1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.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IMPACT CATEGORY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REFERENCE UNIT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 smtClean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RESULT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5567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Acidification: terrestrial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kg SO2-Eq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0.00033946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67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Climate change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kg CO2-Eq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0.27902913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67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Ecotoxicity: freshwater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kg 1,4-DCB-Eq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0.45980668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67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Ecotoxicity: marine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kg 1,4-DCB-Eq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0.63363983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67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Ecotoxicity: terrestrial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kg 1,4-DCB-Eq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1.68788237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67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Energy resources: non-renewable, fossil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kg oil-Eq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0.02238559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67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Eutrophication: freshwater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kg P-Eq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0.00170294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67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Eutrophication: marine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kg N-Eq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0.00000749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67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Human toxicity: carcinogenic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kg 1,4-DCB-Eq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3.14544105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67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Human toxicity: non-carcinogenic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kg 1,4-DCB-Eq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7.64876407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67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Ionising radiation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kBq Co-60-Eq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0.00629095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67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Land use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m2*a crop-Eq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0.00995194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67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Material resources: metals/minerals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kg Cu-Eq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0.00182067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67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Ozone depletion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kg CFC-11-Eq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0.00000002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67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Particulate matter formation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kg PM2.5-Eq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0.00012525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67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Photochemical oxidant formation: human health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kg NOx-Eq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0.00048334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67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Photochemical oxidant formation: terrestrial ecosystems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kg NOx-Eq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0.00049893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567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Water use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m3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0.00069214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071930" y="642918"/>
            <a:ext cx="6215070" cy="1015663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fontAlgn="b"/>
            <a:r>
              <a:rPr lang="en-IN" sz="12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Impact</a:t>
            </a:r>
            <a:r>
              <a:rPr lang="en-IN" sz="12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due to Climate change(kg CO2-Eq)   =</a:t>
            </a:r>
            <a:r>
              <a:rPr lang="en-IN" sz="12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0.27902913 kg CO2-Eq </a:t>
            </a:r>
            <a:r>
              <a:rPr lang="en-IN" sz="12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per kg of MSW</a:t>
            </a:r>
          </a:p>
          <a:p>
            <a:pPr fontAlgn="b"/>
            <a:r>
              <a:rPr lang="en-IN" sz="12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Daily impact </a:t>
            </a:r>
            <a:r>
              <a:rPr lang="en-IN" sz="12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due to climate change             = </a:t>
            </a:r>
            <a:r>
              <a:rPr lang="en-IN" sz="12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76.95 tCO2-Eq  </a:t>
            </a:r>
            <a:r>
              <a:rPr lang="en-IN" sz="12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per day</a:t>
            </a:r>
          </a:p>
          <a:p>
            <a:pPr fontAlgn="b"/>
            <a:r>
              <a:rPr lang="en-IN" sz="12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Monthly impact </a:t>
            </a:r>
            <a:r>
              <a:rPr lang="en-IN" sz="12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due to climate change       = </a:t>
            </a:r>
            <a:r>
              <a:rPr lang="en-IN" sz="12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2308.501 tCO2-Eq  </a:t>
            </a:r>
            <a:r>
              <a:rPr lang="en-IN" sz="12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per month</a:t>
            </a:r>
          </a:p>
          <a:p>
            <a:pPr fontAlgn="b"/>
            <a:r>
              <a:rPr lang="en-IN" sz="12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Annual impact </a:t>
            </a:r>
            <a:r>
              <a:rPr lang="en-IN" sz="12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due to climate change         = </a:t>
            </a:r>
            <a:r>
              <a:rPr lang="en-IN" sz="12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27702.012 tCO2-Eq  </a:t>
            </a:r>
            <a:r>
              <a:rPr lang="en-IN" sz="12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per year(2019)</a:t>
            </a:r>
          </a:p>
          <a:p>
            <a:pPr algn="ctr"/>
            <a:endParaRPr lang="en-IN" sz="1200" dirty="0" smtClean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2" name="Group 9"/>
          <p:cNvGrpSpPr/>
          <p:nvPr/>
        </p:nvGrpSpPr>
        <p:grpSpPr>
          <a:xfrm>
            <a:off x="0" y="0"/>
            <a:ext cx="578644" cy="6858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53" name="TextBox 23"/>
          <p:cNvSpPr txBox="1"/>
          <p:nvPr/>
        </p:nvSpPr>
        <p:spPr>
          <a:xfrm>
            <a:off x="714380" y="285728"/>
            <a:ext cx="964409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BASELINE LCA:MSW</a:t>
            </a:r>
            <a:endParaRPr lang="en-IN" sz="20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29582" y="6211669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8"/>
              </a:lnSpc>
              <a:spcBef>
                <a:spcPct val="0"/>
              </a:spcBef>
            </a:pPr>
            <a:r>
              <a:rPr lang="en-US" sz="900" b="1" dirty="0" smtClean="0">
                <a:solidFill>
                  <a:schemeClr val="bg1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rPr>
              <a:t>DISSERTATION &amp; PLANNING SEMINAR</a:t>
            </a: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714344" y="571480"/>
            <a:ext cx="9572656" cy="114320"/>
            <a:chOff x="0" y="0"/>
            <a:chExt cx="812800" cy="812800"/>
          </a:xfrm>
        </p:grpSpPr>
        <p:sp>
          <p:nvSpPr>
            <p:cNvPr id="45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46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grpSp>
        <p:nvGrpSpPr>
          <p:cNvPr id="4" name="Group 22"/>
          <p:cNvGrpSpPr/>
          <p:nvPr/>
        </p:nvGrpSpPr>
        <p:grpSpPr>
          <a:xfrm>
            <a:off x="0" y="6184945"/>
            <a:ext cx="10287036" cy="1070930"/>
            <a:chOff x="0" y="6184945"/>
            <a:chExt cx="10287036" cy="1070930"/>
          </a:xfrm>
        </p:grpSpPr>
        <p:grpSp>
          <p:nvGrpSpPr>
            <p:cNvPr id="5" name="Group 16"/>
            <p:cNvGrpSpPr/>
            <p:nvPr/>
          </p:nvGrpSpPr>
          <p:grpSpPr>
            <a:xfrm>
              <a:off x="7858144" y="6184945"/>
              <a:ext cx="2428856" cy="673055"/>
              <a:chOff x="0" y="-38100"/>
              <a:chExt cx="812800" cy="850900"/>
            </a:xfrm>
          </p:grpSpPr>
          <p:sp>
            <p:nvSpPr>
              <p:cNvPr id="39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7D72"/>
              </a:solidFill>
            </p:spPr>
          </p:sp>
          <p:sp>
            <p:nvSpPr>
              <p:cNvPr id="40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6" name="Group 12"/>
            <p:cNvGrpSpPr/>
            <p:nvPr/>
          </p:nvGrpSpPr>
          <p:grpSpPr>
            <a:xfrm>
              <a:off x="9786970" y="6415918"/>
              <a:ext cx="500030" cy="442106"/>
              <a:chOff x="0" y="-38100"/>
              <a:chExt cx="812800" cy="850900"/>
            </a:xfrm>
          </p:grpSpPr>
          <p:sp>
            <p:nvSpPr>
              <p:cNvPr id="36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8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7" name="Group 12"/>
            <p:cNvGrpSpPr/>
            <p:nvPr/>
          </p:nvGrpSpPr>
          <p:grpSpPr>
            <a:xfrm flipV="1">
              <a:off x="0" y="6286520"/>
              <a:ext cx="9795295" cy="220632"/>
              <a:chOff x="0" y="0"/>
              <a:chExt cx="812800" cy="2306314"/>
            </a:xfrm>
          </p:grpSpPr>
          <p:sp>
            <p:nvSpPr>
              <p:cNvPr id="34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5" name="TextBox 14"/>
              <p:cNvSpPr txBox="1"/>
              <p:nvPr/>
            </p:nvSpPr>
            <p:spPr>
              <a:xfrm>
                <a:off x="0" y="1455412"/>
                <a:ext cx="812800" cy="85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7858180" y="6215082"/>
              <a:ext cx="24288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8"/>
                </a:lnSpc>
                <a:spcBef>
                  <a:spcPct val="0"/>
                </a:spcBef>
              </a:pPr>
              <a:r>
                <a:rPr lang="en-US" sz="900" b="1" dirty="0" smtClean="0">
                  <a:solidFill>
                    <a:schemeClr val="bg1"/>
                  </a:solidFill>
                  <a:latin typeface="Times New Roman" pitchFamily="18" charset="0"/>
                  <a:ea typeface="Open Sans"/>
                  <a:cs typeface="Times New Roman" pitchFamily="18" charset="0"/>
                  <a:sym typeface="Open Sans"/>
                </a:rPr>
                <a:t>AR751:THESIS/DISSERTATION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dirty="0">
                <a:solidFill>
                  <a:srgbClr val="FF0000"/>
                </a:solidFill>
              </a:endParaRPr>
            </a:p>
          </p:txBody>
        </p:sp>
        <p:sp>
          <p:nvSpPr>
            <p:cNvPr id="32" name="Footer Placeholder 36"/>
            <p:cNvSpPr txBox="1">
              <a:spLocks/>
            </p:cNvSpPr>
            <p:nvPr/>
          </p:nvSpPr>
          <p:spPr>
            <a:xfrm>
              <a:off x="614386" y="6357958"/>
              <a:ext cx="7886700" cy="428604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/>
            <a:p>
              <a:pPr lvl="0"/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TOPIC: </a:t>
              </a:r>
              <a:r>
                <a:rPr lang="en-IN" sz="800" dirty="0" smtClean="0">
                  <a:solidFill>
                    <a:schemeClr val="bg2">
                      <a:lumMod val="1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Low-Carbon Water Utility &amp; Municipal Waste Management plan for JNAC, Jamshedpur 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58180" y="6491563"/>
              <a:ext cx="2428856" cy="764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RAM KUMAR , MUP/10002/23</a:t>
              </a:r>
            </a:p>
            <a:p>
              <a:r>
                <a:rPr lang="en-US" sz="900" dirty="0" smtClean="0">
                  <a:solidFill>
                    <a:schemeClr val="bg1"/>
                  </a:solidFill>
                </a:rPr>
                <a:t>SEM-IV , MUP 2023-25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9786970" y="6500834"/>
            <a:ext cx="5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61</a:t>
            </a:r>
            <a:endParaRPr lang="en-IN" dirty="0">
              <a:solidFill>
                <a:schemeClr val="bg1"/>
              </a:solidFill>
            </a:endParaRPr>
          </a:p>
        </p:txBody>
      </p:sp>
      <p:graphicFrame>
        <p:nvGraphicFramePr>
          <p:cNvPr id="26" name="Chart 25"/>
          <p:cNvGraphicFramePr/>
          <p:nvPr/>
        </p:nvGraphicFramePr>
        <p:xfrm>
          <a:off x="642906" y="642918"/>
          <a:ext cx="8858312" cy="6000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30"/>
          <p:cNvSpPr/>
          <p:nvPr/>
        </p:nvSpPr>
        <p:spPr>
          <a:xfrm>
            <a:off x="714344" y="1071546"/>
            <a:ext cx="8858312" cy="10001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2" name="Rectangle 131"/>
          <p:cNvSpPr/>
          <p:nvPr/>
        </p:nvSpPr>
        <p:spPr>
          <a:xfrm>
            <a:off x="714344" y="2643182"/>
            <a:ext cx="8858312" cy="314327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" name="Group 9"/>
          <p:cNvGrpSpPr/>
          <p:nvPr/>
        </p:nvGrpSpPr>
        <p:grpSpPr>
          <a:xfrm>
            <a:off x="0" y="0"/>
            <a:ext cx="578644" cy="6858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53" name="TextBox 23"/>
          <p:cNvSpPr txBox="1"/>
          <p:nvPr/>
        </p:nvSpPr>
        <p:spPr>
          <a:xfrm>
            <a:off x="714380" y="285728"/>
            <a:ext cx="964409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KEY FINDINGS: BASELINE STUDY FOR SCENARIO MODELLING</a:t>
            </a:r>
            <a:endParaRPr lang="en-IN" sz="20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29582" y="6211669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8"/>
              </a:lnSpc>
              <a:spcBef>
                <a:spcPct val="0"/>
              </a:spcBef>
            </a:pPr>
            <a:r>
              <a:rPr lang="en-US" sz="900" b="1" dirty="0" smtClean="0">
                <a:solidFill>
                  <a:schemeClr val="bg1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rPr>
              <a:t>DISSERTATION &amp; PLANNING SEMINAR</a:t>
            </a: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714344" y="571480"/>
            <a:ext cx="9572656" cy="114320"/>
            <a:chOff x="0" y="0"/>
            <a:chExt cx="812800" cy="812800"/>
          </a:xfrm>
        </p:grpSpPr>
        <p:sp>
          <p:nvSpPr>
            <p:cNvPr id="45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46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grpSp>
        <p:nvGrpSpPr>
          <p:cNvPr id="4" name="Group 98"/>
          <p:cNvGrpSpPr/>
          <p:nvPr/>
        </p:nvGrpSpPr>
        <p:grpSpPr>
          <a:xfrm>
            <a:off x="0" y="6184945"/>
            <a:ext cx="10287036" cy="1070930"/>
            <a:chOff x="0" y="6184945"/>
            <a:chExt cx="10287036" cy="1070930"/>
          </a:xfrm>
        </p:grpSpPr>
        <p:grpSp>
          <p:nvGrpSpPr>
            <p:cNvPr id="5" name="Group 16"/>
            <p:cNvGrpSpPr/>
            <p:nvPr/>
          </p:nvGrpSpPr>
          <p:grpSpPr>
            <a:xfrm>
              <a:off x="7858144" y="6184945"/>
              <a:ext cx="2428856" cy="673055"/>
              <a:chOff x="0" y="-38100"/>
              <a:chExt cx="812800" cy="850900"/>
            </a:xfrm>
          </p:grpSpPr>
          <p:sp>
            <p:nvSpPr>
              <p:cNvPr id="111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7D72"/>
              </a:solidFill>
            </p:spPr>
          </p:sp>
          <p:sp>
            <p:nvSpPr>
              <p:cNvPr id="112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6" name="Group 12"/>
            <p:cNvGrpSpPr/>
            <p:nvPr/>
          </p:nvGrpSpPr>
          <p:grpSpPr>
            <a:xfrm>
              <a:off x="9786970" y="6415918"/>
              <a:ext cx="500030" cy="442106"/>
              <a:chOff x="0" y="-38100"/>
              <a:chExt cx="812800" cy="850900"/>
            </a:xfrm>
          </p:grpSpPr>
          <p:sp>
            <p:nvSpPr>
              <p:cNvPr id="109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110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7" name="Group 12"/>
            <p:cNvGrpSpPr/>
            <p:nvPr/>
          </p:nvGrpSpPr>
          <p:grpSpPr>
            <a:xfrm flipV="1">
              <a:off x="0" y="6286520"/>
              <a:ext cx="9795295" cy="220632"/>
              <a:chOff x="0" y="0"/>
              <a:chExt cx="812800" cy="2306314"/>
            </a:xfrm>
          </p:grpSpPr>
          <p:sp>
            <p:nvSpPr>
              <p:cNvPr id="107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108" name="TextBox 14"/>
              <p:cNvSpPr txBox="1"/>
              <p:nvPr/>
            </p:nvSpPr>
            <p:spPr>
              <a:xfrm>
                <a:off x="0" y="1455412"/>
                <a:ext cx="812800" cy="85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sp>
          <p:nvSpPr>
            <p:cNvPr id="104" name="TextBox 103"/>
            <p:cNvSpPr txBox="1"/>
            <p:nvPr/>
          </p:nvSpPr>
          <p:spPr>
            <a:xfrm>
              <a:off x="7858180" y="6215082"/>
              <a:ext cx="242885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8"/>
                </a:lnSpc>
                <a:spcBef>
                  <a:spcPct val="0"/>
                </a:spcBef>
              </a:pPr>
              <a:r>
                <a:rPr lang="en-US" sz="900" b="1" dirty="0" smtClean="0">
                  <a:solidFill>
                    <a:schemeClr val="bg1"/>
                  </a:solidFill>
                  <a:latin typeface="Times New Roman" pitchFamily="18" charset="0"/>
                  <a:ea typeface="Open Sans"/>
                  <a:cs typeface="Times New Roman" pitchFamily="18" charset="0"/>
                  <a:sym typeface="Open Sans"/>
                </a:rPr>
                <a:t>AR751:THESIS/DISSERTATION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  <p:sp>
          <p:nvSpPr>
            <p:cNvPr id="105" name="Footer Placeholder 36"/>
            <p:cNvSpPr txBox="1">
              <a:spLocks/>
            </p:cNvSpPr>
            <p:nvPr/>
          </p:nvSpPr>
          <p:spPr>
            <a:xfrm>
              <a:off x="685824" y="6357958"/>
              <a:ext cx="7886700" cy="428604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/>
            <a:p>
              <a:pPr lvl="0"/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TOPIC: </a:t>
              </a:r>
              <a:r>
                <a:rPr lang="en-IN" sz="800" dirty="0" smtClean="0">
                  <a:solidFill>
                    <a:schemeClr val="bg2">
                      <a:lumMod val="1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Low-Carbon Water Utility &amp; Municipal Waste Management plan for JNAC, Jamshedpur 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7858180" y="6491563"/>
              <a:ext cx="2428856" cy="764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RAM KUMAR , MUP/10002/23</a:t>
              </a:r>
            </a:p>
            <a:p>
              <a:r>
                <a:rPr lang="en-US" sz="900" dirty="0" smtClean="0">
                  <a:solidFill>
                    <a:schemeClr val="bg1"/>
                  </a:solidFill>
                </a:rPr>
                <a:t>SEM-IV , MUP 2023-25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8" name="TextBox 127"/>
          <p:cNvSpPr txBox="1"/>
          <p:nvPr/>
        </p:nvSpPr>
        <p:spPr>
          <a:xfrm>
            <a:off x="9786970" y="6500834"/>
            <a:ext cx="5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62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85782" y="1071546"/>
            <a:ext cx="950121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THE BASELINE CARBON FOOTPRINT WAS CALCULATED USING </a:t>
            </a:r>
            <a:r>
              <a:rPr lang="en-IN" sz="14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RECIPE 2016 IMPACT ASSESSMENT</a:t>
            </a:r>
            <a:r>
              <a:rPr lang="en-IN" sz="14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. </a:t>
            </a:r>
          </a:p>
          <a:p>
            <a:r>
              <a:rPr lang="en-IN" sz="14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Key findings :</a:t>
            </a:r>
          </a:p>
          <a:p>
            <a:pPr lvl="0"/>
            <a:endParaRPr lang="en-IN" sz="1400" dirty="0" smtClean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>
              <a:buFont typeface="Wingdings" pitchFamily="2" charset="2"/>
              <a:buChar char="q"/>
            </a:pPr>
            <a:r>
              <a:rPr lang="en-IN" sz="14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Municipal Solid Waste (MSW) emissions: 279 kg CO₂-</a:t>
            </a:r>
            <a:r>
              <a:rPr lang="en-IN" sz="1400" b="1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eq</a:t>
            </a:r>
            <a:r>
              <a:rPr lang="en-IN" sz="14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per ton of waste</a:t>
            </a:r>
          </a:p>
          <a:p>
            <a:pPr lvl="0"/>
            <a:endParaRPr lang="en-IN" sz="1200" dirty="0" smtClean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lvl="0"/>
            <a:endParaRPr lang="en-IN" sz="1200" dirty="0" smtClean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endParaRPr lang="en-IN" sz="1200" dirty="0" smtClean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785782" y="2214554"/>
            <a:ext cx="907262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IN" sz="1400" dirty="0" smtClean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lvl="0"/>
            <a:endParaRPr lang="en-IN" sz="1400" dirty="0" smtClean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lvl="0"/>
            <a:endParaRPr lang="en-IN" sz="1400" dirty="0" smtClean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n-IN" sz="16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SCENARIO MODELING</a:t>
            </a:r>
            <a:r>
              <a:rPr lang="en-IN" sz="16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IS BEING DONE </a:t>
            </a:r>
            <a:r>
              <a:rPr lang="en-IN" sz="16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DONE</a:t>
            </a:r>
            <a:r>
              <a:rPr lang="en-IN" sz="16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TO EVALUATE REDUCTION STRATEGIES :</a:t>
            </a:r>
          </a:p>
          <a:p>
            <a:endParaRPr lang="en-IN" sz="1400" dirty="0" smtClean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>
              <a:buFont typeface="Wingdings" pitchFamily="2" charset="2"/>
              <a:buChar char="q"/>
            </a:pPr>
            <a:r>
              <a:rPr lang="en-IN" sz="16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Increase composting capacity</a:t>
            </a:r>
            <a:r>
              <a:rPr lang="en-IN" sz="16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to 100 TPD to manage organic waste. </a:t>
            </a:r>
            <a:endParaRPr lang="en-IN" sz="1600" dirty="0" smtClean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>
              <a:buFont typeface="Wingdings" pitchFamily="2" charset="2"/>
              <a:buChar char="q"/>
            </a:pPr>
            <a:endParaRPr lang="en-IN" sz="1600" dirty="0" smtClean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>
              <a:buFont typeface="Wingdings" pitchFamily="2" charset="2"/>
              <a:buChar char="q"/>
            </a:pPr>
            <a:r>
              <a:rPr lang="en-IN" sz="16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Establish a Waste-to-Energy (</a:t>
            </a:r>
            <a:r>
              <a:rPr lang="en-IN" sz="1600" b="1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WtE</a:t>
            </a:r>
            <a:r>
              <a:rPr lang="en-IN" sz="16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) plant</a:t>
            </a:r>
            <a:r>
              <a:rPr lang="en-IN" sz="16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to process </a:t>
            </a:r>
            <a:r>
              <a:rPr lang="en-IN" sz="16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30.7 TPD of RDF waste</a:t>
            </a:r>
            <a:r>
              <a:rPr lang="en-IN" sz="16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. </a:t>
            </a:r>
            <a:endParaRPr lang="en-IN" sz="1600" dirty="0" smtClean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>
              <a:buFont typeface="Wingdings" pitchFamily="2" charset="2"/>
              <a:buChar char="q"/>
            </a:pPr>
            <a:endParaRPr lang="en-IN" sz="1600" dirty="0" smtClean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>
              <a:buFont typeface="Wingdings" pitchFamily="2" charset="2"/>
              <a:buChar char="q"/>
            </a:pPr>
            <a:r>
              <a:rPr lang="en-IN" sz="16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Develop a sanitary landfill</a:t>
            </a:r>
            <a:r>
              <a:rPr lang="en-IN" sz="16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for proper waste disposal. </a:t>
            </a:r>
            <a:endParaRPr lang="en-IN" sz="1600" dirty="0" smtClean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>
              <a:buFont typeface="Wingdings" pitchFamily="2" charset="2"/>
              <a:buChar char="q"/>
            </a:pPr>
            <a:endParaRPr lang="en-IN" sz="1600" dirty="0" smtClean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>
              <a:buFont typeface="Wingdings" pitchFamily="2" charset="2"/>
              <a:buChar char="q"/>
            </a:pPr>
            <a:r>
              <a:rPr lang="en-IN" sz="16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Enhance door-to-door waste collection efficiency from 75% to 95</a:t>
            </a:r>
            <a:r>
              <a:rPr lang="en-IN" sz="16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%</a:t>
            </a:r>
            <a:r>
              <a:rPr lang="en-IN" sz="16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.</a:t>
            </a:r>
          </a:p>
          <a:p>
            <a:pPr>
              <a:buFont typeface="Wingdings" pitchFamily="2" charset="2"/>
              <a:buChar char="q"/>
            </a:pPr>
            <a:endParaRPr lang="en-IN" sz="1600" dirty="0" smtClean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>
              <a:buFont typeface="Wingdings" pitchFamily="2" charset="2"/>
              <a:buChar char="q"/>
            </a:pPr>
            <a:r>
              <a:rPr lang="en-IN" sz="16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Shift to electric/biogas vehicles for waste collection.</a:t>
            </a:r>
          </a:p>
          <a:p>
            <a:pPr algn="ctr"/>
            <a:endParaRPr lang="en-IN" sz="1400" dirty="0" smtClean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/>
          <p:nvPr/>
        </p:nvGrpSpPr>
        <p:grpSpPr>
          <a:xfrm>
            <a:off x="0" y="0"/>
            <a:ext cx="578644" cy="6858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53" name="TextBox 23"/>
          <p:cNvSpPr txBox="1"/>
          <p:nvPr/>
        </p:nvSpPr>
        <p:spPr>
          <a:xfrm>
            <a:off x="714380" y="285728"/>
            <a:ext cx="964409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REFERENCES</a:t>
            </a:r>
            <a:endParaRPr lang="en-IN" sz="20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29582" y="6211669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8"/>
              </a:lnSpc>
              <a:spcBef>
                <a:spcPct val="0"/>
              </a:spcBef>
            </a:pPr>
            <a:r>
              <a:rPr lang="en-US" sz="900" b="1" dirty="0" smtClean="0">
                <a:solidFill>
                  <a:schemeClr val="bg1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rPr>
              <a:t>DISSERTATION &amp; PLANNING SEMINAR</a:t>
            </a: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714344" y="571480"/>
            <a:ext cx="9572656" cy="114320"/>
            <a:chOff x="0" y="0"/>
            <a:chExt cx="812800" cy="812800"/>
          </a:xfrm>
        </p:grpSpPr>
        <p:sp>
          <p:nvSpPr>
            <p:cNvPr id="45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46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grpSp>
        <p:nvGrpSpPr>
          <p:cNvPr id="4" name="Group 22"/>
          <p:cNvGrpSpPr/>
          <p:nvPr/>
        </p:nvGrpSpPr>
        <p:grpSpPr>
          <a:xfrm>
            <a:off x="0" y="6184945"/>
            <a:ext cx="10287036" cy="1101707"/>
            <a:chOff x="0" y="6184945"/>
            <a:chExt cx="10287036" cy="1101707"/>
          </a:xfrm>
        </p:grpSpPr>
        <p:grpSp>
          <p:nvGrpSpPr>
            <p:cNvPr id="5" name="Group 16"/>
            <p:cNvGrpSpPr/>
            <p:nvPr/>
          </p:nvGrpSpPr>
          <p:grpSpPr>
            <a:xfrm>
              <a:off x="7858144" y="6184945"/>
              <a:ext cx="2428856" cy="673055"/>
              <a:chOff x="0" y="-38100"/>
              <a:chExt cx="812800" cy="850900"/>
            </a:xfrm>
          </p:grpSpPr>
          <p:sp>
            <p:nvSpPr>
              <p:cNvPr id="39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7D72"/>
              </a:solidFill>
            </p:spPr>
          </p:sp>
          <p:sp>
            <p:nvSpPr>
              <p:cNvPr id="40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6" name="Group 12"/>
            <p:cNvGrpSpPr/>
            <p:nvPr/>
          </p:nvGrpSpPr>
          <p:grpSpPr>
            <a:xfrm>
              <a:off x="9786970" y="6415918"/>
              <a:ext cx="500030" cy="442106"/>
              <a:chOff x="0" y="-38100"/>
              <a:chExt cx="812800" cy="850900"/>
            </a:xfrm>
          </p:grpSpPr>
          <p:sp>
            <p:nvSpPr>
              <p:cNvPr id="36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8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7" name="Group 12"/>
            <p:cNvGrpSpPr/>
            <p:nvPr/>
          </p:nvGrpSpPr>
          <p:grpSpPr>
            <a:xfrm flipV="1">
              <a:off x="0" y="6286520"/>
              <a:ext cx="9795295" cy="220632"/>
              <a:chOff x="0" y="0"/>
              <a:chExt cx="812800" cy="2306314"/>
            </a:xfrm>
          </p:grpSpPr>
          <p:sp>
            <p:nvSpPr>
              <p:cNvPr id="34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5" name="TextBox 14"/>
              <p:cNvSpPr txBox="1"/>
              <p:nvPr/>
            </p:nvSpPr>
            <p:spPr>
              <a:xfrm>
                <a:off x="0" y="1455412"/>
                <a:ext cx="812800" cy="85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7858180" y="6215082"/>
              <a:ext cx="24288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8"/>
                </a:lnSpc>
                <a:spcBef>
                  <a:spcPct val="0"/>
                </a:spcBef>
              </a:pPr>
              <a:r>
                <a:rPr lang="en-US" sz="900" b="1" dirty="0" smtClean="0">
                  <a:solidFill>
                    <a:schemeClr val="bg1"/>
                  </a:solidFill>
                  <a:latin typeface="Times New Roman" pitchFamily="18" charset="0"/>
                  <a:ea typeface="Open Sans"/>
                  <a:cs typeface="Times New Roman" pitchFamily="18" charset="0"/>
                  <a:sym typeface="Open Sans"/>
                </a:rPr>
                <a:t>DISSERTATION &amp; PLANNING SEMINAR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dirty="0">
                <a:solidFill>
                  <a:srgbClr val="FF0000"/>
                </a:solidFill>
              </a:endParaRPr>
            </a:p>
          </p:txBody>
        </p:sp>
        <p:sp>
          <p:nvSpPr>
            <p:cNvPr id="32" name="Footer Placeholder 36"/>
            <p:cNvSpPr txBox="1">
              <a:spLocks/>
            </p:cNvSpPr>
            <p:nvPr/>
          </p:nvSpPr>
          <p:spPr>
            <a:xfrm>
              <a:off x="614386" y="6357958"/>
              <a:ext cx="7886700" cy="428604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/>
            <a:p>
              <a:pPr lvl="0"/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TOPIC: </a:t>
              </a:r>
              <a:r>
                <a:rPr lang="en-IN" sz="800" dirty="0" smtClean="0">
                  <a:solidFill>
                    <a:schemeClr val="bg2">
                      <a:lumMod val="1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Low-Carbon Water Utility &amp; Municipal Waste Management plan for JNAC, Jamshedpur 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58180" y="6491563"/>
              <a:ext cx="2428856" cy="795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RAM KUMAR , MUP/10002/23</a:t>
              </a:r>
            </a:p>
            <a:p>
              <a:r>
                <a:rPr lang="en-US" sz="900" dirty="0" smtClean="0">
                  <a:solidFill>
                    <a:schemeClr val="bg1"/>
                  </a:solidFill>
                </a:rPr>
                <a:t>SEM-III , MUP 2023-25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dirty="0">
                <a:solidFill>
                  <a:srgbClr val="FF0000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9786970" y="6500834"/>
            <a:ext cx="5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63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42906" y="528839"/>
            <a:ext cx="871543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600" indent="-228600">
              <a:buFont typeface="+mj-lt"/>
              <a:buAutoNum type="arabicPeriod"/>
            </a:pPr>
            <a:endParaRPr lang="en-IN" sz="1200" dirty="0" smtClean="0"/>
          </a:p>
          <a:p>
            <a:pPr indent="-360000">
              <a:spcAft>
                <a:spcPts val="600"/>
              </a:spcAft>
              <a:buFont typeface="+mj-lt"/>
              <a:buAutoNum type="arabicPeriod"/>
            </a:pPr>
            <a:r>
              <a:rPr lang="en-IN" sz="1200" dirty="0" smtClean="0"/>
              <a:t>A. Sharma, R. </a:t>
            </a:r>
            <a:r>
              <a:rPr lang="en-IN" sz="1200" dirty="0" err="1" smtClean="0"/>
              <a:t>Ganguly</a:t>
            </a:r>
            <a:r>
              <a:rPr lang="en-IN" sz="1200" dirty="0" smtClean="0"/>
              <a:t>, A.K. Gupta, Matrix method for evaluation of existing solid waste management system in Himachal Pradesh, 	India, J. 	Mater. Cycles Waste </a:t>
            </a:r>
            <a:r>
              <a:rPr lang="en-IN" sz="1200" dirty="0" err="1" smtClean="0"/>
              <a:t>Manag</a:t>
            </a:r>
            <a:r>
              <a:rPr lang="en-IN" sz="1200" dirty="0" smtClean="0"/>
              <a:t>. 20 (3) (2018) 1813–1831, https://doi.org/10.1007/s10163-018-0703-z.</a:t>
            </a:r>
          </a:p>
          <a:p>
            <a:pPr indent="-360000">
              <a:spcAft>
                <a:spcPts val="600"/>
              </a:spcAft>
              <a:buFont typeface="+mj-lt"/>
              <a:buAutoNum type="arabicPeriod"/>
            </a:pPr>
            <a:r>
              <a:rPr lang="en-IN" sz="1200" dirty="0" err="1" smtClean="0"/>
              <a:t>Anchal</a:t>
            </a:r>
            <a:r>
              <a:rPr lang="en-IN" sz="1200" dirty="0" smtClean="0"/>
              <a:t> Sharma, Rajiv </a:t>
            </a:r>
            <a:r>
              <a:rPr lang="en-IN" sz="1200" dirty="0" err="1" smtClean="0"/>
              <a:t>Ganguly</a:t>
            </a:r>
            <a:r>
              <a:rPr lang="en-IN" sz="1200" dirty="0" smtClean="0"/>
              <a:t>  &amp; Ashok Kumar Gupta (2023). Life cycle assessment of municipal solid waste generated from hilly 	cities in 	India – A case study. </a:t>
            </a:r>
            <a:r>
              <a:rPr lang="en-IN" sz="1200" dirty="0" err="1" smtClean="0"/>
              <a:t>Heliyon</a:t>
            </a:r>
            <a:r>
              <a:rPr lang="en-IN" sz="1200" dirty="0" smtClean="0"/>
              <a:t> 9(2023)e21575. https://doi.org/10.1016/j.heliyon.2023.e21575 </a:t>
            </a:r>
          </a:p>
          <a:p>
            <a:pPr indent="-360000">
              <a:spcAft>
                <a:spcPts val="600"/>
              </a:spcAft>
              <a:buFont typeface="+mj-lt"/>
              <a:buAutoNum type="arabicPeriod"/>
            </a:pPr>
            <a:r>
              <a:rPr lang="en-IN" sz="1200" dirty="0" smtClean="0"/>
              <a:t>CDP. (2020). </a:t>
            </a:r>
            <a:r>
              <a:rPr lang="en-IN" sz="1200" i="1" dirty="0" smtClean="0"/>
              <a:t>Science-Based Climate Targets: A Guide for Cities</a:t>
            </a:r>
            <a:r>
              <a:rPr lang="en-IN" sz="1200" dirty="0" smtClean="0"/>
              <a:t>. Science Based Targets Network.</a:t>
            </a:r>
          </a:p>
          <a:p>
            <a:pPr indent="-360000">
              <a:spcAft>
                <a:spcPts val="600"/>
              </a:spcAft>
              <a:buFont typeface="+mj-lt"/>
              <a:buAutoNum type="arabicPeriod"/>
            </a:pPr>
            <a:r>
              <a:rPr lang="en-IN" sz="1200" dirty="0" err="1" smtClean="0"/>
              <a:t>Ecoinvent</a:t>
            </a:r>
            <a:r>
              <a:rPr lang="en-IN" sz="1200" dirty="0" smtClean="0"/>
              <a:t> 2.2. (2010). </a:t>
            </a:r>
            <a:r>
              <a:rPr lang="en-IN" sz="1200" dirty="0" err="1" smtClean="0"/>
              <a:t>Ecoinvent</a:t>
            </a:r>
            <a:r>
              <a:rPr lang="en-IN" sz="1200" dirty="0" smtClean="0"/>
              <a:t> centre. Retrieved from </a:t>
            </a:r>
            <a:r>
              <a:rPr lang="en-IN" sz="1200" u="sng" dirty="0" smtClean="0">
                <a:hlinkClick r:id="rId3"/>
              </a:rPr>
              <a:t>http://www.ecoinvent.org/database/older-versions/ecoinvent-version-2/ecoinventversion-2.html</a:t>
            </a:r>
            <a:endParaRPr lang="en-IN" sz="1200" dirty="0" smtClean="0"/>
          </a:p>
          <a:p>
            <a:pPr indent="-360000">
              <a:spcAft>
                <a:spcPts val="600"/>
              </a:spcAft>
              <a:buFont typeface="+mj-lt"/>
              <a:buAutoNum type="arabicPeriod"/>
            </a:pPr>
            <a:r>
              <a:rPr lang="en-IN" sz="1200" dirty="0" err="1" smtClean="0"/>
              <a:t>Faria</a:t>
            </a:r>
            <a:r>
              <a:rPr lang="en-IN" sz="1200" dirty="0" smtClean="0"/>
              <a:t>, P., </a:t>
            </a:r>
            <a:r>
              <a:rPr lang="en-IN" sz="1200" dirty="0" err="1" smtClean="0"/>
              <a:t>Currás</a:t>
            </a:r>
            <a:r>
              <a:rPr lang="en-IN" sz="1200" dirty="0" smtClean="0"/>
              <a:t>, T. A., Rangel, F., </a:t>
            </a:r>
            <a:r>
              <a:rPr lang="en-IN" sz="1200" dirty="0" err="1" smtClean="0"/>
              <a:t>Jaillet</a:t>
            </a:r>
            <a:r>
              <a:rPr lang="en-IN" sz="1200" dirty="0" smtClean="0"/>
              <a:t>, A., Chang, A., White, E., </a:t>
            </a:r>
            <a:r>
              <a:rPr lang="en-IN" sz="1200" dirty="0" err="1" smtClean="0"/>
              <a:t>Carreño</a:t>
            </a:r>
            <a:r>
              <a:rPr lang="en-IN" sz="1200" dirty="0" smtClean="0"/>
              <a:t>, C., &amp; </a:t>
            </a:r>
            <a:r>
              <a:rPr lang="en-IN" sz="1200" dirty="0" err="1" smtClean="0"/>
              <a:t>Balore</a:t>
            </a:r>
            <a:r>
              <a:rPr lang="en-IN" sz="1200" dirty="0" smtClean="0"/>
              <a:t>, V. (2020). </a:t>
            </a:r>
            <a:r>
              <a:rPr lang="en-IN" sz="1200" i="1" dirty="0" smtClean="0"/>
              <a:t>Science-Based Climate Target 	Methodologies Evaluation Report</a:t>
            </a:r>
            <a:r>
              <a:rPr lang="en-IN" sz="1200" dirty="0" smtClean="0"/>
              <a:t>. Science Based Targets Network.</a:t>
            </a:r>
          </a:p>
          <a:p>
            <a:pPr indent="-360000">
              <a:spcAft>
                <a:spcPts val="600"/>
              </a:spcAft>
              <a:buFont typeface="+mj-lt"/>
              <a:buAutoNum type="arabicPeriod"/>
            </a:pPr>
            <a:r>
              <a:rPr lang="en-IN" sz="1200" dirty="0" smtClean="0"/>
              <a:t>IPCC, 2022: Climate Change 2022: Impacts, Adaptation and Vulnerability. Contribution of Working Group II to the Sixth Assessment 	Report  of the Intergovernmental Panel on Climate Change. O. </a:t>
            </a:r>
            <a:r>
              <a:rPr lang="en-IN" sz="1200" dirty="0" err="1" smtClean="0"/>
              <a:t>Pörtner</a:t>
            </a:r>
            <a:r>
              <a:rPr lang="en-IN" sz="1200" dirty="0" smtClean="0"/>
              <a:t>, D.C. Roberts.</a:t>
            </a:r>
          </a:p>
          <a:p>
            <a:pPr indent="-360000">
              <a:spcAft>
                <a:spcPts val="600"/>
              </a:spcAft>
              <a:buFont typeface="+mj-lt"/>
              <a:buAutoNum type="arabicPeriod"/>
            </a:pPr>
            <a:r>
              <a:rPr lang="en-IN" sz="1200" dirty="0" smtClean="0"/>
              <a:t>ISO (2006a) ISO 14040: environmental managements—life cycle assessments—principles and framework. International Organization 	for Standardization, Geneva </a:t>
            </a:r>
          </a:p>
          <a:p>
            <a:pPr indent="-360000">
              <a:spcAft>
                <a:spcPts val="600"/>
              </a:spcAft>
              <a:buFont typeface="+mj-lt"/>
              <a:buAutoNum type="arabicPeriod"/>
            </a:pPr>
            <a:r>
              <a:rPr lang="en-IN" sz="1200" dirty="0" smtClean="0"/>
              <a:t>ISO (2006b) ISO 14044: environmental management—life cycle assessment—requirements and guidelines. International 	Organization for 	Standardization, Geneva</a:t>
            </a:r>
          </a:p>
          <a:p>
            <a:pPr indent="-360000">
              <a:spcAft>
                <a:spcPts val="600"/>
              </a:spcAft>
              <a:buFont typeface="+mj-lt"/>
              <a:buAutoNum type="arabicPeriod"/>
            </a:pPr>
            <a:r>
              <a:rPr lang="en-IN" sz="1200" dirty="0" smtClean="0"/>
              <a:t> ISO (2014) ISO 14046 water footprint—principles, requirements and guidelines. International Organization for Standardization, 	Geneva</a:t>
            </a:r>
          </a:p>
          <a:p>
            <a:pPr indent="-360000">
              <a:spcAft>
                <a:spcPts val="600"/>
              </a:spcAft>
              <a:buFont typeface="+mj-lt"/>
              <a:buAutoNum type="arabicPeriod"/>
            </a:pPr>
            <a:r>
              <a:rPr lang="en-IN" sz="1200" dirty="0" smtClean="0"/>
              <a:t>Javier Perez, Juan Manuel de Andres, Julio </a:t>
            </a:r>
            <a:r>
              <a:rPr lang="en-IN" sz="1200" dirty="0" err="1" smtClean="0"/>
              <a:t>Lumbreras</a:t>
            </a:r>
            <a:r>
              <a:rPr lang="en-IN" sz="1200" dirty="0" smtClean="0"/>
              <a:t>, </a:t>
            </a:r>
            <a:r>
              <a:rPr lang="en-IN" sz="1200" dirty="0" err="1" smtClean="0"/>
              <a:t>Encarnaci</a:t>
            </a:r>
            <a:r>
              <a:rPr lang="en-IN" sz="1200" dirty="0" smtClean="0"/>
              <a:t> on </a:t>
            </a:r>
            <a:r>
              <a:rPr lang="en-IN" sz="1200" dirty="0" err="1" smtClean="0"/>
              <a:t>Rodríguez</a:t>
            </a:r>
            <a:r>
              <a:rPr lang="en-IN" sz="1200" dirty="0" smtClean="0"/>
              <a:t>(2018). Evaluating carbon footprint of municipal solid 	waste treatment: Methodological proposal and application to a case study. Journal of Cleaner Production. 	</a:t>
            </a:r>
            <a:r>
              <a:rPr lang="en-IN" sz="1200" u="sng" dirty="0" smtClean="0">
                <a:hlinkClick r:id="rId4"/>
              </a:rPr>
              <a:t>https://doi.org/10.1016/j.jclepro.2018.09.103</a:t>
            </a:r>
            <a:endParaRPr lang="en-IN" sz="1200" dirty="0" smtClean="0"/>
          </a:p>
          <a:p>
            <a:pPr indent="-360000">
              <a:spcAft>
                <a:spcPts val="600"/>
              </a:spcAft>
              <a:buFont typeface="+mj-lt"/>
              <a:buAutoNum type="arabicPeriod"/>
            </a:pPr>
            <a:r>
              <a:rPr lang="en-IN" sz="1200" dirty="0" smtClean="0"/>
              <a:t>Javier Perez, Juan Manuel de Andres, Julio </a:t>
            </a:r>
            <a:r>
              <a:rPr lang="en-IN" sz="1200" dirty="0" err="1" smtClean="0"/>
              <a:t>Lumbreras</a:t>
            </a:r>
            <a:r>
              <a:rPr lang="en-IN" sz="1200" dirty="0" smtClean="0"/>
              <a:t>, </a:t>
            </a:r>
            <a:r>
              <a:rPr lang="en-IN" sz="1200" dirty="0" err="1" smtClean="0"/>
              <a:t>Encarnaci</a:t>
            </a:r>
            <a:r>
              <a:rPr lang="en-IN" sz="1200" dirty="0" smtClean="0"/>
              <a:t> on </a:t>
            </a:r>
            <a:r>
              <a:rPr lang="en-IN" sz="1200" dirty="0" err="1" smtClean="0"/>
              <a:t>Rodríguez</a:t>
            </a:r>
            <a:r>
              <a:rPr lang="en-IN" sz="1200" dirty="0" smtClean="0"/>
              <a:t>(2017a). Methodology to evaluate the environmental 	impact of urban solid waste containerization system: A case study. Journal of Cleaner Production. J. Cleaner 	</a:t>
            </a:r>
            <a:r>
              <a:rPr lang="en-IN" sz="1200" dirty="0" err="1" smtClean="0"/>
              <a:t>production.http</a:t>
            </a:r>
            <a:r>
              <a:rPr lang="en-IN" sz="1200" dirty="0" smtClean="0"/>
              <a:t>://</a:t>
            </a:r>
            <a:r>
              <a:rPr lang="en-IN" sz="1200" dirty="0" err="1" smtClean="0"/>
              <a:t>dx.doi.org</a:t>
            </a:r>
            <a:r>
              <a:rPr lang="en-IN" sz="1200" dirty="0" smtClean="0"/>
              <a:t>/10.1016/j.jclepro.2017.03.003</a:t>
            </a:r>
          </a:p>
          <a:p>
            <a:pPr indent="-360000">
              <a:spcAft>
                <a:spcPts val="600"/>
              </a:spcAft>
              <a:buFont typeface="+mj-lt"/>
              <a:buAutoNum type="arabicPeriod"/>
            </a:pPr>
            <a:r>
              <a:rPr lang="en-IN" sz="1200" dirty="0" smtClean="0"/>
              <a:t>Javier Perez, Juan Manuel de Andres, Julio </a:t>
            </a:r>
            <a:r>
              <a:rPr lang="en-IN" sz="1200" dirty="0" err="1" smtClean="0"/>
              <a:t>Lumbreras</a:t>
            </a:r>
            <a:r>
              <a:rPr lang="en-IN" sz="1200" dirty="0" smtClean="0"/>
              <a:t>, </a:t>
            </a:r>
            <a:r>
              <a:rPr lang="en-IN" sz="1200" dirty="0" err="1" smtClean="0"/>
              <a:t>Encarnaci</a:t>
            </a:r>
            <a:r>
              <a:rPr lang="en-IN" sz="1200" dirty="0" smtClean="0"/>
              <a:t> on </a:t>
            </a:r>
            <a:r>
              <a:rPr lang="en-IN" sz="1200" dirty="0" err="1" smtClean="0"/>
              <a:t>Rodríguez</a:t>
            </a:r>
            <a:r>
              <a:rPr lang="en-IN" sz="1200" dirty="0" smtClean="0"/>
              <a:t>(2017b). A methodology for estimating the carbon 	footprint of waste collection vehicles under different scenarios: Application to Madrid. </a:t>
            </a:r>
            <a:r>
              <a:rPr lang="en-IN" sz="1200" dirty="0" err="1" smtClean="0"/>
              <a:t>J.Cleaner</a:t>
            </a:r>
            <a:r>
              <a:rPr lang="en-IN" sz="1200" dirty="0" smtClean="0"/>
              <a:t> Production. 	</a:t>
            </a:r>
            <a:r>
              <a:rPr lang="en-IN" sz="1200" u="sng" dirty="0" smtClean="0">
                <a:hlinkClick r:id="rId5"/>
              </a:rPr>
              <a:t>http://dx.doi.org/10.1016/j.trd.2017.03.007</a:t>
            </a:r>
            <a:endParaRPr lang="en-IN" sz="1200" dirty="0" smtClean="0"/>
          </a:p>
          <a:p>
            <a:pPr marL="48600" indent="-228600" algn="ctr">
              <a:buFont typeface="+mj-lt"/>
              <a:buAutoNum type="arabicPeriod"/>
            </a:pPr>
            <a:endParaRPr lang="en-IN" sz="1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/>
          <p:nvPr/>
        </p:nvGrpSpPr>
        <p:grpSpPr>
          <a:xfrm>
            <a:off x="0" y="0"/>
            <a:ext cx="578644" cy="6858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53" name="TextBox 23"/>
          <p:cNvSpPr txBox="1"/>
          <p:nvPr/>
        </p:nvSpPr>
        <p:spPr>
          <a:xfrm>
            <a:off x="714380" y="285728"/>
            <a:ext cx="964409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REFERENCES</a:t>
            </a:r>
            <a:endParaRPr lang="en-IN" sz="20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29582" y="6211669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8"/>
              </a:lnSpc>
              <a:spcBef>
                <a:spcPct val="0"/>
              </a:spcBef>
            </a:pPr>
            <a:r>
              <a:rPr lang="en-US" sz="900" b="1" dirty="0" smtClean="0">
                <a:solidFill>
                  <a:schemeClr val="bg1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rPr>
              <a:t>DISSERTATION &amp; PLANNING SEMINAR</a:t>
            </a: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714344" y="571480"/>
            <a:ext cx="9572656" cy="114320"/>
            <a:chOff x="0" y="0"/>
            <a:chExt cx="812800" cy="812800"/>
          </a:xfrm>
        </p:grpSpPr>
        <p:sp>
          <p:nvSpPr>
            <p:cNvPr id="45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46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grpSp>
        <p:nvGrpSpPr>
          <p:cNvPr id="4" name="Group 22"/>
          <p:cNvGrpSpPr/>
          <p:nvPr/>
        </p:nvGrpSpPr>
        <p:grpSpPr>
          <a:xfrm>
            <a:off x="0" y="6184945"/>
            <a:ext cx="10287036" cy="1101707"/>
            <a:chOff x="0" y="6184945"/>
            <a:chExt cx="10287036" cy="1101707"/>
          </a:xfrm>
        </p:grpSpPr>
        <p:grpSp>
          <p:nvGrpSpPr>
            <p:cNvPr id="5" name="Group 16"/>
            <p:cNvGrpSpPr/>
            <p:nvPr/>
          </p:nvGrpSpPr>
          <p:grpSpPr>
            <a:xfrm>
              <a:off x="7858144" y="6184945"/>
              <a:ext cx="2428856" cy="673055"/>
              <a:chOff x="0" y="-38100"/>
              <a:chExt cx="812800" cy="850900"/>
            </a:xfrm>
          </p:grpSpPr>
          <p:sp>
            <p:nvSpPr>
              <p:cNvPr id="39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7D72"/>
              </a:solidFill>
            </p:spPr>
          </p:sp>
          <p:sp>
            <p:nvSpPr>
              <p:cNvPr id="40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6" name="Group 12"/>
            <p:cNvGrpSpPr/>
            <p:nvPr/>
          </p:nvGrpSpPr>
          <p:grpSpPr>
            <a:xfrm>
              <a:off x="9786970" y="6415918"/>
              <a:ext cx="500030" cy="442106"/>
              <a:chOff x="0" y="-38100"/>
              <a:chExt cx="812800" cy="850900"/>
            </a:xfrm>
          </p:grpSpPr>
          <p:sp>
            <p:nvSpPr>
              <p:cNvPr id="36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8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7" name="Group 12"/>
            <p:cNvGrpSpPr/>
            <p:nvPr/>
          </p:nvGrpSpPr>
          <p:grpSpPr>
            <a:xfrm flipV="1">
              <a:off x="0" y="6286520"/>
              <a:ext cx="9795295" cy="220632"/>
              <a:chOff x="0" y="0"/>
              <a:chExt cx="812800" cy="2306314"/>
            </a:xfrm>
          </p:grpSpPr>
          <p:sp>
            <p:nvSpPr>
              <p:cNvPr id="34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5" name="TextBox 14"/>
              <p:cNvSpPr txBox="1"/>
              <p:nvPr/>
            </p:nvSpPr>
            <p:spPr>
              <a:xfrm>
                <a:off x="0" y="1455412"/>
                <a:ext cx="812800" cy="85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7858180" y="6215082"/>
              <a:ext cx="24288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8"/>
                </a:lnSpc>
                <a:spcBef>
                  <a:spcPct val="0"/>
                </a:spcBef>
              </a:pPr>
              <a:r>
                <a:rPr lang="en-US" sz="900" b="1" dirty="0" smtClean="0">
                  <a:solidFill>
                    <a:schemeClr val="bg1"/>
                  </a:solidFill>
                  <a:latin typeface="Times New Roman" pitchFamily="18" charset="0"/>
                  <a:ea typeface="Open Sans"/>
                  <a:cs typeface="Times New Roman" pitchFamily="18" charset="0"/>
                  <a:sym typeface="Open Sans"/>
                </a:rPr>
                <a:t>DISSERTATION &amp; PLANNING SEMINAR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dirty="0">
                <a:solidFill>
                  <a:srgbClr val="FF0000"/>
                </a:solidFill>
              </a:endParaRPr>
            </a:p>
          </p:txBody>
        </p:sp>
        <p:sp>
          <p:nvSpPr>
            <p:cNvPr id="32" name="Footer Placeholder 36"/>
            <p:cNvSpPr txBox="1">
              <a:spLocks/>
            </p:cNvSpPr>
            <p:nvPr/>
          </p:nvSpPr>
          <p:spPr>
            <a:xfrm>
              <a:off x="614386" y="6357958"/>
              <a:ext cx="7886700" cy="428604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/>
            <a:p>
              <a:pPr lvl="0"/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TOPIC: </a:t>
              </a:r>
              <a:r>
                <a:rPr lang="en-IN" sz="800" dirty="0" smtClean="0">
                  <a:solidFill>
                    <a:schemeClr val="bg2">
                      <a:lumMod val="1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Low-Carbon Water Utility &amp; Municipal Waste Management plan for JNAC, Jamshedpur 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58180" y="6491563"/>
              <a:ext cx="2428856" cy="795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RAM KUMAR , MUP/10002/23</a:t>
              </a:r>
            </a:p>
            <a:p>
              <a:r>
                <a:rPr lang="en-US" sz="900" dirty="0" smtClean="0">
                  <a:solidFill>
                    <a:schemeClr val="bg1"/>
                  </a:solidFill>
                </a:rPr>
                <a:t>SEM-III , MUP 2023-25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dirty="0">
                <a:solidFill>
                  <a:srgbClr val="FF0000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9786970" y="6500834"/>
            <a:ext cx="5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64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85782" y="677363"/>
            <a:ext cx="928694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600" indent="-228600">
              <a:buFont typeface="+mj-lt"/>
              <a:buAutoNum type="arabicPeriod" startAt="13"/>
            </a:pPr>
            <a:endParaRPr lang="en-IN" sz="1200" dirty="0" smtClean="0"/>
          </a:p>
          <a:p>
            <a:pPr marL="228600" indent="-228600">
              <a:spcAft>
                <a:spcPts val="600"/>
              </a:spcAft>
              <a:buFont typeface="+mj-lt"/>
              <a:buAutoNum type="arabicPeriod" startAt="13"/>
            </a:pPr>
            <a:r>
              <a:rPr lang="en-IN" sz="1200" dirty="0" smtClean="0"/>
              <a:t>    Lane, J. L., de Haas, D. W., &amp; </a:t>
            </a:r>
            <a:r>
              <a:rPr lang="en-IN" sz="1200" dirty="0" err="1" smtClean="0"/>
              <a:t>Lant</a:t>
            </a:r>
            <a:r>
              <a:rPr lang="en-IN" sz="1200" dirty="0" smtClean="0"/>
              <a:t>, P. A. (2015). The diverse environmental burden of city-scale urban water systems. </a:t>
            </a:r>
            <a:r>
              <a:rPr lang="en-IN" sz="1200" i="1" dirty="0" smtClean="0"/>
              <a:t>Water Research</a:t>
            </a:r>
            <a:r>
              <a:rPr lang="en-IN" sz="1200" dirty="0" smtClean="0"/>
              <a:t>. 	</a:t>
            </a:r>
            <a:r>
              <a:rPr lang="en-IN" sz="1200" u="sng" dirty="0" smtClean="0">
                <a:hlinkClick r:id="rId3"/>
              </a:rPr>
              <a:t>https://doi.org/10.1016/j.watres.2015.03.005</a:t>
            </a:r>
            <a:endParaRPr lang="en-IN" sz="1200" dirty="0" smtClean="0"/>
          </a:p>
          <a:p>
            <a:pPr indent="-360000">
              <a:spcAft>
                <a:spcPts val="600"/>
              </a:spcAft>
              <a:buFont typeface="+mj-lt"/>
              <a:buAutoNum type="arabicPeriod" startAt="13"/>
            </a:pPr>
            <a:r>
              <a:rPr lang="en-IN" sz="1200" dirty="0" smtClean="0"/>
              <a:t>Margaret </a:t>
            </a:r>
            <a:r>
              <a:rPr lang="en-IN" sz="1200" dirty="0" err="1" smtClean="0"/>
              <a:t>Camilleri-Fenech</a:t>
            </a:r>
            <a:r>
              <a:rPr lang="en-IN" sz="1200" dirty="0" smtClean="0"/>
              <a:t>, </a:t>
            </a:r>
            <a:r>
              <a:rPr lang="en-IN" sz="1200" dirty="0" err="1" smtClean="0"/>
              <a:t>Jordi</a:t>
            </a:r>
            <a:r>
              <a:rPr lang="en-IN" sz="1200" dirty="0" smtClean="0"/>
              <a:t> Oliver-</a:t>
            </a:r>
            <a:r>
              <a:rPr lang="en-IN" sz="1200" dirty="0" err="1" smtClean="0"/>
              <a:t>Solà</a:t>
            </a:r>
            <a:r>
              <a:rPr lang="en-IN" sz="1200" dirty="0" smtClean="0"/>
              <a:t>, Ramon </a:t>
            </a:r>
            <a:r>
              <a:rPr lang="en-IN" sz="1200" dirty="0" err="1" smtClean="0"/>
              <a:t>Farreny</a:t>
            </a:r>
            <a:r>
              <a:rPr lang="en-IN" sz="1200" dirty="0" smtClean="0"/>
              <a:t>, Xavier </a:t>
            </a:r>
            <a:r>
              <a:rPr lang="en-IN" sz="1200" dirty="0" err="1" smtClean="0"/>
              <a:t>Gabarrell</a:t>
            </a:r>
            <a:r>
              <a:rPr lang="en-IN" sz="1200" dirty="0" smtClean="0"/>
              <a:t>, Where do islands put their waste? – A material flow and 	carbon footprint analysis of municipal waste management in the Maltese Islands, Journal of Cleaner Production (2017). </a:t>
            </a:r>
            <a:r>
              <a:rPr lang="en-IN" sz="1200" dirty="0" err="1" smtClean="0"/>
              <a:t>doi</a:t>
            </a:r>
            <a:r>
              <a:rPr lang="en-IN" sz="1200" dirty="0" smtClean="0"/>
              <a:t>: 	10.1016/j.jclepro.2017.07.057</a:t>
            </a:r>
          </a:p>
          <a:p>
            <a:pPr indent="-360000">
              <a:spcAft>
                <a:spcPts val="600"/>
              </a:spcAft>
              <a:buFont typeface="+mj-lt"/>
              <a:buAutoNum type="arabicPeriod" startAt="13"/>
            </a:pPr>
            <a:r>
              <a:rPr lang="en-IN" sz="1200" dirty="0" smtClean="0"/>
              <a:t>Maribel </a:t>
            </a:r>
            <a:r>
              <a:rPr lang="en-IN" sz="1200" dirty="0" err="1" smtClean="0"/>
              <a:t>García-Sánchez</a:t>
            </a:r>
            <a:r>
              <a:rPr lang="en-IN" sz="1200" dirty="0" smtClean="0"/>
              <a:t>, Leonor Patricia </a:t>
            </a:r>
            <a:r>
              <a:rPr lang="en-IN" sz="1200" dirty="0" err="1" smtClean="0"/>
              <a:t>Güereca,Environmental</a:t>
            </a:r>
            <a:r>
              <a:rPr lang="en-IN" sz="1200" dirty="0" smtClean="0"/>
              <a:t> and social life cycle assessment of urban water systems: The case of 	Mexico 	</a:t>
            </a:r>
            <a:r>
              <a:rPr lang="en-IN" sz="1200" dirty="0" err="1" smtClean="0"/>
              <a:t>City,Science</a:t>
            </a:r>
            <a:r>
              <a:rPr lang="en-IN" sz="1200" dirty="0" smtClean="0"/>
              <a:t> of The Total </a:t>
            </a:r>
            <a:r>
              <a:rPr lang="en-IN" sz="1200" dirty="0" err="1" smtClean="0"/>
              <a:t>Environment,Volume</a:t>
            </a:r>
            <a:r>
              <a:rPr lang="en-IN" sz="1200" dirty="0" smtClean="0"/>
              <a:t> 693,2019,133464,ISSN 0048-	9697,https://</a:t>
            </a:r>
            <a:r>
              <a:rPr lang="en-IN" sz="1200" dirty="0" err="1" smtClean="0"/>
              <a:t>doi.org</a:t>
            </a:r>
            <a:r>
              <a:rPr lang="en-IN" sz="1200" dirty="0" smtClean="0"/>
              <a:t>/10.1016/j.scitotenv.2019.07.270.</a:t>
            </a:r>
          </a:p>
          <a:p>
            <a:pPr indent="-360000">
              <a:spcAft>
                <a:spcPts val="600"/>
              </a:spcAft>
              <a:buFont typeface="+mj-lt"/>
              <a:buAutoNum type="arabicPeriod" startAt="13"/>
            </a:pPr>
            <a:r>
              <a:rPr lang="en-IN" sz="1200" dirty="0" smtClean="0"/>
              <a:t>Ministry of Environment, Forest and Climate Change. (2022). Annual Report 2021-22. </a:t>
            </a:r>
            <a:r>
              <a:rPr lang="en-IN" sz="1200" u="sng" dirty="0" smtClean="0">
                <a:hlinkClick r:id="rId4"/>
              </a:rPr>
              <a:t>https://moef.gov.in/annual-reports</a:t>
            </a:r>
            <a:endParaRPr lang="en-IN" sz="1200" u="sng" dirty="0" smtClean="0"/>
          </a:p>
          <a:p>
            <a:pPr indent="-360000">
              <a:spcAft>
                <a:spcPts val="600"/>
              </a:spcAft>
              <a:buFont typeface="+mj-lt"/>
              <a:buAutoNum type="arabicPeriod" startAt="13"/>
            </a:pPr>
            <a:r>
              <a:rPr lang="en-IN" sz="1200" dirty="0" err="1" smtClean="0"/>
              <a:t>Mirtes</a:t>
            </a:r>
            <a:r>
              <a:rPr lang="en-IN" sz="1200" dirty="0" smtClean="0"/>
              <a:t> </a:t>
            </a:r>
            <a:r>
              <a:rPr lang="en-IN" sz="1200" dirty="0" err="1" smtClean="0"/>
              <a:t>Tatiane</a:t>
            </a:r>
            <a:r>
              <a:rPr lang="en-IN" sz="1200" dirty="0" smtClean="0"/>
              <a:t> Neisse </a:t>
            </a:r>
            <a:r>
              <a:rPr lang="en-IN" sz="1200" dirty="0" err="1" smtClean="0"/>
              <a:t>Boldrin</a:t>
            </a:r>
            <a:r>
              <a:rPr lang="en-IN" sz="1200" dirty="0" smtClean="0"/>
              <a:t>, </a:t>
            </a:r>
            <a:r>
              <a:rPr lang="en-IN" sz="1200" dirty="0" err="1" smtClean="0"/>
              <a:t>Klebber</a:t>
            </a:r>
            <a:r>
              <a:rPr lang="en-IN" sz="1200" dirty="0" smtClean="0"/>
              <a:t> </a:t>
            </a:r>
            <a:r>
              <a:rPr lang="en-IN" sz="1200" dirty="0" err="1" smtClean="0"/>
              <a:t>Teodomiro</a:t>
            </a:r>
            <a:r>
              <a:rPr lang="en-IN" sz="1200" dirty="0" smtClean="0"/>
              <a:t> Martins </a:t>
            </a:r>
            <a:r>
              <a:rPr lang="en-IN" sz="1200" dirty="0" err="1" smtClean="0"/>
              <a:t>Formiga</a:t>
            </a:r>
            <a:r>
              <a:rPr lang="en-IN" sz="1200" dirty="0" smtClean="0"/>
              <a:t>, </a:t>
            </a:r>
            <a:r>
              <a:rPr lang="en-IN" sz="1200" dirty="0" err="1" smtClean="0"/>
              <a:t>Sérgio</a:t>
            </a:r>
            <a:r>
              <a:rPr lang="en-IN" sz="1200" dirty="0" smtClean="0"/>
              <a:t> Almeida </a:t>
            </a:r>
            <a:r>
              <a:rPr lang="en-IN" sz="1200" dirty="0" err="1" smtClean="0"/>
              <a:t>Pacca.Environmental</a:t>
            </a:r>
            <a:r>
              <a:rPr lang="en-IN" sz="1200" dirty="0" smtClean="0"/>
              <a:t> performance of an integrated 	water supply and wastewater system through life cycle assessment — A Brazilian case study. 2022, Science of The Total 	</a:t>
            </a:r>
            <a:r>
              <a:rPr lang="en-IN" sz="1200" dirty="0" err="1" smtClean="0"/>
              <a:t>Environment,Volume</a:t>
            </a:r>
            <a:r>
              <a:rPr lang="en-IN" sz="1200" dirty="0" smtClean="0"/>
              <a:t> 835,155213,ISSN 0048-9697.https://</a:t>
            </a:r>
            <a:r>
              <a:rPr lang="en-IN" sz="1200" dirty="0" err="1" smtClean="0"/>
              <a:t>doi.org</a:t>
            </a:r>
            <a:r>
              <a:rPr lang="en-IN" sz="1200" dirty="0" smtClean="0"/>
              <a:t>/10.1016/j.scitotenv.2022.155213</a:t>
            </a:r>
          </a:p>
          <a:p>
            <a:pPr indent="-360000">
              <a:spcAft>
                <a:spcPts val="600"/>
              </a:spcAft>
              <a:buFont typeface="+mj-lt"/>
              <a:buAutoNum type="arabicPeriod" startAt="13"/>
            </a:pPr>
            <a:r>
              <a:rPr lang="en-IN" sz="1200" dirty="0" err="1" smtClean="0"/>
              <a:t>Noelia</a:t>
            </a:r>
            <a:r>
              <a:rPr lang="en-IN" sz="1200" dirty="0" smtClean="0"/>
              <a:t> </a:t>
            </a:r>
            <a:r>
              <a:rPr lang="en-IN" sz="1200" dirty="0" err="1" smtClean="0"/>
              <a:t>Cruz‑Pérez</a:t>
            </a:r>
            <a:r>
              <a:rPr lang="en-IN" sz="1200" dirty="0" smtClean="0"/>
              <a:t>, </a:t>
            </a:r>
            <a:r>
              <a:rPr lang="en-IN" sz="1200" dirty="0" err="1" smtClean="0"/>
              <a:t>Jesica</a:t>
            </a:r>
            <a:r>
              <a:rPr lang="en-IN" sz="1200" dirty="0" smtClean="0"/>
              <a:t> </a:t>
            </a:r>
            <a:r>
              <a:rPr lang="en-IN" sz="1200" dirty="0" err="1" smtClean="0"/>
              <a:t>Rodríguez‑Martín</a:t>
            </a:r>
            <a:r>
              <a:rPr lang="en-IN" sz="1200" dirty="0" smtClean="0"/>
              <a:t>, </a:t>
            </a:r>
            <a:r>
              <a:rPr lang="en-IN" sz="1200" dirty="0" err="1" smtClean="0"/>
              <a:t>Celso</a:t>
            </a:r>
            <a:r>
              <a:rPr lang="en-IN" sz="1200" dirty="0" smtClean="0"/>
              <a:t> </a:t>
            </a:r>
            <a:r>
              <a:rPr lang="en-IN" sz="1200" dirty="0" err="1" smtClean="0"/>
              <a:t>García</a:t>
            </a:r>
            <a:r>
              <a:rPr lang="en-IN" sz="1200" dirty="0" smtClean="0"/>
              <a:t>, Pablo </a:t>
            </a:r>
            <a:r>
              <a:rPr lang="en-IN" sz="1200" dirty="0" err="1" smtClean="0"/>
              <a:t>Rodríguez‑Lozano</a:t>
            </a:r>
            <a:r>
              <a:rPr lang="en-IN" sz="1200" dirty="0" smtClean="0"/>
              <a:t>, Dolores </a:t>
            </a:r>
            <a:r>
              <a:rPr lang="en-IN" sz="1200" dirty="0" err="1" smtClean="0"/>
              <a:t>Tirado</a:t>
            </a:r>
            <a:r>
              <a:rPr lang="en-IN" sz="1200" dirty="0" smtClean="0"/>
              <a:t>, Alejandro </a:t>
            </a:r>
            <a:r>
              <a:rPr lang="en-IN" sz="1200" dirty="0" err="1" smtClean="0"/>
              <a:t>García‑Gil</a:t>
            </a:r>
            <a:r>
              <a:rPr lang="en-IN" sz="1200" dirty="0" smtClean="0"/>
              <a:t> &amp; 	Juan C. </a:t>
            </a:r>
            <a:r>
              <a:rPr lang="en-IN" sz="1200" dirty="0" err="1" smtClean="0"/>
              <a:t>Santamarta</a:t>
            </a:r>
            <a:r>
              <a:rPr lang="en-IN" sz="1200" dirty="0" smtClean="0"/>
              <a:t>. A carbon footprint: the full water cycle in the Balearic Islands. Sustainable Water Resources Management 	(2023) 9:131 </a:t>
            </a:r>
            <a:r>
              <a:rPr lang="en-IN" sz="1200" u="sng" dirty="0" smtClean="0">
                <a:hlinkClick r:id="rId5"/>
              </a:rPr>
              <a:t>https://doi.org/10.1007/s40899-023-00901-7</a:t>
            </a:r>
            <a:endParaRPr lang="en-IN" sz="1200" dirty="0" smtClean="0"/>
          </a:p>
          <a:p>
            <a:pPr indent="-360000">
              <a:spcAft>
                <a:spcPts val="600"/>
              </a:spcAft>
              <a:buFont typeface="+mj-lt"/>
              <a:buAutoNum type="arabicPeriod" startAt="13"/>
            </a:pPr>
            <a:r>
              <a:rPr lang="en-IN" sz="1200" dirty="0" err="1" smtClean="0"/>
              <a:t>PRéConsultants</a:t>
            </a:r>
            <a:r>
              <a:rPr lang="en-IN" sz="1200" dirty="0" smtClean="0"/>
              <a:t> (2014) </a:t>
            </a:r>
            <a:r>
              <a:rPr lang="en-IN" sz="1200" dirty="0" err="1" smtClean="0"/>
              <a:t>SimaPro</a:t>
            </a:r>
            <a:r>
              <a:rPr lang="en-IN" sz="1200" dirty="0" smtClean="0"/>
              <a:t> 8. http://www.pre-sustainability.com/ simapro8</a:t>
            </a:r>
          </a:p>
          <a:p>
            <a:pPr indent="-360000">
              <a:spcAft>
                <a:spcPts val="600"/>
              </a:spcAft>
              <a:buFont typeface="+mj-lt"/>
              <a:buAutoNum type="arabicPeriod" startAt="13"/>
            </a:pPr>
            <a:r>
              <a:rPr lang="en-IN" sz="1200" dirty="0" smtClean="0"/>
              <a:t>S. S. </a:t>
            </a:r>
            <a:r>
              <a:rPr lang="en-IN" sz="1200" dirty="0" err="1" smtClean="0"/>
              <a:t>Muthu</a:t>
            </a:r>
            <a:r>
              <a:rPr lang="en-IN" sz="1200" dirty="0" smtClean="0"/>
              <a:t> (eds.), Carbon Footprint Case Studies, Environmental Footprints and Eco-design of Products and Processes, Springer Nature 	Singapore Pte Ltd. 2021 . </a:t>
            </a:r>
            <a:r>
              <a:rPr lang="en-IN" sz="1200" u="sng" dirty="0" smtClean="0">
                <a:hlinkClick r:id="rId6"/>
              </a:rPr>
              <a:t>https://doi.org/10.1007/978-981-15-9577-6_5</a:t>
            </a:r>
            <a:endParaRPr lang="en-IN" sz="1200" dirty="0" smtClean="0"/>
          </a:p>
          <a:p>
            <a:pPr indent="-360000">
              <a:buFont typeface="+mj-lt"/>
              <a:buAutoNum type="arabicPeriod" startAt="13"/>
            </a:pPr>
            <a:r>
              <a:rPr lang="en-IN" sz="1200" dirty="0" smtClean="0"/>
              <a:t>S. W. W. Zhou, Carbon Management for a Sustainable Environment, Springer Nature Switzerland AG 2020 .</a:t>
            </a:r>
          </a:p>
          <a:p>
            <a:pPr indent="-360000"/>
            <a:r>
              <a:rPr lang="en-IN" sz="1200" dirty="0" smtClean="0"/>
              <a:t>	 </a:t>
            </a:r>
            <a:r>
              <a:rPr lang="en-IN" sz="1200" u="sng" dirty="0" smtClean="0">
                <a:hlinkClick r:id="rId7"/>
              </a:rPr>
              <a:t>https://doi.org/10.1007/978-3-030-35062-8_1</a:t>
            </a:r>
            <a:endParaRPr lang="en-IN" sz="1200" u="sng" dirty="0" smtClean="0"/>
          </a:p>
          <a:p>
            <a:pPr indent="-360000"/>
            <a:r>
              <a:rPr lang="en-IN" sz="1200" dirty="0" smtClean="0"/>
              <a:t>22.      World Bank Report on State and Trends of Carbon Pricing 2020.https://</a:t>
            </a:r>
            <a:r>
              <a:rPr lang="en-IN" sz="1200" dirty="0" err="1" smtClean="0"/>
              <a:t>openknowledge.worldbank.org</a:t>
            </a:r>
            <a:r>
              <a:rPr lang="en-IN" sz="1200" dirty="0" smtClean="0"/>
              <a:t>/</a:t>
            </a:r>
          </a:p>
          <a:p>
            <a:pPr marL="48600" indent="-228600" algn="ctr">
              <a:buFont typeface="+mj-lt"/>
              <a:buAutoNum type="arabicPeriod" startAt="13"/>
            </a:pPr>
            <a:endParaRPr lang="en-IN" sz="1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0" y="0"/>
            <a:ext cx="578644" cy="6858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grpSp>
        <p:nvGrpSpPr>
          <p:cNvPr id="3" name="Group 16"/>
          <p:cNvGrpSpPr/>
          <p:nvPr/>
        </p:nvGrpSpPr>
        <p:grpSpPr>
          <a:xfrm>
            <a:off x="0" y="5143500"/>
            <a:ext cx="10287000" cy="1714500"/>
            <a:chOff x="0" y="0"/>
            <a:chExt cx="2895466" cy="4071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895466" cy="407175"/>
            </a:xfrm>
            <a:custGeom>
              <a:avLst/>
              <a:gdLst/>
              <a:ahLst/>
              <a:cxnLst/>
              <a:rect l="l" t="t" r="r" b="b"/>
              <a:pathLst>
                <a:path w="2895466" h="407175">
                  <a:moveTo>
                    <a:pt x="0" y="0"/>
                  </a:moveTo>
                  <a:lnTo>
                    <a:pt x="2895466" y="0"/>
                  </a:lnTo>
                  <a:lnTo>
                    <a:pt x="2895466" y="407175"/>
                  </a:lnTo>
                  <a:lnTo>
                    <a:pt x="0" y="407175"/>
                  </a:lnTo>
                  <a:close/>
                </a:path>
              </a:pathLst>
            </a:custGeom>
            <a:solidFill>
              <a:srgbClr val="827D72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895466" cy="445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0" y="2408399"/>
            <a:ext cx="10287000" cy="4490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6600" dirty="0" smtClean="0">
                <a:solidFill>
                  <a:srgbClr val="B4AD9D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  <a:endParaRPr lang="en-US" sz="6600" dirty="0">
              <a:solidFill>
                <a:srgbClr val="B4AD9D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pSp>
        <p:nvGrpSpPr>
          <p:cNvPr id="4" name="Group 10"/>
          <p:cNvGrpSpPr/>
          <p:nvPr/>
        </p:nvGrpSpPr>
        <p:grpSpPr>
          <a:xfrm>
            <a:off x="0" y="6184945"/>
            <a:ext cx="10287036" cy="1101707"/>
            <a:chOff x="0" y="6184945"/>
            <a:chExt cx="10287036" cy="1101707"/>
          </a:xfrm>
        </p:grpSpPr>
        <p:grpSp>
          <p:nvGrpSpPr>
            <p:cNvPr id="5" name="Group 16"/>
            <p:cNvGrpSpPr/>
            <p:nvPr/>
          </p:nvGrpSpPr>
          <p:grpSpPr>
            <a:xfrm>
              <a:off x="7858144" y="6184945"/>
              <a:ext cx="2428856" cy="673055"/>
              <a:chOff x="0" y="-38100"/>
              <a:chExt cx="812800" cy="850900"/>
            </a:xfrm>
          </p:grpSpPr>
          <p:sp>
            <p:nvSpPr>
              <p:cNvPr id="25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7D72"/>
              </a:solidFill>
            </p:spPr>
          </p:sp>
          <p:sp>
            <p:nvSpPr>
              <p:cNvPr id="26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6" name="Group 12"/>
            <p:cNvGrpSpPr/>
            <p:nvPr/>
          </p:nvGrpSpPr>
          <p:grpSpPr>
            <a:xfrm>
              <a:off x="9786970" y="6415918"/>
              <a:ext cx="500030" cy="442106"/>
              <a:chOff x="0" y="-38100"/>
              <a:chExt cx="812800" cy="850900"/>
            </a:xfrm>
          </p:grpSpPr>
          <p:sp>
            <p:nvSpPr>
              <p:cNvPr id="2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24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7" name="Group 12"/>
            <p:cNvGrpSpPr/>
            <p:nvPr/>
          </p:nvGrpSpPr>
          <p:grpSpPr>
            <a:xfrm flipV="1">
              <a:off x="0" y="6286520"/>
              <a:ext cx="9795295" cy="220632"/>
              <a:chOff x="0" y="0"/>
              <a:chExt cx="812800" cy="2306314"/>
            </a:xfrm>
          </p:grpSpPr>
          <p:sp>
            <p:nvSpPr>
              <p:cNvPr id="21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22" name="TextBox 14"/>
              <p:cNvSpPr txBox="1"/>
              <p:nvPr/>
            </p:nvSpPr>
            <p:spPr>
              <a:xfrm>
                <a:off x="0" y="1455412"/>
                <a:ext cx="812800" cy="85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7858180" y="6215082"/>
              <a:ext cx="242885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8"/>
                </a:lnSpc>
                <a:spcBef>
                  <a:spcPct val="0"/>
                </a:spcBef>
              </a:pPr>
              <a:r>
                <a:rPr lang="en-US" sz="900" b="1" dirty="0" smtClean="0">
                  <a:solidFill>
                    <a:schemeClr val="bg1"/>
                  </a:solidFill>
                  <a:latin typeface="Times New Roman" pitchFamily="18" charset="0"/>
                  <a:ea typeface="Open Sans"/>
                  <a:cs typeface="Times New Roman" pitchFamily="18" charset="0"/>
                  <a:sym typeface="Open Sans"/>
                </a:rPr>
                <a:t>AR751:THESIS/DISSERTATION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858180" y="6491563"/>
              <a:ext cx="2428856" cy="795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RAM KUMAR , MUP/10002/23</a:t>
              </a:r>
            </a:p>
            <a:p>
              <a:r>
                <a:rPr lang="en-US" sz="900" dirty="0" smtClean="0">
                  <a:solidFill>
                    <a:schemeClr val="bg1"/>
                  </a:solidFill>
                </a:rPr>
                <a:t>SEM-IV , MUP 2023-25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dirty="0">
                <a:solidFill>
                  <a:srgbClr val="FF0000"/>
                </a:solidFill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571468" y="4776796"/>
            <a:ext cx="2928958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75"/>
              </a:lnSpc>
              <a:spcBef>
                <a:spcPct val="0"/>
              </a:spcBef>
            </a:pP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Open Sans Bold" charset="0"/>
                <a:ea typeface="Open Sans Bold" charset="0"/>
                <a:cs typeface="Open Sans Bold" charset="0"/>
                <a:sym typeface="Open Sans"/>
              </a:rPr>
              <a:t>THESIS GUIDES:</a:t>
            </a:r>
          </a:p>
          <a:p>
            <a:pPr>
              <a:lnSpc>
                <a:spcPts val="2375"/>
              </a:lnSpc>
              <a:spcBef>
                <a:spcPct val="0"/>
              </a:spcBef>
            </a:pPr>
            <a:r>
              <a:rPr lang="en-US" sz="1000" b="1" dirty="0" smtClean="0">
                <a:solidFill>
                  <a:schemeClr val="bg1"/>
                </a:solidFill>
                <a:latin typeface="Inter Bold" charset="0"/>
                <a:ea typeface="Inter Bold" charset="0"/>
                <a:cs typeface="Times New Roman" pitchFamily="18" charset="0"/>
                <a:sym typeface="Open Sans"/>
              </a:rPr>
              <a:t>Dr. TIWARI PAVAN KUMAR</a:t>
            </a:r>
          </a:p>
          <a:p>
            <a:pPr>
              <a:lnSpc>
                <a:spcPts val="2375"/>
              </a:lnSpc>
              <a:spcBef>
                <a:spcPct val="0"/>
              </a:spcBef>
            </a:pPr>
            <a:r>
              <a:rPr lang="en-US" sz="1000" b="1" dirty="0" smtClean="0">
                <a:solidFill>
                  <a:schemeClr val="bg1"/>
                </a:solidFill>
                <a:latin typeface="Inter Bold" charset="0"/>
                <a:ea typeface="Inter Bold" charset="0"/>
                <a:cs typeface="Times New Roman" pitchFamily="18" charset="0"/>
                <a:sym typeface="Open Sans"/>
              </a:rPr>
              <a:t>Ar. RITU AGRAWAL</a:t>
            </a:r>
          </a:p>
          <a:p>
            <a:endParaRPr lang="en-IN" dirty="0"/>
          </a:p>
        </p:txBody>
      </p:sp>
      <p:sp>
        <p:nvSpPr>
          <p:cNvPr id="29" name="Footer Placeholder 36"/>
          <p:cNvSpPr txBox="1">
            <a:spLocks/>
          </p:cNvSpPr>
          <p:nvPr/>
        </p:nvSpPr>
        <p:spPr>
          <a:xfrm>
            <a:off x="614386" y="6357958"/>
            <a:ext cx="7886700" cy="428604"/>
          </a:xfrm>
          <a:prstGeom prst="rect">
            <a:avLst/>
          </a:prstGeom>
          <a:ln>
            <a:noFill/>
          </a:ln>
        </p:spPr>
        <p:txBody>
          <a:bodyPr vert="horz" lIns="54864" tIns="27432" rIns="54864" bIns="27432" rtlCol="0" anchor="ctr"/>
          <a:lstStyle/>
          <a:p>
            <a:pPr lvl="0"/>
            <a:r>
              <a:rPr lang="en-IN" sz="800" b="1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TOPIC: </a:t>
            </a:r>
            <a:r>
              <a:rPr lang="en-IN" sz="8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Low-Carbon Water Utility &amp; Municipal Waste Management plan for JNAC, Jamshedpur 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/>
          <p:nvPr/>
        </p:nvGrpSpPr>
        <p:grpSpPr>
          <a:xfrm>
            <a:off x="0" y="0"/>
            <a:ext cx="578644" cy="6858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53" name="TextBox 23"/>
          <p:cNvSpPr txBox="1"/>
          <p:nvPr/>
        </p:nvSpPr>
        <p:spPr>
          <a:xfrm>
            <a:off x="714380" y="285728"/>
            <a:ext cx="964409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WORKFLOW   FOR  STUDY:BASELINE CARBON FOOTPRINT ASSESSMENT  </a:t>
            </a:r>
            <a:endParaRPr lang="en-IN" sz="20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29582" y="6211669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8"/>
              </a:lnSpc>
              <a:spcBef>
                <a:spcPct val="0"/>
              </a:spcBef>
            </a:pPr>
            <a:r>
              <a:rPr lang="en-US" sz="900" b="1" dirty="0" smtClean="0">
                <a:solidFill>
                  <a:schemeClr val="bg1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rPr>
              <a:t>DISSERTATION &amp; PLANNING SEMINAR</a:t>
            </a: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714344" y="571480"/>
            <a:ext cx="9572656" cy="114320"/>
            <a:chOff x="0" y="0"/>
            <a:chExt cx="812800" cy="812800"/>
          </a:xfrm>
        </p:grpSpPr>
        <p:sp>
          <p:nvSpPr>
            <p:cNvPr id="45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46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grpSp>
        <p:nvGrpSpPr>
          <p:cNvPr id="4" name="Group 22"/>
          <p:cNvGrpSpPr/>
          <p:nvPr/>
        </p:nvGrpSpPr>
        <p:grpSpPr>
          <a:xfrm>
            <a:off x="0" y="6184945"/>
            <a:ext cx="10287036" cy="1070930"/>
            <a:chOff x="0" y="6184945"/>
            <a:chExt cx="10287036" cy="1070930"/>
          </a:xfrm>
        </p:grpSpPr>
        <p:grpSp>
          <p:nvGrpSpPr>
            <p:cNvPr id="5" name="Group 16"/>
            <p:cNvGrpSpPr/>
            <p:nvPr/>
          </p:nvGrpSpPr>
          <p:grpSpPr>
            <a:xfrm>
              <a:off x="7858144" y="6184945"/>
              <a:ext cx="2428856" cy="673055"/>
              <a:chOff x="0" y="-38100"/>
              <a:chExt cx="812800" cy="850900"/>
            </a:xfrm>
          </p:grpSpPr>
          <p:sp>
            <p:nvSpPr>
              <p:cNvPr id="39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7D72"/>
              </a:solidFill>
            </p:spPr>
          </p:sp>
          <p:sp>
            <p:nvSpPr>
              <p:cNvPr id="40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6" name="Group 12"/>
            <p:cNvGrpSpPr/>
            <p:nvPr/>
          </p:nvGrpSpPr>
          <p:grpSpPr>
            <a:xfrm>
              <a:off x="9786970" y="6415918"/>
              <a:ext cx="500030" cy="442106"/>
              <a:chOff x="0" y="-38100"/>
              <a:chExt cx="812800" cy="850900"/>
            </a:xfrm>
          </p:grpSpPr>
          <p:sp>
            <p:nvSpPr>
              <p:cNvPr id="36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8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7" name="Group 12"/>
            <p:cNvGrpSpPr/>
            <p:nvPr/>
          </p:nvGrpSpPr>
          <p:grpSpPr>
            <a:xfrm flipV="1">
              <a:off x="0" y="6286520"/>
              <a:ext cx="9795295" cy="220632"/>
              <a:chOff x="0" y="0"/>
              <a:chExt cx="812800" cy="2306314"/>
            </a:xfrm>
          </p:grpSpPr>
          <p:sp>
            <p:nvSpPr>
              <p:cNvPr id="34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5" name="TextBox 14"/>
              <p:cNvSpPr txBox="1"/>
              <p:nvPr/>
            </p:nvSpPr>
            <p:spPr>
              <a:xfrm>
                <a:off x="0" y="1455412"/>
                <a:ext cx="812800" cy="85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7858180" y="6215082"/>
              <a:ext cx="242885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8"/>
                </a:lnSpc>
                <a:spcBef>
                  <a:spcPct val="0"/>
                </a:spcBef>
              </a:pPr>
              <a:r>
                <a:rPr lang="en-US" sz="900" b="1" dirty="0" smtClean="0">
                  <a:solidFill>
                    <a:schemeClr val="bg1"/>
                  </a:solidFill>
                  <a:latin typeface="Times New Roman" pitchFamily="18" charset="0"/>
                  <a:ea typeface="Open Sans"/>
                  <a:cs typeface="Times New Roman" pitchFamily="18" charset="0"/>
                  <a:sym typeface="Open Sans"/>
                </a:rPr>
                <a:t>AR751:THESIS/DISSERTATION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  <p:sp>
          <p:nvSpPr>
            <p:cNvPr id="32" name="Footer Placeholder 36"/>
            <p:cNvSpPr txBox="1">
              <a:spLocks/>
            </p:cNvSpPr>
            <p:nvPr/>
          </p:nvSpPr>
          <p:spPr>
            <a:xfrm>
              <a:off x="614386" y="6357958"/>
              <a:ext cx="7886700" cy="428604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/>
            <a:p>
              <a:pPr lvl="0"/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TOPIC: </a:t>
              </a:r>
              <a:r>
                <a:rPr lang="en-IN" sz="800" dirty="0" smtClean="0">
                  <a:solidFill>
                    <a:schemeClr val="bg2">
                      <a:lumMod val="1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Low-Carbon Water Utility &amp; Municipal Waste Management plan for JNAC, Jamshedpur 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58180" y="6491563"/>
              <a:ext cx="2428856" cy="764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RAM KUMAR , MUP/10002/23</a:t>
              </a:r>
            </a:p>
            <a:p>
              <a:r>
                <a:rPr lang="en-US" sz="900" dirty="0" smtClean="0">
                  <a:solidFill>
                    <a:schemeClr val="bg1"/>
                  </a:solidFill>
                </a:rPr>
                <a:t>SEM-IV , MUP 2023-25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9786970" y="6500834"/>
            <a:ext cx="5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07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714344" y="714356"/>
            <a:ext cx="4143404" cy="28575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400" b="1" dirty="0" smtClean="0">
                <a:solidFill>
                  <a:schemeClr val="bg2">
                    <a:lumMod val="25000"/>
                  </a:schemeClr>
                </a:solidFill>
              </a:rPr>
              <a:t>TOOLS &amp; TECHNIQUES TO BE ADOPTED STAGEWISE</a:t>
            </a:r>
          </a:p>
        </p:txBody>
      </p:sp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714342" y="1108701"/>
          <a:ext cx="9144065" cy="5034943"/>
        </p:xfrm>
        <a:graphic>
          <a:graphicData uri="http://schemas.openxmlformats.org/drawingml/2006/table">
            <a:tbl>
              <a:tblPr/>
              <a:tblGrid>
                <a:gridCol w="1214448"/>
                <a:gridCol w="1476486"/>
                <a:gridCol w="1881100"/>
                <a:gridCol w="2376060"/>
                <a:gridCol w="2195971"/>
              </a:tblGrid>
              <a:tr h="334401"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WORKFLOW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767" marR="4767" marT="4767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PROCESS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767" marR="4767" marT="4767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TOOLS &amp; TECHNIQUES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767" marR="4767" marT="4767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WATER CYCLE (INCLUDING WASTEWATER)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767" marR="4767" marT="4767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0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MUNICIPAL SOLID WASTE (MSW)</a:t>
                      </a:r>
                      <a:endParaRPr lang="en-IN" sz="10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767" marR="4767" marT="4767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410675"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Goal &amp; Scope Definition</a:t>
                      </a:r>
                    </a:p>
                  </a:txBody>
                  <a:tcPr marL="4767" marR="4767" marT="4767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Define system boundaries</a:t>
                      </a:r>
                    </a:p>
                  </a:txBody>
                  <a:tcPr marL="4767" marR="4767" marT="4767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ISO 14040/14044:2019, O-LCA (Organizational LCA), Hybrid LCA</a:t>
                      </a:r>
                    </a:p>
                  </a:txBody>
                  <a:tcPr marL="4767" marR="4767" marT="4767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System boundary includes potable water supply, wastewater treatment, </a:t>
                      </a:r>
                      <a:r>
                        <a:rPr lang="en-IN" sz="9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stormwater</a:t>
                      </a:r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management</a:t>
                      </a:r>
                    </a:p>
                  </a:txBody>
                  <a:tcPr marL="4767" marR="4767" marT="4767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MSW system boundaries include waste generation, collection, transport, treatment, disposal</a:t>
                      </a:r>
                    </a:p>
                  </a:txBody>
                  <a:tcPr marL="4767" marR="4767" marT="4767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545999"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Emission Categories</a:t>
                      </a:r>
                    </a:p>
                  </a:txBody>
                  <a:tcPr marL="4767" marR="4767" marT="4767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Identify Scope 1, 2, 3 emissions</a:t>
                      </a:r>
                    </a:p>
                  </a:txBody>
                  <a:tcPr marL="4767" marR="4767" marT="4767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IPCC AR6 2022 Guidelines, GHG Protocol, ISO 14064-1:2018</a:t>
                      </a:r>
                    </a:p>
                  </a:txBody>
                  <a:tcPr marL="4767" marR="4767" marT="4767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Scope 1: direct emissions from wastewater treatment; Scope 2: energy use for water facilities; Scope 3: indirect emissions (supply chain)</a:t>
                      </a:r>
                    </a:p>
                  </a:txBody>
                  <a:tcPr marL="4767" marR="4767" marT="4767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Scope 1: direct emissions from landfills and incineration; Scope 2: energy for waste facilities; Scope 3: upstream/downstream activities</a:t>
                      </a:r>
                    </a:p>
                  </a:txBody>
                  <a:tcPr marL="4767" marR="4767" marT="4767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5558"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Functional Unit</a:t>
                      </a:r>
                    </a:p>
                  </a:txBody>
                  <a:tcPr marL="4767" marR="4767" marT="4767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Select functional unit for study</a:t>
                      </a:r>
                    </a:p>
                  </a:txBody>
                  <a:tcPr marL="4767" marR="4767" marT="4767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ISO 14040:2019</a:t>
                      </a:r>
                    </a:p>
                  </a:txBody>
                  <a:tcPr marL="4767" marR="4767" marT="4767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Functional unit can be volume of water treated or supplied, cubic meters, or population served</a:t>
                      </a:r>
                    </a:p>
                  </a:txBody>
                  <a:tcPr marL="4767" marR="4767" marT="4767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Functional unit: tons of waste treated, population served, or area managed</a:t>
                      </a:r>
                    </a:p>
                  </a:txBody>
                  <a:tcPr marL="4767" marR="4767" marT="4767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10675"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Data Collection</a:t>
                      </a:r>
                    </a:p>
                  </a:txBody>
                  <a:tcPr marL="4767" marR="4767" marT="4767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Identify primary/secondary data sources</a:t>
                      </a:r>
                    </a:p>
                  </a:txBody>
                  <a:tcPr marL="4767" marR="4767" marT="4767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IPCC AR6 emission factors, ecoinvent (Hybrid LCA databases)</a:t>
                      </a:r>
                    </a:p>
                  </a:txBody>
                  <a:tcPr marL="4767" marR="4767" marT="4767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Water consumption data, wastewater treatment processes, energy use for water facilities</a:t>
                      </a:r>
                    </a:p>
                  </a:txBody>
                  <a:tcPr marL="4767" marR="4767" marT="4767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Waste generation data, treatment options (landfill, recycling, composting), energy use in collection, transport</a:t>
                      </a:r>
                    </a:p>
                  </a:txBody>
                  <a:tcPr marL="4767" marR="4767" marT="4767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95967"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GHG Inventory</a:t>
                      </a:r>
                    </a:p>
                  </a:txBody>
                  <a:tcPr marL="4767" marR="4767" marT="4767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Inventory of GHGs emitted by processes &amp; sources</a:t>
                      </a:r>
                    </a:p>
                  </a:txBody>
                  <a:tcPr marL="4767" marR="4767" marT="4767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IPCC AR6 2022, GHG Protocol, Hybrid LCA tools (OpenLCA, </a:t>
                      </a:r>
                      <a:r>
                        <a:rPr lang="en-IN" sz="9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SimaPro</a:t>
                      </a:r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)</a:t>
                      </a:r>
                    </a:p>
                  </a:txBody>
                  <a:tcPr marL="4767" marR="4767" marT="4767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Methane (CH₄) and nitrous oxide (N₂O) from wastewater treatment, CO₂ from energy use</a:t>
                      </a:r>
                    </a:p>
                  </a:txBody>
                  <a:tcPr marL="4767" marR="4767" marT="4767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Methane (CH₄) from landfills, CO₂ from incineration, transportation emissions</a:t>
                      </a:r>
                    </a:p>
                  </a:txBody>
                  <a:tcPr marL="4767" marR="4767" marT="4767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49834"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Emission Factors</a:t>
                      </a:r>
                    </a:p>
                  </a:txBody>
                  <a:tcPr marL="4767" marR="4767" marT="4767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Apply relevant emission factors</a:t>
                      </a:r>
                    </a:p>
                  </a:txBody>
                  <a:tcPr marL="4767" marR="4767" marT="4767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IPCC AR6 2022, ISO 14064-1:2018, ecoinvent Hybrid LCA databases</a:t>
                      </a:r>
                    </a:p>
                  </a:txBody>
                  <a:tcPr marL="4767" marR="4767" marT="4767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IPCC AR6 wastewater emission factors, energy factors for water utilities</a:t>
                      </a:r>
                    </a:p>
                  </a:txBody>
                  <a:tcPr marL="4767" marR="4767" marT="4767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IPCC AR6 waste emission factors, energy for waste facilities, transport emission factors</a:t>
                      </a:r>
                    </a:p>
                  </a:txBody>
                  <a:tcPr marL="4767" marR="4767" marT="4767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410675"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Impact Assessment</a:t>
                      </a:r>
                    </a:p>
                  </a:txBody>
                  <a:tcPr marL="4767" marR="4767" marT="4767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Assess environmental impacts of emissions</a:t>
                      </a:r>
                    </a:p>
                  </a:txBody>
                  <a:tcPr marL="4767" marR="4767" marT="4767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ReCiPe</a:t>
                      </a:r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2016, S-LCA software (Social Hotspots Database), OpenLCA, </a:t>
                      </a:r>
                      <a:r>
                        <a:rPr lang="en-IN" sz="9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SimaPro</a:t>
                      </a:r>
                      <a:endParaRPr lang="en-IN" sz="9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767" marR="4767" marT="4767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Environmental impacts of water extraction, energy use, chemical use in treatment</a:t>
                      </a:r>
                    </a:p>
                  </a:txBody>
                  <a:tcPr marL="4767" marR="4767" marT="4767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Environmental impacts of waste treatment, landfill </a:t>
                      </a:r>
                      <a:r>
                        <a:rPr lang="en-IN" sz="9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leachate</a:t>
                      </a:r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, recycling efficiency, waste diversion</a:t>
                      </a:r>
                    </a:p>
                  </a:txBody>
                  <a:tcPr marL="4767" marR="4767" marT="4767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11570"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Uncertainty Analysis</a:t>
                      </a:r>
                    </a:p>
                  </a:txBody>
                  <a:tcPr marL="4767" marR="4767" marT="4767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Perform sensitivity/uncertainty analysis</a:t>
                      </a:r>
                    </a:p>
                  </a:txBody>
                  <a:tcPr marL="4767" marR="4767" marT="4767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SimaPro</a:t>
                      </a:r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Monte Carlo simulation</a:t>
                      </a:r>
                    </a:p>
                  </a:txBody>
                  <a:tcPr marL="4767" marR="4767" marT="4767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Uncertainty in water use data, treatment technologies, future water demand</a:t>
                      </a:r>
                    </a:p>
                  </a:txBody>
                  <a:tcPr marL="4767" marR="4767" marT="4767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Uncertainty in waste generation rates, collection efficiencies, future waste projections</a:t>
                      </a:r>
                    </a:p>
                  </a:txBody>
                  <a:tcPr marL="4767" marR="4767" marT="4767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17870"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Normalization &amp; Weighting</a:t>
                      </a:r>
                    </a:p>
                  </a:txBody>
                  <a:tcPr marL="4767" marR="4767" marT="4767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Normalize and weight environmental impacts</a:t>
                      </a:r>
                    </a:p>
                  </a:txBody>
                  <a:tcPr marL="4767" marR="4767" marT="4767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ReCiPe</a:t>
                      </a:r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2016, CML 2001, TRACI, Social LCA databases</a:t>
                      </a:r>
                    </a:p>
                  </a:txBody>
                  <a:tcPr marL="4767" marR="4767" marT="4767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Normalize based on water usage per capita or unit of service</a:t>
                      </a:r>
                    </a:p>
                  </a:txBody>
                  <a:tcPr marL="4767" marR="4767" marT="4767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Normalize per unit of waste treated or diverted from landfill</a:t>
                      </a:r>
                    </a:p>
                  </a:txBody>
                  <a:tcPr marL="4767" marR="4767" marT="4767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47584"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Reporting &amp; Documentation</a:t>
                      </a:r>
                    </a:p>
                  </a:txBody>
                  <a:tcPr marL="4767" marR="4767" marT="4767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Prepare carbon footprint report</a:t>
                      </a:r>
                    </a:p>
                  </a:txBody>
                  <a:tcPr marL="4767" marR="4767" marT="4767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GHG Protocol for Cities (GPC), ISO 14064-1:2018, O-LCA framework</a:t>
                      </a:r>
                    </a:p>
                  </a:txBody>
                  <a:tcPr marL="4767" marR="4767" marT="4767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Reporting based on energy use for water/wastewater treatment, emissions, and water reuse rates</a:t>
                      </a:r>
                    </a:p>
                  </a:txBody>
                  <a:tcPr marL="4767" marR="4767" marT="4767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Reporting on emissions from waste treatment, recycling efficiency, landfill gas capture, and energy recovery</a:t>
                      </a:r>
                    </a:p>
                  </a:txBody>
                  <a:tcPr marL="4767" marR="4767" marT="4767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66796"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Verification &amp; Validation</a:t>
                      </a:r>
                    </a:p>
                  </a:txBody>
                  <a:tcPr marL="4767" marR="4767" marT="4767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Validate carbon footprint and social impacts</a:t>
                      </a:r>
                    </a:p>
                  </a:txBody>
                  <a:tcPr marL="4767" marR="4767" marT="4767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ISO 14064-3:2019, PAS 2050</a:t>
                      </a:r>
                    </a:p>
                  </a:txBody>
                  <a:tcPr marL="4767" marR="4767" marT="4767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Validation of emissions from water supply and treatment facilities, energy audits</a:t>
                      </a:r>
                    </a:p>
                  </a:txBody>
                  <a:tcPr marL="4767" marR="4767" marT="4767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Validation of waste data, landfill gas recovery, energy use, third-party audits</a:t>
                      </a:r>
                    </a:p>
                  </a:txBody>
                  <a:tcPr marL="4767" marR="4767" marT="4767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410675"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Reduction Strategy</a:t>
                      </a:r>
                    </a:p>
                  </a:txBody>
                  <a:tcPr marL="4767" marR="4767" marT="4767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Develop GHG and social impact reduction strategies</a:t>
                      </a:r>
                    </a:p>
                  </a:txBody>
                  <a:tcPr marL="4767" marR="4767" marT="4767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IPCC AR6 2022, Marginal Abatement Cost Curve (MACC), Hybrid LCA</a:t>
                      </a:r>
                    </a:p>
                  </a:txBody>
                  <a:tcPr marL="4767" marR="4767" marT="4767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Water-saving measures, energy-efficient wastewater treatment, water reuse and recycling programs</a:t>
                      </a:r>
                    </a:p>
                  </a:txBody>
                  <a:tcPr marL="4767" marR="4767" marT="4767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Waste reduction strategies (recycling, composting), methane capture from landfills, energy recovery from waste</a:t>
                      </a:r>
                    </a:p>
                  </a:txBody>
                  <a:tcPr marL="4767" marR="4767" marT="4767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28" name="Rectangle 27"/>
          <p:cNvSpPr/>
          <p:nvPr/>
        </p:nvSpPr>
        <p:spPr>
          <a:xfrm>
            <a:off x="5214938" y="6215082"/>
            <a:ext cx="25955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dirty="0" smtClean="0">
                <a:solidFill>
                  <a:schemeClr val="accent1"/>
                </a:solidFill>
              </a:rPr>
              <a:t>(Source: ISO 14040, ISO:14044,IPCC 2022 AR6 Guidelines)</a:t>
            </a:r>
            <a:endParaRPr lang="en-IN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/>
          <p:nvPr/>
        </p:nvGrpSpPr>
        <p:grpSpPr>
          <a:xfrm>
            <a:off x="0" y="0"/>
            <a:ext cx="578644" cy="6858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53" name="TextBox 23"/>
          <p:cNvSpPr txBox="1"/>
          <p:nvPr/>
        </p:nvSpPr>
        <p:spPr>
          <a:xfrm>
            <a:off x="714380" y="285728"/>
            <a:ext cx="964409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PARAMETERS FOR CARBON BASELINE FOOTPRINT ASSESSMENT </a:t>
            </a:r>
            <a:endParaRPr lang="en-IN" sz="20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29582" y="6211669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8"/>
              </a:lnSpc>
              <a:spcBef>
                <a:spcPct val="0"/>
              </a:spcBef>
            </a:pPr>
            <a:r>
              <a:rPr lang="en-US" sz="900" b="1" dirty="0" smtClean="0">
                <a:solidFill>
                  <a:schemeClr val="bg1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rPr>
              <a:t>DISSERTATION &amp; PLANNING SEMINAR</a:t>
            </a: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714344" y="571480"/>
            <a:ext cx="9572656" cy="114320"/>
            <a:chOff x="0" y="0"/>
            <a:chExt cx="812800" cy="812800"/>
          </a:xfrm>
        </p:grpSpPr>
        <p:sp>
          <p:nvSpPr>
            <p:cNvPr id="45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46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grpSp>
        <p:nvGrpSpPr>
          <p:cNvPr id="4" name="Group 22"/>
          <p:cNvGrpSpPr/>
          <p:nvPr/>
        </p:nvGrpSpPr>
        <p:grpSpPr>
          <a:xfrm>
            <a:off x="0" y="6184945"/>
            <a:ext cx="10287036" cy="1070930"/>
            <a:chOff x="0" y="6184945"/>
            <a:chExt cx="10287036" cy="1070930"/>
          </a:xfrm>
        </p:grpSpPr>
        <p:grpSp>
          <p:nvGrpSpPr>
            <p:cNvPr id="5" name="Group 16"/>
            <p:cNvGrpSpPr/>
            <p:nvPr/>
          </p:nvGrpSpPr>
          <p:grpSpPr>
            <a:xfrm>
              <a:off x="7858144" y="6184945"/>
              <a:ext cx="2428856" cy="673055"/>
              <a:chOff x="0" y="-38100"/>
              <a:chExt cx="812800" cy="850900"/>
            </a:xfrm>
          </p:grpSpPr>
          <p:sp>
            <p:nvSpPr>
              <p:cNvPr id="39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7D72"/>
              </a:solidFill>
            </p:spPr>
          </p:sp>
          <p:sp>
            <p:nvSpPr>
              <p:cNvPr id="40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6" name="Group 12"/>
            <p:cNvGrpSpPr/>
            <p:nvPr/>
          </p:nvGrpSpPr>
          <p:grpSpPr>
            <a:xfrm>
              <a:off x="9786970" y="6415918"/>
              <a:ext cx="500030" cy="442106"/>
              <a:chOff x="0" y="-38100"/>
              <a:chExt cx="812800" cy="850900"/>
            </a:xfrm>
          </p:grpSpPr>
          <p:sp>
            <p:nvSpPr>
              <p:cNvPr id="36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8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7" name="Group 12"/>
            <p:cNvGrpSpPr/>
            <p:nvPr/>
          </p:nvGrpSpPr>
          <p:grpSpPr>
            <a:xfrm flipV="1">
              <a:off x="0" y="6286520"/>
              <a:ext cx="9795295" cy="220632"/>
              <a:chOff x="0" y="0"/>
              <a:chExt cx="812800" cy="2306314"/>
            </a:xfrm>
          </p:grpSpPr>
          <p:sp>
            <p:nvSpPr>
              <p:cNvPr id="34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5" name="TextBox 14"/>
              <p:cNvSpPr txBox="1"/>
              <p:nvPr/>
            </p:nvSpPr>
            <p:spPr>
              <a:xfrm>
                <a:off x="0" y="1455412"/>
                <a:ext cx="812800" cy="85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7858180" y="6215082"/>
              <a:ext cx="242885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8"/>
                </a:lnSpc>
                <a:spcBef>
                  <a:spcPct val="0"/>
                </a:spcBef>
              </a:pPr>
              <a:r>
                <a:rPr lang="en-US" sz="900" b="1" dirty="0" smtClean="0">
                  <a:solidFill>
                    <a:schemeClr val="bg1"/>
                  </a:solidFill>
                  <a:latin typeface="Times New Roman" pitchFamily="18" charset="0"/>
                  <a:ea typeface="Open Sans"/>
                  <a:cs typeface="Times New Roman" pitchFamily="18" charset="0"/>
                  <a:sym typeface="Open Sans"/>
                </a:rPr>
                <a:t>AR751:THESIS/DISSERTATION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  <p:sp>
          <p:nvSpPr>
            <p:cNvPr id="32" name="Footer Placeholder 36"/>
            <p:cNvSpPr txBox="1">
              <a:spLocks/>
            </p:cNvSpPr>
            <p:nvPr/>
          </p:nvSpPr>
          <p:spPr>
            <a:xfrm>
              <a:off x="614386" y="6357958"/>
              <a:ext cx="7886700" cy="428604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/>
            <a:p>
              <a:pPr lvl="0"/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TOPIC: </a:t>
              </a:r>
              <a:r>
                <a:rPr lang="en-IN" sz="800" dirty="0" smtClean="0">
                  <a:solidFill>
                    <a:schemeClr val="bg2">
                      <a:lumMod val="1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Low-Carbon Water Utility &amp; Municipal Waste Management plan for JNAC, Jamshedpur 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58180" y="6491563"/>
              <a:ext cx="2428856" cy="764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RAM KUMAR , MUP/10002/23</a:t>
              </a:r>
            </a:p>
            <a:p>
              <a:r>
                <a:rPr lang="en-US" sz="900" dirty="0" smtClean="0">
                  <a:solidFill>
                    <a:schemeClr val="bg1"/>
                  </a:solidFill>
                </a:rPr>
                <a:t>SEM-IV , MUP 2023-25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9786970" y="6500834"/>
            <a:ext cx="5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08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500690" y="6213952"/>
            <a:ext cx="292895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800" dirty="0" smtClean="0">
                <a:solidFill>
                  <a:schemeClr val="accent1"/>
                </a:solidFill>
              </a:rPr>
              <a:t>(Source: IPCC 2022:AR06, CH-5; Ecoinvent Database)</a:t>
            </a:r>
            <a:endParaRPr lang="en-IN" sz="800" dirty="0"/>
          </a:p>
        </p:txBody>
      </p:sp>
      <p:graphicFrame>
        <p:nvGraphicFramePr>
          <p:cNvPr id="30" name="Table 29"/>
          <p:cNvGraphicFramePr>
            <a:graphicFrameLocks noGrp="1"/>
          </p:cNvGraphicFramePr>
          <p:nvPr/>
        </p:nvGraphicFramePr>
        <p:xfrm>
          <a:off x="5715004" y="928670"/>
          <a:ext cx="4114896" cy="5281965"/>
        </p:xfrm>
        <a:graphic>
          <a:graphicData uri="http://schemas.openxmlformats.org/drawingml/2006/table">
            <a:tbl>
              <a:tblPr/>
              <a:tblGrid>
                <a:gridCol w="1028724"/>
                <a:gridCol w="1028724"/>
                <a:gridCol w="1028724"/>
                <a:gridCol w="1028724"/>
              </a:tblGrid>
              <a:tr h="97049"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PARAMETER CATEGORY</a:t>
                      </a:r>
                      <a:endParaRPr lang="en-IN" sz="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PARAMETER</a:t>
                      </a:r>
                      <a:endParaRPr lang="en-IN" sz="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DESCRIPTION</a:t>
                      </a:r>
                      <a:endParaRPr lang="en-IN" sz="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UNIT</a:t>
                      </a:r>
                      <a:endParaRPr lang="en-IN" sz="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194099"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Waste Generation &amp; Composition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Per capita waste generation rate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Waste generated per person per day.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kg/person/day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660">
                <a:tc>
                  <a:txBody>
                    <a:bodyPr/>
                    <a:lstStyle/>
                    <a:p>
                      <a:pPr algn="l" fontAlgn="t"/>
                      <a:endParaRPr lang="en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Waste composition proportions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Percentage of waste types (e.g., organics, plastics, metals).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%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660">
                <a:tc>
                  <a:txBody>
                    <a:bodyPr/>
                    <a:lstStyle/>
                    <a:p>
                      <a:pPr algn="l" fontAlgn="t"/>
                      <a:endParaRPr lang="en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Seasonal variation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Changes in waste generated across seasons or holidays.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% change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4099"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Collection &amp; Transportation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Collection efficiency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Efficiency of waste collection from households and businesses.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%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4099">
                <a:tc>
                  <a:txBody>
                    <a:bodyPr/>
                    <a:lstStyle/>
                    <a:p>
                      <a:pPr algn="l" fontAlgn="t"/>
                      <a:endParaRPr lang="en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Vehicle fuel efficiency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Fuel consumption per distance or weight of transported waste.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liters/km or liters/ton-km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660">
                <a:tc>
                  <a:txBody>
                    <a:bodyPr/>
                    <a:lstStyle/>
                    <a:p>
                      <a:pPr algn="l" fontAlgn="t"/>
                      <a:endParaRPr lang="en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Distance to treatment/disposal sites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Average distance covered in waste transport.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km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660">
                <a:tc>
                  <a:txBody>
                    <a:bodyPr/>
                    <a:lstStyle/>
                    <a:p>
                      <a:pPr algn="l" fontAlgn="t"/>
                      <a:endParaRPr lang="en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Frequency of waste collection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Number of times waste is collected in a given period.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times/week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660"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Treatment &amp; Processing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Recycling rate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Percentage of recyclable waste that is actually recycled.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%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4099">
                <a:tc>
                  <a:txBody>
                    <a:bodyPr/>
                    <a:lstStyle/>
                    <a:p>
                      <a:pPr algn="l" fontAlgn="t"/>
                      <a:endParaRPr lang="en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Composting efficiency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Efficiency of composting facilities in processing organic waste.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%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660">
                <a:tc>
                  <a:txBody>
                    <a:bodyPr/>
                    <a:lstStyle/>
                    <a:p>
                      <a:pPr algn="l" fontAlgn="t"/>
                      <a:endParaRPr lang="en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Energy recovery efficiency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Efficiency of waste-to-energy facilities.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%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660">
                <a:tc>
                  <a:txBody>
                    <a:bodyPr/>
                    <a:lstStyle/>
                    <a:p>
                      <a:pPr algn="l" fontAlgn="t"/>
                      <a:endParaRPr lang="en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Landfill diversion rate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Percentage of waste diverted away from landfill.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%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4099"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Environmental Impact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Greenhouse gas (GHG) emissions factors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Emissions from different waste processing and disposal activities.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tons CO₂e/ton waste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660">
                <a:tc>
                  <a:txBody>
                    <a:bodyPr/>
                    <a:lstStyle/>
                    <a:p>
                      <a:pPr algn="l" fontAlgn="t"/>
                      <a:endParaRPr lang="en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Leachate generation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Amount of leachate generated per unit of waste in landfills.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liters/ton waste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660">
                <a:tc>
                  <a:txBody>
                    <a:bodyPr/>
                    <a:lstStyle/>
                    <a:p>
                      <a:pPr algn="l" fontAlgn="t"/>
                      <a:endParaRPr lang="en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Emissions from incineration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Pollutants generated per unit of waste incinerated.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tons CO₂e/ton waste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0558">
                <a:tc>
                  <a:txBody>
                    <a:bodyPr/>
                    <a:lstStyle/>
                    <a:p>
                      <a:pPr algn="l" fontAlgn="t"/>
                      <a:endParaRPr lang="en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Odor and air pollutants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Levels of odor-causing compounds and air pollutants from processing sites.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ppm or </a:t>
                      </a:r>
                      <a:r>
                        <a:rPr lang="el-GR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μ</a:t>
                      </a:r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g/m³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660"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Economic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Cost of collection &amp; transportation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Cost per ton or per distance for waste collection services.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Rs/ton or Rs/km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1063">
                <a:tc>
                  <a:txBody>
                    <a:bodyPr/>
                    <a:lstStyle/>
                    <a:p>
                      <a:pPr algn="l" fontAlgn="t"/>
                      <a:endParaRPr lang="en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Operational costs of treatment facilities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Cost of operating recycling, composting, and energy recovery facilities per ton of waste.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Rs/ton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660">
                <a:tc>
                  <a:txBody>
                    <a:bodyPr/>
                    <a:lstStyle/>
                    <a:p>
                      <a:pPr algn="l" fontAlgn="t"/>
                      <a:endParaRPr lang="en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Landfill disposal costs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Cost of landfill disposal per ton of waste.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Rs/ton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660">
                <a:tc>
                  <a:txBody>
                    <a:bodyPr/>
                    <a:lstStyle/>
                    <a:p>
                      <a:pPr algn="l" fontAlgn="t"/>
                      <a:endParaRPr lang="en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Revenue from recyclables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Income generated from selling recyclable materials.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Rs/ton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1063">
                <a:tc>
                  <a:txBody>
                    <a:bodyPr/>
                    <a:lstStyle/>
                    <a:p>
                      <a:pPr algn="l" fontAlgn="t"/>
                      <a:endParaRPr lang="en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Energy/resource recovery revenue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Revenue from energy recovery (e.g., electricity from waste-to-energy).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Rs/kWh or Rs/ton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4099"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Policy &amp; Regulatory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Waste diversion targets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Targeted reduction in waste sent to landfills as per policy goals.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%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660">
                <a:tc>
                  <a:txBody>
                    <a:bodyPr/>
                    <a:lstStyle/>
                    <a:p>
                      <a:pPr algn="l" fontAlgn="t"/>
                      <a:endParaRPr lang="en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Carbon pricing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Applicable carbon tax or cost per ton of CO₂ emissions.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Rs/ton CO₂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4099">
                <a:tc>
                  <a:txBody>
                    <a:bodyPr/>
                    <a:lstStyle/>
                    <a:p>
                      <a:pPr algn="l" fontAlgn="t"/>
                      <a:endParaRPr lang="en-IN" sz="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Subsidies and incentives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Financial incentives for recycling, composting, and waste-to-energy.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Rs/ton or %</a:t>
                      </a:r>
                    </a:p>
                  </a:txBody>
                  <a:tcPr marL="4852" marR="4852" marT="4852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7" name="Table 36"/>
          <p:cNvGraphicFramePr>
            <a:graphicFrameLocks noGrp="1"/>
          </p:cNvGraphicFramePr>
          <p:nvPr/>
        </p:nvGraphicFramePr>
        <p:xfrm>
          <a:off x="785782" y="928670"/>
          <a:ext cx="4714872" cy="5465140"/>
        </p:xfrm>
        <a:graphic>
          <a:graphicData uri="http://schemas.openxmlformats.org/drawingml/2006/table">
            <a:tbl>
              <a:tblPr/>
              <a:tblGrid>
                <a:gridCol w="857256"/>
                <a:gridCol w="1214446"/>
                <a:gridCol w="1928826"/>
                <a:gridCol w="714344"/>
              </a:tblGrid>
              <a:tr h="71438"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PARAMETER CATEGORY</a:t>
                      </a:r>
                      <a:endParaRPr lang="en-IN" sz="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PARAMETER</a:t>
                      </a:r>
                      <a:endParaRPr lang="en-IN" sz="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DESCRIPTION</a:t>
                      </a:r>
                      <a:endParaRPr lang="en-IN" sz="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UNIT</a:t>
                      </a:r>
                      <a:endParaRPr lang="en-IN" sz="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99521"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Water Abstraction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Water source availability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Availability of water in surface or groundwater sources.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m³/day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521">
                <a:tc>
                  <a:txBody>
                    <a:bodyPr/>
                    <a:lstStyle/>
                    <a:p>
                      <a:pPr algn="l" fontAlgn="t"/>
                      <a:endParaRPr lang="en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Abstraction rate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Rate of water withdrawn from natural sources.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m³/day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521">
                <a:tc>
                  <a:txBody>
                    <a:bodyPr/>
                    <a:lstStyle/>
                    <a:p>
                      <a:pPr algn="l" fontAlgn="t"/>
                      <a:endParaRPr lang="en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Seasonal variation in source flow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Changes in water availability across seasons.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% change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521">
                <a:tc>
                  <a:txBody>
                    <a:bodyPr/>
                    <a:lstStyle/>
                    <a:p>
                      <a:pPr algn="l" fontAlgn="t"/>
                      <a:endParaRPr lang="en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Pumping energy consumption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Energy required for pumping water from the source.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kWh/m³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521">
                <a:tc>
                  <a:txBody>
                    <a:bodyPr/>
                    <a:lstStyle/>
                    <a:p>
                      <a:pPr algn="l" fontAlgn="t"/>
                      <a:endParaRPr lang="en-IN" sz="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Source water quality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Quality indicators of source water (e.g., turbidity, pH, contaminants).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ppm</a:t>
                      </a:r>
                      <a:r>
                        <a:rPr lang="en-IN" sz="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282"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Water Treatment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Treatment efficiency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Efficiency of processes like filtration, disinfection, and sedimentation.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%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282">
                <a:tc>
                  <a:txBody>
                    <a:bodyPr/>
                    <a:lstStyle/>
                    <a:p>
                      <a:pPr algn="l" fontAlgn="t"/>
                      <a:endParaRPr lang="en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Chemical usage in treatment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Amount of chemicals (e.g., chlorine, alum) used in treatment.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mg/L or kg/day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521">
                <a:tc>
                  <a:txBody>
                    <a:bodyPr/>
                    <a:lstStyle/>
                    <a:p>
                      <a:pPr algn="l" fontAlgn="t"/>
                      <a:endParaRPr lang="en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Treatment plant capacity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Maximum water treatment capacity of the plant.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m³/day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521">
                <a:tc>
                  <a:txBody>
                    <a:bodyPr/>
                    <a:lstStyle/>
                    <a:p>
                      <a:pPr algn="l" fontAlgn="t"/>
                      <a:endParaRPr lang="en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Sludge generation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Amount of sludge produced per unit of water treated.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kg/m³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282">
                <a:tc>
                  <a:txBody>
                    <a:bodyPr/>
                    <a:lstStyle/>
                    <a:p>
                      <a:pPr algn="l" fontAlgn="t"/>
                      <a:endParaRPr lang="en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Energy consumption in treatment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Energy used for treatment processes per unit of water treated.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kWh/m³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282"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Water Supply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Distribution network efficiency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Efficiency of the water supply distribution system (leakage rates).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%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521">
                <a:tc>
                  <a:txBody>
                    <a:bodyPr/>
                    <a:lstStyle/>
                    <a:p>
                      <a:pPr algn="l" fontAlgn="t"/>
                      <a:endParaRPr lang="en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Leakage rate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Water lost due to leaks in the supply network.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%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521">
                <a:tc>
                  <a:txBody>
                    <a:bodyPr/>
                    <a:lstStyle/>
                    <a:p>
                      <a:pPr algn="l" fontAlgn="t"/>
                      <a:endParaRPr lang="en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Pressure in supply network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Pressure maintained in distribution pipes.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psi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521">
                <a:tc>
                  <a:txBody>
                    <a:bodyPr/>
                    <a:lstStyle/>
                    <a:p>
                      <a:pPr algn="l" fontAlgn="t"/>
                      <a:endParaRPr lang="en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Customer metering coverage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Proportion of customers with water meters.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%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521">
                <a:tc>
                  <a:txBody>
                    <a:bodyPr/>
                    <a:lstStyle/>
                    <a:p>
                      <a:pPr algn="l" fontAlgn="t"/>
                      <a:endParaRPr lang="en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Energy consumption for distribution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Energy needed for distributing water through the network.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kWh/m³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282"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Wastewater Collection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Collection efficiency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Efficiency of wastewater collection from households and businesses.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%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282">
                <a:tc>
                  <a:txBody>
                    <a:bodyPr/>
                    <a:lstStyle/>
                    <a:p>
                      <a:pPr algn="l" fontAlgn="t"/>
                      <a:endParaRPr lang="en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Infiltration and inflow rates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Rate of groundwater or stormwater entering the sewage system.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m³/day or %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521">
                <a:tc>
                  <a:txBody>
                    <a:bodyPr/>
                    <a:lstStyle/>
                    <a:p>
                      <a:pPr algn="l" fontAlgn="t"/>
                      <a:endParaRPr lang="en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Sewer network capacity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Maximum capacity of the sewage collection system.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m³/day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3856">
                <a:tc>
                  <a:txBody>
                    <a:bodyPr/>
                    <a:lstStyle/>
                    <a:p>
                      <a:pPr algn="l" fontAlgn="t"/>
                      <a:endParaRPr lang="en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Pumping energy for wastewater collection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Energy consumed in pumping wastewater through collection network.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kWh/m³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282">
                <a:tc>
                  <a:txBody>
                    <a:bodyPr/>
                    <a:lstStyle/>
                    <a:p>
                      <a:pPr algn="l" fontAlgn="t"/>
                      <a:endParaRPr lang="en-IN" sz="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Frequency of blockages or overflows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Frequency of system blockages or overflows in collection network.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Events/month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521"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Wastewater Treatment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Treatment efficiency (BOD/COD removal)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Efficiency in removing contaminants like BOD/COD.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%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3856">
                <a:tc>
                  <a:txBody>
                    <a:bodyPr/>
                    <a:lstStyle/>
                    <a:p>
                      <a:pPr algn="l" fontAlgn="t"/>
                      <a:endParaRPr lang="en-IN" sz="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Chemical usage for treatment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Amount of chemicals used in wastewater treatment (e.g., coagulants, disinfectants).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mg/L or kg/day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067">
                <a:tc>
                  <a:txBody>
                    <a:bodyPr/>
                    <a:lstStyle/>
                    <a:p>
                      <a:pPr algn="l" fontAlgn="t"/>
                      <a:endParaRPr lang="en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Sludge production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Amount of sludge generated per unit of wastewater treated.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kg/m³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3856">
                <a:tc>
                  <a:txBody>
                    <a:bodyPr/>
                    <a:lstStyle/>
                    <a:p>
                      <a:pPr algn="l" fontAlgn="t"/>
                      <a:endParaRPr lang="en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Energy consumption in treatment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Energy used for wastewater treatment processes per unit of wastewater treated.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kWh/m³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282">
                <a:tc>
                  <a:txBody>
                    <a:bodyPr/>
                    <a:lstStyle/>
                    <a:p>
                      <a:pPr algn="l" fontAlgn="t"/>
                      <a:endParaRPr lang="en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Treated effluent quality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Quality indicators of treated effluent (e.g., BOD, nitrogen, phosphorus levels).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mg/L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521"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Environmental Impact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GHG emissions from water treatment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Emissions from treatment plants per unit of water treated.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tons CO₂e/m³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282">
                <a:tc>
                  <a:txBody>
                    <a:bodyPr/>
                    <a:lstStyle/>
                    <a:p>
                      <a:pPr algn="l" fontAlgn="t"/>
                      <a:endParaRPr lang="en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GHG emissions from wastewater treatment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Emissions from wastewater treatment processes per unit of wastewater treated.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tons CO₂e/m³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282">
                <a:tc>
                  <a:txBody>
                    <a:bodyPr/>
                    <a:lstStyle/>
                    <a:p>
                      <a:pPr algn="l" fontAlgn="t"/>
                      <a:endParaRPr lang="en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Effluent discharge compliance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Compliance rate with regulatory standards for effluent discharge.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%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521">
                <a:tc>
                  <a:txBody>
                    <a:bodyPr/>
                    <a:lstStyle/>
                    <a:p>
                      <a:pPr algn="l" fontAlgn="t"/>
                      <a:endParaRPr lang="en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Sludge disposal method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Method used for disposing of sludge (landfill, composting, etc.).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Qualitative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521"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Economic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Cost of water treatment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Operating cost per unit of water treated.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Rs/m³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521">
                <a:tc>
                  <a:txBody>
                    <a:bodyPr/>
                    <a:lstStyle/>
                    <a:p>
                      <a:pPr algn="l" fontAlgn="t"/>
                      <a:endParaRPr lang="en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Cost of wastewater treatment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Operating cost per unit of wastewater treated.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Rs/m³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521">
                <a:tc>
                  <a:txBody>
                    <a:bodyPr/>
                    <a:lstStyle/>
                    <a:p>
                      <a:pPr algn="l" fontAlgn="t"/>
                      <a:endParaRPr lang="en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Revenue from treated water supply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Income generated from water supplied to consumers.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Rs/m³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282">
                <a:tc>
                  <a:txBody>
                    <a:bodyPr/>
                    <a:lstStyle/>
                    <a:p>
                      <a:pPr algn="l" fontAlgn="t"/>
                      <a:endParaRPr lang="en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Revenue from sludge byproducts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Income from byproducts (e.g., biogas, compost) from sludge treatment.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Rs/kg or Rs/m³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282">
                <a:tc>
                  <a:txBody>
                    <a:bodyPr/>
                    <a:lstStyle/>
                    <a:p>
                      <a:pPr algn="l" fontAlgn="t"/>
                      <a:endParaRPr lang="en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Infrastructure maintenance cost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Annual maintenance cost for the entire water and wastewater infrastructure.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Rs/year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521"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Policy &amp; Regulatory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Water quality standards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Standards for water quality that need to be met.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mg/L</a:t>
                      </a:r>
                      <a:endParaRPr lang="en-IN" sz="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521">
                <a:tc>
                  <a:txBody>
                    <a:bodyPr/>
                    <a:lstStyle/>
                    <a:p>
                      <a:pPr algn="l" fontAlgn="t"/>
                      <a:endParaRPr lang="en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Effluent discharge standards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Regulatory standards for treated effluent quality.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mg/L</a:t>
                      </a:r>
                      <a:endParaRPr lang="en-IN" sz="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521">
                <a:tc>
                  <a:txBody>
                    <a:bodyPr/>
                    <a:lstStyle/>
                    <a:p>
                      <a:pPr algn="l" fontAlgn="t"/>
                      <a:endParaRPr lang="en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Pricing policies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Policies determining water and wastewater treatment pricing.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Rs/m³</a:t>
                      </a:r>
                      <a:endParaRPr lang="en-IN" sz="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282">
                <a:tc>
                  <a:txBody>
                    <a:bodyPr/>
                    <a:lstStyle/>
                    <a:p>
                      <a:pPr algn="l" fontAlgn="t"/>
                      <a:endParaRPr lang="en-IN" sz="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Carbon pricing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Applicable carbon tax for emissions from treatment processes.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Rs/ton CO₂</a:t>
                      </a:r>
                    </a:p>
                  </a:txBody>
                  <a:tcPr marL="2488" marR="2488" marT="2488" marB="0">
                    <a:lnL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7" name="Rounded Rectangle 26"/>
          <p:cNvSpPr/>
          <p:nvPr/>
        </p:nvSpPr>
        <p:spPr>
          <a:xfrm>
            <a:off x="785782" y="714356"/>
            <a:ext cx="2071702" cy="14287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200" b="1" dirty="0" smtClean="0">
                <a:solidFill>
                  <a:schemeClr val="bg2">
                    <a:lumMod val="25000"/>
                  </a:schemeClr>
                </a:solidFill>
              </a:rPr>
              <a:t>WATER CYCLE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5715004" y="714356"/>
            <a:ext cx="2071702" cy="14287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sz="1200" b="1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IN" sz="1200" b="1" dirty="0" smtClean="0">
                <a:solidFill>
                  <a:schemeClr val="bg2">
                    <a:lumMod val="25000"/>
                  </a:schemeClr>
                </a:solidFill>
              </a:rPr>
              <a:t>MUNICIPAL SOLID WASTE</a:t>
            </a:r>
          </a:p>
          <a:p>
            <a:endParaRPr lang="en-IN" sz="1200" b="1" dirty="0" smtClean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/>
          <p:cNvGrpSpPr/>
          <p:nvPr/>
        </p:nvGrpSpPr>
        <p:grpSpPr>
          <a:xfrm>
            <a:off x="0" y="0"/>
            <a:ext cx="578644" cy="6858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sp>
        <p:nvSpPr>
          <p:cNvPr id="53" name="TextBox 23"/>
          <p:cNvSpPr txBox="1"/>
          <p:nvPr/>
        </p:nvSpPr>
        <p:spPr>
          <a:xfrm>
            <a:off x="714380" y="285728"/>
            <a:ext cx="9644094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000" b="1" dirty="0" smtClean="0">
                <a:solidFill>
                  <a:schemeClr val="bg2">
                    <a:lumMod val="2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GOAL &amp; SCOPE DEFINITION:BASELINE CARBON FOOTPRINT ASSESSMENT  </a:t>
            </a:r>
            <a:endParaRPr lang="en-IN" sz="2000" b="1" dirty="0">
              <a:solidFill>
                <a:schemeClr val="bg2">
                  <a:lumMod val="2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29582" y="6211669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8"/>
              </a:lnSpc>
              <a:spcBef>
                <a:spcPct val="0"/>
              </a:spcBef>
            </a:pPr>
            <a:r>
              <a:rPr lang="en-US" sz="900" b="1" dirty="0" smtClean="0">
                <a:solidFill>
                  <a:schemeClr val="bg1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rPr>
              <a:t>DISSERTATION &amp; PLANNING SEMINAR</a:t>
            </a: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pPr>
              <a:lnSpc>
                <a:spcPts val="1008"/>
              </a:lnSpc>
              <a:spcBef>
                <a:spcPct val="0"/>
              </a:spcBef>
            </a:pPr>
            <a:endParaRPr lang="en-US" sz="1000" b="1" dirty="0" smtClean="0">
              <a:solidFill>
                <a:schemeClr val="bg1"/>
              </a:solidFill>
              <a:latin typeface="Times New Roman" pitchFamily="18" charset="0"/>
              <a:ea typeface="Open Sans"/>
              <a:cs typeface="Times New Roman" pitchFamily="18" charset="0"/>
              <a:sym typeface="Open Sans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714344" y="571480"/>
            <a:ext cx="9572656" cy="114320"/>
            <a:chOff x="0" y="0"/>
            <a:chExt cx="812800" cy="812800"/>
          </a:xfrm>
        </p:grpSpPr>
        <p:sp>
          <p:nvSpPr>
            <p:cNvPr id="45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4AD9D"/>
            </a:solidFill>
          </p:spPr>
        </p:sp>
        <p:sp>
          <p:nvSpPr>
            <p:cNvPr id="46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95"/>
                </a:lnSpc>
              </a:pPr>
              <a:endParaRPr/>
            </a:p>
          </p:txBody>
        </p:sp>
      </p:grpSp>
      <p:grpSp>
        <p:nvGrpSpPr>
          <p:cNvPr id="4" name="Group 22"/>
          <p:cNvGrpSpPr/>
          <p:nvPr/>
        </p:nvGrpSpPr>
        <p:grpSpPr>
          <a:xfrm>
            <a:off x="0" y="6184945"/>
            <a:ext cx="10287036" cy="1070930"/>
            <a:chOff x="0" y="6184945"/>
            <a:chExt cx="10287036" cy="1070930"/>
          </a:xfrm>
        </p:grpSpPr>
        <p:grpSp>
          <p:nvGrpSpPr>
            <p:cNvPr id="5" name="Group 16"/>
            <p:cNvGrpSpPr/>
            <p:nvPr/>
          </p:nvGrpSpPr>
          <p:grpSpPr>
            <a:xfrm>
              <a:off x="7858144" y="6184945"/>
              <a:ext cx="2428856" cy="673055"/>
              <a:chOff x="0" y="-38100"/>
              <a:chExt cx="812800" cy="850900"/>
            </a:xfrm>
          </p:grpSpPr>
          <p:sp>
            <p:nvSpPr>
              <p:cNvPr id="39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27D72"/>
              </a:solidFill>
            </p:spPr>
          </p:sp>
          <p:sp>
            <p:nvSpPr>
              <p:cNvPr id="40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6" name="Group 12"/>
            <p:cNvGrpSpPr/>
            <p:nvPr/>
          </p:nvGrpSpPr>
          <p:grpSpPr>
            <a:xfrm>
              <a:off x="9786970" y="6415918"/>
              <a:ext cx="500030" cy="442106"/>
              <a:chOff x="0" y="-38100"/>
              <a:chExt cx="812800" cy="850900"/>
            </a:xfrm>
          </p:grpSpPr>
          <p:sp>
            <p:nvSpPr>
              <p:cNvPr id="36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8" name="TextBox 14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grpSp>
          <p:nvGrpSpPr>
            <p:cNvPr id="7" name="Group 12"/>
            <p:cNvGrpSpPr/>
            <p:nvPr/>
          </p:nvGrpSpPr>
          <p:grpSpPr>
            <a:xfrm flipV="1">
              <a:off x="0" y="6286520"/>
              <a:ext cx="9795295" cy="220632"/>
              <a:chOff x="0" y="0"/>
              <a:chExt cx="812800" cy="2306314"/>
            </a:xfrm>
          </p:grpSpPr>
          <p:sp>
            <p:nvSpPr>
              <p:cNvPr id="34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4AD9D"/>
              </a:solidFill>
            </p:spPr>
          </p:sp>
          <p:sp>
            <p:nvSpPr>
              <p:cNvPr id="35" name="TextBox 14"/>
              <p:cNvSpPr txBox="1"/>
              <p:nvPr/>
            </p:nvSpPr>
            <p:spPr>
              <a:xfrm>
                <a:off x="0" y="1455412"/>
                <a:ext cx="812800" cy="8509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95"/>
                  </a:lnSpc>
                </a:pPr>
                <a:endParaRPr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7858180" y="6215082"/>
              <a:ext cx="242885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008"/>
                </a:lnSpc>
                <a:spcBef>
                  <a:spcPct val="0"/>
                </a:spcBef>
              </a:pPr>
              <a:r>
                <a:rPr lang="en-US" sz="900" b="1" dirty="0" smtClean="0">
                  <a:solidFill>
                    <a:schemeClr val="bg1"/>
                  </a:solidFill>
                  <a:latin typeface="Times New Roman" pitchFamily="18" charset="0"/>
                  <a:ea typeface="Open Sans"/>
                  <a:cs typeface="Times New Roman" pitchFamily="18" charset="0"/>
                  <a:sym typeface="Open Sans"/>
                </a:rPr>
                <a:t>AR751:THESIS/DISSERTATION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  <p:sp>
          <p:nvSpPr>
            <p:cNvPr id="32" name="Footer Placeholder 36"/>
            <p:cNvSpPr txBox="1">
              <a:spLocks/>
            </p:cNvSpPr>
            <p:nvPr/>
          </p:nvSpPr>
          <p:spPr>
            <a:xfrm>
              <a:off x="614386" y="6357958"/>
              <a:ext cx="7886700" cy="428604"/>
            </a:xfrm>
            <a:prstGeom prst="rect">
              <a:avLst/>
            </a:prstGeom>
          </p:spPr>
          <p:txBody>
            <a:bodyPr vert="horz" lIns="54864" tIns="27432" rIns="54864" bIns="27432" rtlCol="0" anchor="ctr"/>
            <a:lstStyle/>
            <a:p>
              <a:pPr lvl="0"/>
              <a:r>
                <a:rPr lang="en-IN" sz="800" b="1" dirty="0" smtClean="0">
                  <a:solidFill>
                    <a:schemeClr val="bg2">
                      <a:lumMod val="25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TOPIC: </a:t>
              </a:r>
              <a:r>
                <a:rPr lang="en-IN" sz="800" dirty="0" smtClean="0">
                  <a:solidFill>
                    <a:schemeClr val="bg2">
                      <a:lumMod val="10000"/>
                    </a:schemeClr>
                  </a:solidFill>
                  <a:latin typeface="Open Sans" charset="0"/>
                  <a:ea typeface="Open Sans" charset="0"/>
                  <a:cs typeface="Open Sans" charset="0"/>
                </a:rPr>
                <a:t>Low-Carbon Water Utility &amp; Municipal Waste Management plan for JNAC, Jamshedpur 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58180" y="6491563"/>
              <a:ext cx="2428856" cy="764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</a:rPr>
                <a:t>RAM KUMAR , MUP/10002/23</a:t>
              </a:r>
            </a:p>
            <a:p>
              <a:r>
                <a:rPr lang="en-US" sz="900" dirty="0" smtClean="0">
                  <a:solidFill>
                    <a:schemeClr val="bg1"/>
                  </a:solidFill>
                </a:rPr>
                <a:t>SEM-IV , MUP 2023-25</a:t>
              </a: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pPr>
                <a:lnSpc>
                  <a:spcPts val="1008"/>
                </a:lnSpc>
                <a:spcBef>
                  <a:spcPct val="0"/>
                </a:spcBef>
              </a:pPr>
              <a:endParaRPr lang="en-US" sz="1000" b="1" dirty="0" smtClean="0">
                <a:solidFill>
                  <a:srgbClr val="FF0000"/>
                </a:solidFill>
                <a:latin typeface="Times New Roman" pitchFamily="18" charset="0"/>
                <a:ea typeface="Open Sans"/>
                <a:cs typeface="Times New Roman" pitchFamily="18" charset="0"/>
                <a:sym typeface="Open Sans"/>
              </a:endParaRPr>
            </a:p>
            <a:p>
              <a:endParaRPr lang="en-IN" sz="9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9786970" y="6500834"/>
            <a:ext cx="500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09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14344" y="1071546"/>
            <a:ext cx="2928958" cy="2857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400" b="1" dirty="0" smtClean="0">
                <a:solidFill>
                  <a:schemeClr val="bg2">
                    <a:lumMod val="25000"/>
                  </a:schemeClr>
                </a:solidFill>
              </a:rPr>
              <a:t>GOAL &amp; SCOPE DEFINITION: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2357418" y="1643050"/>
            <a:ext cx="7715304" cy="78581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000" dirty="0" smtClean="0"/>
              <a:t>TO EVALUATE THE CARBON FOOTPRINT (CF) of </a:t>
            </a:r>
            <a:r>
              <a:rPr lang="en-IN" sz="1000" b="1" dirty="0" smtClean="0"/>
              <a:t>WATER CYCLE( WHICH INCLUDES STAGES OF WATER ABSTRACTION,WATER TREATMENT,WATER SUPPLY, WASTEWATER COLLECTION &amp; WASTERWATER TREATMENT) AND MUNICIPAL SOLID WASTE (WHICH INCLUDES STAGES OF PRE-COLLECTION,TRANSPORTATION, RECOVERY &amp; TREATMENT)</a:t>
            </a:r>
            <a:r>
              <a:rPr lang="en-IN" sz="1000" dirty="0" smtClean="0"/>
              <a:t> for MUNICIPALITY  of  JNAC(JAMSHEDPUR NOTIFIED AREA COMMITTEE) WITH YEAR 2017 AS BASELINE.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14344" y="1643050"/>
            <a:ext cx="1500198" cy="785818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 smtClean="0"/>
              <a:t>GOAL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714344" y="2571744"/>
            <a:ext cx="1500198" cy="785818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 smtClean="0"/>
              <a:t>SCOPE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357418" y="2928934"/>
            <a:ext cx="7715304" cy="42862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000" dirty="0" smtClean="0"/>
              <a:t>TO EVALUATE THE CARBON FOOTPRINT (CF) of WATER CYCLE AND MUNICIPAL SOLID WASTE for MUNICIPALITY  of  JNAC(JAMSHEDPUR NOTIFIED AREA COMMITTEE</a:t>
            </a:r>
            <a:r>
              <a:rPr lang="en-IN" sz="1000" b="1" dirty="0" smtClean="0"/>
              <a:t>) WITH YEAR 2021 AS BASELINE.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2357418" y="2571744"/>
            <a:ext cx="1785950" cy="2857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000" b="1" dirty="0" smtClean="0"/>
              <a:t>TEMPORAL SCOPE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2357418" y="3786190"/>
            <a:ext cx="7715304" cy="42862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000" dirty="0" smtClean="0"/>
              <a:t>TO EVALUATE THE CARBON FOOTPRINT (CF) of WATER CYCLE AND MUNICIPAL SOLID WASTE for MUNICIPALITY  of  JNAC(JAMSHEDPUR NOTIFIED AREA COMMITTEE</a:t>
            </a:r>
            <a:r>
              <a:rPr lang="en-IN" sz="1000" b="1" dirty="0" smtClean="0"/>
              <a:t>) WITHIN THE  MUNICIPAL BOUNDARY OF JNAC.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2357418" y="3429000"/>
            <a:ext cx="1714512" cy="2857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000" b="1" dirty="0" smtClean="0"/>
              <a:t>GEOGRAPHICAL SCOPE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714344" y="4357694"/>
            <a:ext cx="1500198" cy="785818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 smtClean="0"/>
              <a:t>FUNCTIONAL UNIT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2357418" y="4714884"/>
            <a:ext cx="7715304" cy="42862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000" dirty="0" smtClean="0"/>
              <a:t>1 M</a:t>
            </a:r>
            <a:r>
              <a:rPr lang="en-IN" sz="900" dirty="0" smtClean="0"/>
              <a:t>3</a:t>
            </a:r>
            <a:r>
              <a:rPr lang="en-IN" sz="1000" dirty="0" smtClean="0"/>
              <a:t> OF WATER FOR CONSUMPTION HAS BEEN TAKEN AS THE FUNCTIONAL UNIT TO ASSESS &amp; COMPARE ALTERNATIVE SCENARIOS. ALSO,FU TAKES INTO CONSIDERATION LOSS OF POTABLE WATER(NRW).</a:t>
            </a:r>
            <a:endParaRPr lang="en-IN" sz="1000" b="1" dirty="0" smtClean="0"/>
          </a:p>
        </p:txBody>
      </p:sp>
      <p:sp>
        <p:nvSpPr>
          <p:cNvPr id="59" name="Rounded Rectangle 58"/>
          <p:cNvSpPr/>
          <p:nvPr/>
        </p:nvSpPr>
        <p:spPr>
          <a:xfrm>
            <a:off x="2357418" y="4357694"/>
            <a:ext cx="1785950" cy="2857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000" b="1" dirty="0" smtClean="0"/>
              <a:t>WATER CYCLE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2357418" y="5572140"/>
            <a:ext cx="7715304" cy="42862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000" b="1" dirty="0" smtClean="0"/>
              <a:t>ONE METRIC TON OF TREATED MSW </a:t>
            </a:r>
            <a:r>
              <a:rPr lang="en-IN" sz="1000" dirty="0" smtClean="0"/>
              <a:t>HAS BEEN TAKEN AS THE FUNCTIONAL UNIT TO COMPARE THE DIFFERENT WASTE TREATMENTS AND SCENARIOS.</a:t>
            </a:r>
            <a:endParaRPr lang="en-IN" sz="1000" b="1" dirty="0" smtClean="0"/>
          </a:p>
        </p:txBody>
      </p:sp>
      <p:sp>
        <p:nvSpPr>
          <p:cNvPr id="61" name="Rounded Rectangle 60"/>
          <p:cNvSpPr/>
          <p:nvPr/>
        </p:nvSpPr>
        <p:spPr>
          <a:xfrm>
            <a:off x="2357418" y="5214950"/>
            <a:ext cx="1714512" cy="285752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000" b="1" dirty="0" smtClean="0"/>
              <a:t>MUNICIPAL SOLID WASTE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6500822" y="1071546"/>
            <a:ext cx="3500462" cy="28575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400" b="1" dirty="0" smtClean="0">
                <a:solidFill>
                  <a:schemeClr val="bg2">
                    <a:lumMod val="25000"/>
                  </a:schemeClr>
                </a:solidFill>
              </a:rPr>
              <a:t>APPROACH: CRADLE TO GRAVE APPROACH</a:t>
            </a:r>
          </a:p>
        </p:txBody>
      </p:sp>
      <p:sp>
        <p:nvSpPr>
          <p:cNvPr id="64" name="Rectangle 63"/>
          <p:cNvSpPr/>
          <p:nvPr/>
        </p:nvSpPr>
        <p:spPr>
          <a:xfrm>
            <a:off x="7209647" y="6000768"/>
            <a:ext cx="30059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dirty="0" smtClean="0">
                <a:solidFill>
                  <a:schemeClr val="accent1"/>
                </a:solidFill>
              </a:rPr>
              <a:t>(Source: ISO 14040, ISO:14044, </a:t>
            </a:r>
            <a:r>
              <a:rPr lang="en-IN" sz="800" dirty="0" err="1" smtClean="0">
                <a:solidFill>
                  <a:schemeClr val="accent1"/>
                </a:solidFill>
              </a:rPr>
              <a:t>Boldrin</a:t>
            </a:r>
            <a:r>
              <a:rPr lang="en-IN" sz="800" dirty="0" smtClean="0">
                <a:solidFill>
                  <a:schemeClr val="accent1"/>
                </a:solidFill>
              </a:rPr>
              <a:t> et.al.2022, Perez et.al.2018)</a:t>
            </a:r>
            <a:endParaRPr lang="en-IN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8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6798</TotalTime>
  <Words>11688</Words>
  <Application>Microsoft Office PowerPoint</Application>
  <PresentationFormat>35mm Slides</PresentationFormat>
  <Paragraphs>3284</Paragraphs>
  <Slides>65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4" baseType="lpstr">
      <vt:lpstr>Arial</vt:lpstr>
      <vt:lpstr>Calibri</vt:lpstr>
      <vt:lpstr>Open Sans</vt:lpstr>
      <vt:lpstr>Open Sans Bold</vt:lpstr>
      <vt:lpstr>Inter Bold</vt:lpstr>
      <vt:lpstr>Times New Roman</vt:lpstr>
      <vt:lpstr>Wingdings</vt:lpstr>
      <vt:lpstr>Cambria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Minimalist Interior Design Presentation</dc:title>
  <dc:creator>a</dc:creator>
  <cp:lastModifiedBy>a</cp:lastModifiedBy>
  <cp:revision>836</cp:revision>
  <dcterms:created xsi:type="dcterms:W3CDTF">2006-08-16T00:00:00Z</dcterms:created>
  <dcterms:modified xsi:type="dcterms:W3CDTF">2025-03-07T05:34:00Z</dcterms:modified>
  <dc:identifier>DAGNPq5bKDc</dc:identifier>
</cp:coreProperties>
</file>